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7"/>
  </p:notesMasterIdLst>
  <p:sldIdLst>
    <p:sldId id="271" r:id="rId3"/>
    <p:sldId id="296" r:id="rId4"/>
    <p:sldId id="297" r:id="rId5"/>
    <p:sldId id="298" r:id="rId6"/>
    <p:sldId id="299" r:id="rId7"/>
    <p:sldId id="300" r:id="rId8"/>
    <p:sldId id="301" r:id="rId9"/>
    <p:sldId id="302" r:id="rId10"/>
    <p:sldId id="303" r:id="rId11"/>
    <p:sldId id="304" r:id="rId12"/>
    <p:sldId id="305" r:id="rId13"/>
    <p:sldId id="273" r:id="rId14"/>
    <p:sldId id="274" r:id="rId15"/>
    <p:sldId id="275" r:id="rId16"/>
    <p:sldId id="276" r:id="rId17"/>
    <p:sldId id="277" r:id="rId18"/>
    <p:sldId id="278" r:id="rId19"/>
    <p:sldId id="279" r:id="rId20"/>
    <p:sldId id="290" r:id="rId21"/>
    <p:sldId id="291" r:id="rId22"/>
    <p:sldId id="292" r:id="rId23"/>
    <p:sldId id="293" r:id="rId24"/>
    <p:sldId id="294" r:id="rId25"/>
    <p:sldId id="29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6574" autoAdjust="0"/>
  </p:normalViewPr>
  <p:slideViewPr>
    <p:cSldViewPr snapToGrid="0" snapToObjects="1">
      <p:cViewPr varScale="1">
        <p:scale>
          <a:sx n="53" d="100"/>
          <a:sy n="53" d="100"/>
        </p:scale>
        <p:origin x="8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4461BA-F9D8-4EB3-BCB0-4B2B7F7E9016}" type="doc">
      <dgm:prSet loTypeId="urn:microsoft.com/office/officeart/2005/8/layout/venn1" loCatId="relationship" qsTypeId="urn:microsoft.com/office/officeart/2005/8/quickstyle/simple1" qsCatId="simple" csTypeId="urn:microsoft.com/office/officeart/2005/8/colors/accent1_2" csCatId="accent1" phldr="1"/>
      <dgm:spPr/>
    </dgm:pt>
    <dgm:pt modelId="{24B1A612-BA34-406B-A51B-20D1818E5678}">
      <dgm:prSet phldrT="[Text]" custT="1"/>
      <dgm:spPr>
        <a:solidFill>
          <a:srgbClr val="216B96"/>
        </a:solidFill>
      </dgm:spPr>
      <dgm:t>
        <a:bodyPr/>
        <a:lstStyle/>
        <a:p>
          <a:pPr algn="l"/>
          <a:endParaRPr lang="en-US" sz="1200" dirty="0"/>
        </a:p>
      </dgm:t>
    </dgm:pt>
    <dgm:pt modelId="{5DA236CD-8C59-40D5-944F-FAE43C412548}" type="parTrans" cxnId="{47CE2942-66EE-4571-AB6D-40FEE09CDE40}">
      <dgm:prSet/>
      <dgm:spPr/>
      <dgm:t>
        <a:bodyPr/>
        <a:lstStyle/>
        <a:p>
          <a:endParaRPr lang="en-US"/>
        </a:p>
      </dgm:t>
    </dgm:pt>
    <dgm:pt modelId="{0868FE6D-6C9A-4573-9F7C-648A30799086}" type="sibTrans" cxnId="{47CE2942-66EE-4571-AB6D-40FEE09CDE40}">
      <dgm:prSet/>
      <dgm:spPr/>
      <dgm:t>
        <a:bodyPr/>
        <a:lstStyle/>
        <a:p>
          <a:endParaRPr lang="en-US"/>
        </a:p>
      </dgm:t>
    </dgm:pt>
    <dgm:pt modelId="{9AEFB487-BEC3-4F69-873E-A9B912A356CA}">
      <dgm:prSet phldrT="[Text]" custT="1"/>
      <dgm:spPr>
        <a:solidFill>
          <a:srgbClr val="769945">
            <a:alpha val="50000"/>
          </a:srgbClr>
        </a:solidFill>
      </dgm:spPr>
      <dgm:t>
        <a:bodyPr/>
        <a:lstStyle/>
        <a:p>
          <a:pPr algn="r"/>
          <a:endParaRPr lang="en-US" sz="1400" dirty="0"/>
        </a:p>
      </dgm:t>
    </dgm:pt>
    <dgm:pt modelId="{60A8EEEA-729D-4B9C-B808-C85D9923EF00}" type="parTrans" cxnId="{5D4F64D6-5079-4EBA-BB9D-FBE873C8299D}">
      <dgm:prSet/>
      <dgm:spPr/>
      <dgm:t>
        <a:bodyPr/>
        <a:lstStyle/>
        <a:p>
          <a:endParaRPr lang="en-US"/>
        </a:p>
      </dgm:t>
    </dgm:pt>
    <dgm:pt modelId="{9604D645-4F4B-4457-936E-A15926D3797B}" type="sibTrans" cxnId="{5D4F64D6-5079-4EBA-BB9D-FBE873C8299D}">
      <dgm:prSet/>
      <dgm:spPr/>
      <dgm:t>
        <a:bodyPr/>
        <a:lstStyle/>
        <a:p>
          <a:endParaRPr lang="en-US"/>
        </a:p>
      </dgm:t>
    </dgm:pt>
    <dgm:pt modelId="{726C242C-3324-48D9-9FC0-52B5795F9E2B}" type="pres">
      <dgm:prSet presAssocID="{EE4461BA-F9D8-4EB3-BCB0-4B2B7F7E9016}" presName="compositeShape" presStyleCnt="0">
        <dgm:presLayoutVars>
          <dgm:chMax val="7"/>
          <dgm:dir/>
          <dgm:resizeHandles val="exact"/>
        </dgm:presLayoutVars>
      </dgm:prSet>
      <dgm:spPr/>
    </dgm:pt>
    <dgm:pt modelId="{84971078-7A08-4DF7-9EC5-BF88132DDEB9}" type="pres">
      <dgm:prSet presAssocID="{24B1A612-BA34-406B-A51B-20D1818E5678}" presName="circ1" presStyleLbl="vennNode1" presStyleIdx="0" presStyleCnt="2" custScaleX="131229" custLinFactNeighborX="2482" custLinFactNeighborY="-994"/>
      <dgm:spPr/>
      <dgm:t>
        <a:bodyPr/>
        <a:lstStyle/>
        <a:p>
          <a:endParaRPr lang="en-US"/>
        </a:p>
      </dgm:t>
    </dgm:pt>
    <dgm:pt modelId="{565AE4F4-D5B9-47C9-9C4D-13669FE59406}" type="pres">
      <dgm:prSet presAssocID="{24B1A612-BA34-406B-A51B-20D1818E5678}" presName="circ1Tx" presStyleLbl="revTx" presStyleIdx="0" presStyleCnt="0">
        <dgm:presLayoutVars>
          <dgm:chMax val="0"/>
          <dgm:chPref val="0"/>
          <dgm:bulletEnabled val="1"/>
        </dgm:presLayoutVars>
      </dgm:prSet>
      <dgm:spPr/>
      <dgm:t>
        <a:bodyPr/>
        <a:lstStyle/>
        <a:p>
          <a:endParaRPr lang="en-US"/>
        </a:p>
      </dgm:t>
    </dgm:pt>
    <dgm:pt modelId="{3B4565C4-394B-450A-82C5-BBF604115079}" type="pres">
      <dgm:prSet presAssocID="{9AEFB487-BEC3-4F69-873E-A9B912A356CA}" presName="circ2" presStyleLbl="vennNode1" presStyleIdx="1" presStyleCnt="2" custScaleX="127746" custLinFactNeighborX="-16149" custLinFactNeighborY="0"/>
      <dgm:spPr/>
      <dgm:t>
        <a:bodyPr/>
        <a:lstStyle/>
        <a:p>
          <a:endParaRPr lang="en-US"/>
        </a:p>
      </dgm:t>
    </dgm:pt>
    <dgm:pt modelId="{D8781EF0-3F46-4E03-9E39-D3809295805C}" type="pres">
      <dgm:prSet presAssocID="{9AEFB487-BEC3-4F69-873E-A9B912A356CA}" presName="circ2Tx" presStyleLbl="revTx" presStyleIdx="0" presStyleCnt="0">
        <dgm:presLayoutVars>
          <dgm:chMax val="0"/>
          <dgm:chPref val="0"/>
          <dgm:bulletEnabled val="1"/>
        </dgm:presLayoutVars>
      </dgm:prSet>
      <dgm:spPr/>
      <dgm:t>
        <a:bodyPr/>
        <a:lstStyle/>
        <a:p>
          <a:endParaRPr lang="en-US"/>
        </a:p>
      </dgm:t>
    </dgm:pt>
  </dgm:ptLst>
  <dgm:cxnLst>
    <dgm:cxn modelId="{F4E60F94-D53B-44F4-B4B6-75197AA542EA}" type="presOf" srcId="{EE4461BA-F9D8-4EB3-BCB0-4B2B7F7E9016}" destId="{726C242C-3324-48D9-9FC0-52B5795F9E2B}" srcOrd="0" destOrd="0" presId="urn:microsoft.com/office/officeart/2005/8/layout/venn1"/>
    <dgm:cxn modelId="{3BE45CA9-1443-458D-8550-B8A13DBE9153}" type="presOf" srcId="{24B1A612-BA34-406B-A51B-20D1818E5678}" destId="{565AE4F4-D5B9-47C9-9C4D-13669FE59406}" srcOrd="1" destOrd="0" presId="urn:microsoft.com/office/officeart/2005/8/layout/venn1"/>
    <dgm:cxn modelId="{5D4F64D6-5079-4EBA-BB9D-FBE873C8299D}" srcId="{EE4461BA-F9D8-4EB3-BCB0-4B2B7F7E9016}" destId="{9AEFB487-BEC3-4F69-873E-A9B912A356CA}" srcOrd="1" destOrd="0" parTransId="{60A8EEEA-729D-4B9C-B808-C85D9923EF00}" sibTransId="{9604D645-4F4B-4457-936E-A15926D3797B}"/>
    <dgm:cxn modelId="{F189426D-FD0C-4ABA-AF99-FFE62F94284D}" type="presOf" srcId="{9AEFB487-BEC3-4F69-873E-A9B912A356CA}" destId="{3B4565C4-394B-450A-82C5-BBF604115079}" srcOrd="0" destOrd="0" presId="urn:microsoft.com/office/officeart/2005/8/layout/venn1"/>
    <dgm:cxn modelId="{47CE2942-66EE-4571-AB6D-40FEE09CDE40}" srcId="{EE4461BA-F9D8-4EB3-BCB0-4B2B7F7E9016}" destId="{24B1A612-BA34-406B-A51B-20D1818E5678}" srcOrd="0" destOrd="0" parTransId="{5DA236CD-8C59-40D5-944F-FAE43C412548}" sibTransId="{0868FE6D-6C9A-4573-9F7C-648A30799086}"/>
    <dgm:cxn modelId="{4D764A51-660F-48F8-B4FA-880E6482647C}" type="presOf" srcId="{24B1A612-BA34-406B-A51B-20D1818E5678}" destId="{84971078-7A08-4DF7-9EC5-BF88132DDEB9}" srcOrd="0" destOrd="0" presId="urn:microsoft.com/office/officeart/2005/8/layout/venn1"/>
    <dgm:cxn modelId="{203CEE5C-2A87-4CDF-9201-94F83E50392F}" type="presOf" srcId="{9AEFB487-BEC3-4F69-873E-A9B912A356CA}" destId="{D8781EF0-3F46-4E03-9E39-D3809295805C}" srcOrd="1" destOrd="0" presId="urn:microsoft.com/office/officeart/2005/8/layout/venn1"/>
    <dgm:cxn modelId="{50FAD496-6264-4D28-8D85-CA55D83EB0D3}" type="presParOf" srcId="{726C242C-3324-48D9-9FC0-52B5795F9E2B}" destId="{84971078-7A08-4DF7-9EC5-BF88132DDEB9}" srcOrd="0" destOrd="0" presId="urn:microsoft.com/office/officeart/2005/8/layout/venn1"/>
    <dgm:cxn modelId="{532888A5-A73D-4783-A07E-E4323BD5C00F}" type="presParOf" srcId="{726C242C-3324-48D9-9FC0-52B5795F9E2B}" destId="{565AE4F4-D5B9-47C9-9C4D-13669FE59406}" srcOrd="1" destOrd="0" presId="urn:microsoft.com/office/officeart/2005/8/layout/venn1"/>
    <dgm:cxn modelId="{C5AE9CA3-EA58-41F9-B312-35C1BD2782D9}" type="presParOf" srcId="{726C242C-3324-48D9-9FC0-52B5795F9E2B}" destId="{3B4565C4-394B-450A-82C5-BBF604115079}" srcOrd="2" destOrd="0" presId="urn:microsoft.com/office/officeart/2005/8/layout/venn1"/>
    <dgm:cxn modelId="{01B5DC8B-7E0D-4CEE-8C0C-EC3E642AFC2B}" type="presParOf" srcId="{726C242C-3324-48D9-9FC0-52B5795F9E2B}" destId="{D8781EF0-3F46-4E03-9E39-D3809295805C}"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71078-7A08-4DF7-9EC5-BF88132DDEB9}">
      <dsp:nvSpPr>
        <dsp:cNvPr id="0" name=""/>
        <dsp:cNvSpPr/>
      </dsp:nvSpPr>
      <dsp:spPr>
        <a:xfrm>
          <a:off x="-376021" y="815766"/>
          <a:ext cx="6012035" cy="4581331"/>
        </a:xfrm>
        <a:prstGeom prst="ellipse">
          <a:avLst/>
        </a:prstGeom>
        <a:solidFill>
          <a:srgbClr val="216B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533400">
            <a:lnSpc>
              <a:spcPct val="90000"/>
            </a:lnSpc>
            <a:spcBef>
              <a:spcPct val="0"/>
            </a:spcBef>
            <a:spcAft>
              <a:spcPct val="35000"/>
            </a:spcAft>
          </a:pPr>
          <a:endParaRPr lang="en-US" sz="1200" kern="1200" dirty="0"/>
        </a:p>
      </dsp:txBody>
      <dsp:txXfrm>
        <a:off x="463496" y="1356004"/>
        <a:ext cx="3466398" cy="3500856"/>
      </dsp:txXfrm>
    </dsp:sp>
    <dsp:sp modelId="{3B4565C4-394B-450A-82C5-BBF604115079}">
      <dsp:nvSpPr>
        <dsp:cNvPr id="0" name=""/>
        <dsp:cNvSpPr/>
      </dsp:nvSpPr>
      <dsp:spPr>
        <a:xfrm>
          <a:off x="2152074" y="861305"/>
          <a:ext cx="5852467" cy="4581331"/>
        </a:xfrm>
        <a:prstGeom prst="ellipse">
          <a:avLst/>
        </a:prstGeom>
        <a:solidFill>
          <a:srgbClr val="76994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622300">
            <a:lnSpc>
              <a:spcPct val="90000"/>
            </a:lnSpc>
            <a:spcBef>
              <a:spcPct val="0"/>
            </a:spcBef>
            <a:spcAft>
              <a:spcPct val="35000"/>
            </a:spcAft>
          </a:pPr>
          <a:endParaRPr lang="en-US" sz="1400" kern="1200" dirty="0"/>
        </a:p>
      </dsp:txBody>
      <dsp:txXfrm>
        <a:off x="3812910" y="1401542"/>
        <a:ext cx="3374395" cy="350085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8FA65E-F67C-CC46-9301-CF70B2691615}" type="datetimeFigureOut">
              <a:rPr lang="en-US" smtClean="0"/>
              <a:t>4/2/2019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F657E7-6A8B-3B4A-8CC8-5180EB9576AA}" type="slidenum">
              <a:rPr lang="en-US" smtClean="0"/>
              <a:t>‹#›</a:t>
            </a:fld>
            <a:endParaRPr lang="en-US"/>
          </a:p>
        </p:txBody>
      </p:sp>
    </p:spTree>
    <p:extLst>
      <p:ext uri="{BB962C8B-B14F-4D97-AF65-F5344CB8AC3E}">
        <p14:creationId xmlns:p14="http://schemas.microsoft.com/office/powerpoint/2010/main" val="3081755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F657E7-6A8B-3B4A-8CC8-5180EB9576AA}" type="slidenum">
              <a:rPr lang="en-US" smtClean="0"/>
              <a:t>2</a:t>
            </a:fld>
            <a:endParaRPr lang="en-US"/>
          </a:p>
        </p:txBody>
      </p:sp>
    </p:spTree>
    <p:extLst>
      <p:ext uri="{BB962C8B-B14F-4D97-AF65-F5344CB8AC3E}">
        <p14:creationId xmlns:p14="http://schemas.microsoft.com/office/powerpoint/2010/main" val="3738169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F657E7-6A8B-3B4A-8CC8-5180EB9576AA}" type="slidenum">
              <a:rPr lang="en-US" smtClean="0"/>
              <a:t>11</a:t>
            </a:fld>
            <a:endParaRPr lang="en-US"/>
          </a:p>
        </p:txBody>
      </p:sp>
    </p:spTree>
    <p:extLst>
      <p:ext uri="{BB962C8B-B14F-4D97-AF65-F5344CB8AC3E}">
        <p14:creationId xmlns:p14="http://schemas.microsoft.com/office/powerpoint/2010/main" val="2759414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687F9-8925-437A-9081-258C69FB35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458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Operation and maintenance</a:t>
            </a:r>
          </a:p>
          <a:p>
            <a:r>
              <a:rPr lang="en-US" dirty="0" smtClean="0"/>
              <a:t>Routine sampling for regulated contaminants </a:t>
            </a:r>
          </a:p>
          <a:p>
            <a:r>
              <a:rPr lang="en-US" dirty="0" smtClean="0"/>
              <a:t>Monthly operating reports (if adding chemicals) </a:t>
            </a:r>
          </a:p>
          <a:p>
            <a:r>
              <a:rPr lang="en-US" dirty="0" smtClean="0"/>
              <a:t>Yearly Consumer Confidence Reports (to DWP and consumers) </a:t>
            </a:r>
          </a:p>
          <a:p>
            <a:r>
              <a:rPr lang="en-US" dirty="0" smtClean="0"/>
              <a:t>Public notices of violations</a:t>
            </a:r>
          </a:p>
          <a:p>
            <a:r>
              <a:rPr lang="en-US" dirty="0" smtClean="0"/>
              <a:t>Be ready for Sanitary Surveys and inspector visits</a:t>
            </a:r>
          </a:p>
          <a:p>
            <a:r>
              <a:rPr lang="en-US" dirty="0" smtClean="0"/>
              <a:t>Achieve training credits to keep operator licenses </a:t>
            </a:r>
          </a:p>
          <a:p>
            <a:r>
              <a:rPr lang="en-US" dirty="0" smtClean="0"/>
              <a:t>SOURCE WATER PROTECTION</a:t>
            </a:r>
          </a:p>
          <a:p>
            <a:endParaRPr lang="en-US" dirty="0" smtClean="0"/>
          </a:p>
          <a:p>
            <a:r>
              <a:rPr lang="en-US" baseline="0" dirty="0" smtClean="0"/>
              <a:t>Maine DWP emphasized SWP as the number one priority for systems, followed by sampling, maintaining equipment and inspecting and replacing infrastructure. Reality is a bit different – daily tasks take over. </a:t>
            </a:r>
          </a:p>
          <a:p>
            <a:endParaRPr lang="en-US" baseline="0" dirty="0" smtClean="0"/>
          </a:p>
          <a:p>
            <a:r>
              <a:rPr lang="en-US" baseline="0" dirty="0" smtClean="0"/>
              <a:t>DWP encourages wellhead protection plans or source (surface water) watershed plans, but not all systems have those. </a:t>
            </a:r>
            <a:endParaRPr lang="en-US" dirty="0"/>
          </a:p>
        </p:txBody>
      </p:sp>
      <p:sp>
        <p:nvSpPr>
          <p:cNvPr id="4" name="Slide Number Placeholder 3"/>
          <p:cNvSpPr>
            <a:spLocks noGrp="1"/>
          </p:cNvSpPr>
          <p:nvPr>
            <p:ph type="sldNum" sz="quarter" idx="10"/>
          </p:nvPr>
        </p:nvSpPr>
        <p:spPr/>
        <p:txBody>
          <a:bodyPr/>
          <a:lstStyle/>
          <a:p>
            <a:fld id="{58F657E7-6A8B-3B4A-8CC8-5180EB9576AA}" type="slidenum">
              <a:rPr lang="en-US" smtClean="0"/>
              <a:t>3</a:t>
            </a:fld>
            <a:endParaRPr lang="en-US"/>
          </a:p>
        </p:txBody>
      </p:sp>
    </p:spTree>
    <p:extLst>
      <p:ext uri="{BB962C8B-B14F-4D97-AF65-F5344CB8AC3E}">
        <p14:creationId xmlns:p14="http://schemas.microsoft.com/office/powerpoint/2010/main" val="2211896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filtration</a:t>
            </a:r>
            <a:r>
              <a:rPr lang="en-US" baseline="0" dirty="0" smtClean="0"/>
              <a:t> is expensive! 9 water departments/districts have EPA filtration waivers in Maine. Super valuable, and they don’t want to lose those.  Protecting the drinking water source area is far more economical than treating contaminated water. EPA estimates that TREATING contaminated groundwater supplies is 30-40 times more costly that preventing contamination.  </a:t>
            </a:r>
            <a:endParaRPr lang="en-US" dirty="0" smtClean="0"/>
          </a:p>
          <a:p>
            <a:endParaRPr lang="en-US" dirty="0" smtClean="0"/>
          </a:p>
          <a:p>
            <a:r>
              <a:rPr lang="en-US" dirty="0" smtClean="0"/>
              <a:t>Water systems in Maine: </a:t>
            </a:r>
            <a:r>
              <a:rPr lang="en-US" sz="1200" kern="1200" dirty="0" smtClean="0">
                <a:solidFill>
                  <a:schemeClr val="tx1"/>
                </a:solidFill>
                <a:effectLst/>
                <a:latin typeface="+mn-lt"/>
                <a:ea typeface="+mn-ea"/>
                <a:cs typeface="+mn-cs"/>
              </a:rPr>
              <a:t>Maine has nearly </a:t>
            </a:r>
            <a:r>
              <a:rPr lang="en-US" sz="1200" b="1" kern="1200" dirty="0" smtClean="0">
                <a:solidFill>
                  <a:schemeClr val="tx1"/>
                </a:solidFill>
                <a:effectLst/>
                <a:latin typeface="+mn-lt"/>
                <a:ea typeface="+mn-ea"/>
                <a:cs typeface="+mn-cs"/>
              </a:rPr>
              <a:t>1,900 </a:t>
            </a:r>
            <a:r>
              <a:rPr lang="en-US" sz="1200" kern="1200" dirty="0" smtClean="0">
                <a:solidFill>
                  <a:schemeClr val="tx1"/>
                </a:solidFill>
                <a:effectLst/>
                <a:latin typeface="+mn-lt"/>
                <a:ea typeface="+mn-ea"/>
                <a:cs typeface="+mn-cs"/>
              </a:rPr>
              <a:t>public water systems that use </a:t>
            </a:r>
            <a:r>
              <a:rPr lang="en-US" sz="1200" b="1" kern="1200" dirty="0" smtClean="0">
                <a:solidFill>
                  <a:schemeClr val="tx1"/>
                </a:solidFill>
                <a:effectLst/>
                <a:latin typeface="+mn-lt"/>
                <a:ea typeface="+mn-ea"/>
                <a:cs typeface="+mn-cs"/>
              </a:rPr>
              <a:t>surface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groundwater. </a:t>
            </a:r>
            <a:r>
              <a:rPr lang="en-US" dirty="0" smtClean="0"/>
              <a:t>Many (not all) have wellhead protection plans (groundwater) or Watershed management plans (surface water).</a:t>
            </a:r>
            <a:r>
              <a:rPr lang="en-US" baseline="0" dirty="0" smtClean="0"/>
              <a:t> Most are small or very small systems. </a:t>
            </a:r>
            <a:endParaRPr lang="en-US" dirty="0" smtClean="0"/>
          </a:p>
          <a:p>
            <a:endParaRPr lang="en-US" dirty="0" smtClean="0"/>
          </a:p>
          <a:p>
            <a:r>
              <a:rPr lang="en-US" sz="1200" b="1" kern="1200" dirty="0" smtClean="0">
                <a:solidFill>
                  <a:schemeClr val="tx1"/>
                </a:solidFill>
                <a:effectLst/>
                <a:latin typeface="+mn-lt"/>
                <a:ea typeface="+mn-ea"/>
                <a:cs typeface="+mn-cs"/>
              </a:rPr>
              <a:t>There</a:t>
            </a:r>
            <a:r>
              <a:rPr lang="en-US" sz="1200" b="1" kern="1200" baseline="0" dirty="0" smtClean="0">
                <a:solidFill>
                  <a:schemeClr val="tx1"/>
                </a:solidFill>
                <a:effectLst/>
                <a:latin typeface="+mn-lt"/>
                <a:ea typeface="+mn-ea"/>
                <a:cs typeface="+mn-cs"/>
              </a:rPr>
              <a:t> is something to be gained by both entities if they put their heads together</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F657E7-6A8B-3B4A-8CC8-5180EB9576AA}" type="slidenum">
              <a:rPr lang="en-US" smtClean="0"/>
              <a:t>4</a:t>
            </a:fld>
            <a:endParaRPr lang="en-US"/>
          </a:p>
        </p:txBody>
      </p:sp>
    </p:spTree>
    <p:extLst>
      <p:ext uri="{BB962C8B-B14F-4D97-AF65-F5344CB8AC3E}">
        <p14:creationId xmlns:p14="http://schemas.microsoft.com/office/powerpoint/2010/main" val="436790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F657E7-6A8B-3B4A-8CC8-5180EB9576AA}" type="slidenum">
              <a:rPr lang="en-US" smtClean="0"/>
              <a:t>5</a:t>
            </a:fld>
            <a:endParaRPr lang="en-US"/>
          </a:p>
        </p:txBody>
      </p:sp>
    </p:spTree>
    <p:extLst>
      <p:ext uri="{BB962C8B-B14F-4D97-AF65-F5344CB8AC3E}">
        <p14:creationId xmlns:p14="http://schemas.microsoft.com/office/powerpoint/2010/main" val="107616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held some </a:t>
            </a:r>
            <a:r>
              <a:rPr lang="en-US" dirty="0" err="1" smtClean="0"/>
              <a:t>rountables</a:t>
            </a:r>
            <a:r>
              <a:rPr lang="en-US" dirty="0" smtClean="0"/>
              <a:t> to figure out shared goals,</a:t>
            </a:r>
            <a:r>
              <a:rPr lang="en-US" baseline="0" dirty="0" smtClean="0"/>
              <a:t> and there are many. But there are also barriers that may be significant including culture, language, and priorities (access is a big one – land trusts want to give public access, while utilities want to keep access by the public out). </a:t>
            </a:r>
            <a:endParaRPr lang="en-US" dirty="0" smtClean="0"/>
          </a:p>
        </p:txBody>
      </p:sp>
      <p:sp>
        <p:nvSpPr>
          <p:cNvPr id="4" name="Slide Number Placeholder 3"/>
          <p:cNvSpPr>
            <a:spLocks noGrp="1"/>
          </p:cNvSpPr>
          <p:nvPr>
            <p:ph type="sldNum" sz="quarter" idx="10"/>
          </p:nvPr>
        </p:nvSpPr>
        <p:spPr/>
        <p:txBody>
          <a:bodyPr/>
          <a:lstStyle/>
          <a:p>
            <a:fld id="{678248F9-87E7-4847-A20B-00D8FB0FD39A}" type="slidenum">
              <a:rPr lang="en-US" smtClean="0"/>
              <a:t>6</a:t>
            </a:fld>
            <a:endParaRPr lang="en-US"/>
          </a:p>
        </p:txBody>
      </p:sp>
    </p:spTree>
    <p:extLst>
      <p:ext uri="{BB962C8B-B14F-4D97-AF65-F5344CB8AC3E}">
        <p14:creationId xmlns:p14="http://schemas.microsoft.com/office/powerpoint/2010/main" val="57317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248F9-87E7-4847-A20B-00D8FB0FD39A}" type="slidenum">
              <a:rPr lang="en-US" smtClean="0"/>
              <a:t>7</a:t>
            </a:fld>
            <a:endParaRPr lang="en-US"/>
          </a:p>
        </p:txBody>
      </p:sp>
    </p:spTree>
    <p:extLst>
      <p:ext uri="{BB962C8B-B14F-4D97-AF65-F5344CB8AC3E}">
        <p14:creationId xmlns:p14="http://schemas.microsoft.com/office/powerpoint/2010/main" val="205911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Connect &amp; talk about the benefits of conserving land to protect drinking water supply.            	</a:t>
            </a:r>
            <a:r>
              <a:rPr lang="en-US" sz="2000" dirty="0" smtClean="0">
                <a:solidFill>
                  <a:srgbClr val="0070C0"/>
                </a:solidFill>
              </a:rPr>
              <a:t>Same language? Same culture? Same goals?</a:t>
            </a:r>
          </a:p>
          <a:p>
            <a:endParaRPr lang="en-US" sz="2000" dirty="0" smtClean="0">
              <a:solidFill>
                <a:srgbClr val="0070C0"/>
              </a:solidFill>
            </a:endParaRPr>
          </a:p>
          <a:p>
            <a:r>
              <a:rPr lang="en-US" sz="2000" dirty="0" smtClean="0"/>
              <a:t>Identify projects or actions that benefit both of you. </a:t>
            </a:r>
          </a:p>
          <a:p>
            <a:pPr marL="457200" lvl="1" indent="0">
              <a:buNone/>
            </a:pPr>
            <a:r>
              <a:rPr lang="en-US" sz="2000" dirty="0" smtClean="0">
                <a:solidFill>
                  <a:srgbClr val="0070C0"/>
                </a:solidFill>
              </a:rPr>
              <a:t>		Is there capacity at the utility? At the land trust? </a:t>
            </a:r>
          </a:p>
          <a:p>
            <a:pPr marL="457200" lvl="1" indent="0">
              <a:buNone/>
            </a:pPr>
            <a:endParaRPr lang="en-US" sz="2000" dirty="0" smtClean="0">
              <a:solidFill>
                <a:srgbClr val="0070C0"/>
              </a:solidFill>
            </a:endParaRPr>
          </a:p>
          <a:p>
            <a:r>
              <a:rPr lang="en-US" sz="2000" dirty="0" smtClean="0"/>
              <a:t>Learn about </a:t>
            </a:r>
            <a:r>
              <a:rPr lang="en-US" sz="2000" b="1" dirty="0" smtClean="0"/>
              <a:t>water quality issues </a:t>
            </a:r>
            <a:r>
              <a:rPr lang="en-US" sz="2000" dirty="0" smtClean="0"/>
              <a:t>in the watershed and </a:t>
            </a:r>
            <a:r>
              <a:rPr lang="en-US" sz="2000" b="1" dirty="0" smtClean="0"/>
              <a:t>priority areas </a:t>
            </a:r>
            <a:r>
              <a:rPr lang="en-US" sz="2000" dirty="0" smtClean="0"/>
              <a:t>that the utility wants to protect.   </a:t>
            </a:r>
          </a:p>
          <a:p>
            <a:pPr marL="1828800" lvl="4" indent="0">
              <a:buNone/>
            </a:pPr>
            <a:r>
              <a:rPr lang="en-US" sz="2000" dirty="0" smtClean="0">
                <a:solidFill>
                  <a:srgbClr val="0070C0"/>
                </a:solidFill>
              </a:rPr>
              <a:t>Are they similar to land trust’s goal? </a:t>
            </a:r>
          </a:p>
          <a:p>
            <a:pPr marL="1828800" lvl="4" indent="0">
              <a:buNone/>
            </a:pPr>
            <a:endParaRPr lang="en-US" sz="2000" dirty="0" smtClean="0">
              <a:solidFill>
                <a:srgbClr val="0070C0"/>
              </a:solidFill>
            </a:endParaRPr>
          </a:p>
          <a:p>
            <a:r>
              <a:rPr lang="en-US" sz="2000" dirty="0" smtClean="0"/>
              <a:t>Learn what the utility can </a:t>
            </a:r>
            <a:r>
              <a:rPr lang="en-US" sz="2000" b="1" dirty="0" smtClean="0"/>
              <a:t>finance.   </a:t>
            </a:r>
          </a:p>
          <a:p>
            <a:pPr marL="1828800" lvl="4" indent="0">
              <a:buNone/>
            </a:pPr>
            <a:r>
              <a:rPr lang="en-US" sz="2000" dirty="0" smtClean="0">
                <a:solidFill>
                  <a:srgbClr val="0070C0"/>
                </a:solidFill>
              </a:rPr>
              <a:t>Can the land trust leverage that investment? </a:t>
            </a:r>
          </a:p>
          <a:p>
            <a:endParaRPr lang="en-US" dirty="0"/>
          </a:p>
        </p:txBody>
      </p:sp>
      <p:sp>
        <p:nvSpPr>
          <p:cNvPr id="4" name="Slide Number Placeholder 3"/>
          <p:cNvSpPr>
            <a:spLocks noGrp="1"/>
          </p:cNvSpPr>
          <p:nvPr>
            <p:ph type="sldNum" sz="quarter" idx="10"/>
          </p:nvPr>
        </p:nvSpPr>
        <p:spPr/>
        <p:txBody>
          <a:bodyPr/>
          <a:lstStyle/>
          <a:p>
            <a:fld id="{58F657E7-6A8B-3B4A-8CC8-5180EB9576AA}" type="slidenum">
              <a:rPr lang="en-US" smtClean="0"/>
              <a:t>8</a:t>
            </a:fld>
            <a:endParaRPr lang="en-US"/>
          </a:p>
        </p:txBody>
      </p:sp>
    </p:spTree>
    <p:extLst>
      <p:ext uri="{BB962C8B-B14F-4D97-AF65-F5344CB8AC3E}">
        <p14:creationId xmlns:p14="http://schemas.microsoft.com/office/powerpoint/2010/main" val="1771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Shows Land Trust service areas, conserved lands, and source water protection areas</a:t>
            </a:r>
            <a:endParaRPr lang="en-US" dirty="0"/>
          </a:p>
        </p:txBody>
      </p:sp>
      <p:sp>
        <p:nvSpPr>
          <p:cNvPr id="4" name="Slide Number Placeholder 3"/>
          <p:cNvSpPr>
            <a:spLocks noGrp="1"/>
          </p:cNvSpPr>
          <p:nvPr>
            <p:ph type="sldNum" sz="quarter" idx="10"/>
          </p:nvPr>
        </p:nvSpPr>
        <p:spPr/>
        <p:txBody>
          <a:bodyPr/>
          <a:lstStyle/>
          <a:p>
            <a:fld id="{58F657E7-6A8B-3B4A-8CC8-5180EB9576AA}" type="slidenum">
              <a:rPr lang="en-US" smtClean="0"/>
              <a:t>9</a:t>
            </a:fld>
            <a:endParaRPr lang="en-US"/>
          </a:p>
        </p:txBody>
      </p:sp>
    </p:spTree>
    <p:extLst>
      <p:ext uri="{BB962C8B-B14F-4D97-AF65-F5344CB8AC3E}">
        <p14:creationId xmlns:p14="http://schemas.microsoft.com/office/powerpoint/2010/main" val="2360551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F657E7-6A8B-3B4A-8CC8-5180EB9576AA}" type="slidenum">
              <a:rPr lang="en-US" smtClean="0"/>
              <a:t>10</a:t>
            </a:fld>
            <a:endParaRPr lang="en-US"/>
          </a:p>
        </p:txBody>
      </p:sp>
    </p:spTree>
    <p:extLst>
      <p:ext uri="{BB962C8B-B14F-4D97-AF65-F5344CB8AC3E}">
        <p14:creationId xmlns:p14="http://schemas.microsoft.com/office/powerpoint/2010/main" val="426373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4F4B9E8-9D53-FA4C-BD79-66C965D84A1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247924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F4B9E8-9D53-FA4C-BD79-66C965D84A1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404771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F4B9E8-9D53-FA4C-BD79-66C965D84A1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153070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6B284-5BC7-412E-8F89-BB1A0F79AB98}"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3522261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6B284-5BC7-412E-8F89-BB1A0F79AB98}"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2173929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C6B284-5BC7-412E-8F89-BB1A0F79AB98}"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278717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C6B284-5BC7-412E-8F89-BB1A0F79AB98}"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322693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C6B284-5BC7-412E-8F89-BB1A0F79AB98}" type="datetimeFigureOut">
              <a:rPr lang="en-US" smtClean="0"/>
              <a:t>4/3/2019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243822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C6B284-5BC7-412E-8F89-BB1A0F79AB98}" type="datetimeFigureOut">
              <a:rPr lang="en-US" smtClean="0"/>
              <a:t>4/3/2019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590020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6B284-5BC7-412E-8F89-BB1A0F79AB98}" type="datetimeFigureOut">
              <a:rPr lang="en-US" smtClean="0"/>
              <a:t>4/3/2019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1330107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C6B284-5BC7-412E-8F89-BB1A0F79AB98}"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132870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F4B9E8-9D53-FA4C-BD79-66C965D84A1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1755413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C6B284-5BC7-412E-8F89-BB1A0F79AB98}"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2379519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6B284-5BC7-412E-8F89-BB1A0F79AB98}"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3670789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6B284-5BC7-412E-8F89-BB1A0F79AB98}"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2E4A2-9227-4EEA-9FD0-64AC8900FC9C}" type="slidenum">
              <a:rPr lang="en-US" smtClean="0"/>
              <a:t>‹#›</a:t>
            </a:fld>
            <a:endParaRPr lang="en-US"/>
          </a:p>
        </p:txBody>
      </p:sp>
    </p:spTree>
    <p:extLst>
      <p:ext uri="{BB962C8B-B14F-4D97-AF65-F5344CB8AC3E}">
        <p14:creationId xmlns:p14="http://schemas.microsoft.com/office/powerpoint/2010/main" val="410439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4F4B9E8-9D53-FA4C-BD79-66C965D84A1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396187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4F4B9E8-9D53-FA4C-BD79-66C965D84A1E}"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1998901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F4B9E8-9D53-FA4C-BD79-66C965D84A1E}" type="datetimeFigureOut">
              <a:rPr lang="en-US" smtClean="0"/>
              <a:t>4/2/2019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2430546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4F4B9E8-9D53-FA4C-BD79-66C965D84A1E}" type="datetimeFigureOut">
              <a:rPr lang="en-US" smtClean="0"/>
              <a:t>4/2/2019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2906687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4B9E8-9D53-FA4C-BD79-66C965D84A1E}" type="datetimeFigureOut">
              <a:rPr lang="en-US" smtClean="0"/>
              <a:t>4/2/2019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36191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F4B9E8-9D53-FA4C-BD79-66C965D84A1E}"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276679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F4B9E8-9D53-FA4C-BD79-66C965D84A1E}"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72067-3560-424E-9E70-8C0655499EFB}" type="slidenum">
              <a:rPr lang="en-US" smtClean="0"/>
              <a:t>‹#›</a:t>
            </a:fld>
            <a:endParaRPr lang="en-US"/>
          </a:p>
        </p:txBody>
      </p:sp>
    </p:spTree>
    <p:extLst>
      <p:ext uri="{BB962C8B-B14F-4D97-AF65-F5344CB8AC3E}">
        <p14:creationId xmlns:p14="http://schemas.microsoft.com/office/powerpoint/2010/main" val="364383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4B9E8-9D53-FA4C-BD79-66C965D84A1E}" type="datetimeFigureOut">
              <a:rPr lang="en-US" smtClean="0"/>
              <a:t>4/2/2019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72067-3560-424E-9E70-8C0655499EFB}" type="slidenum">
              <a:rPr lang="en-US" smtClean="0"/>
              <a:t>‹#›</a:t>
            </a:fld>
            <a:endParaRPr lang="en-US"/>
          </a:p>
        </p:txBody>
      </p:sp>
    </p:spTree>
    <p:extLst>
      <p:ext uri="{BB962C8B-B14F-4D97-AF65-F5344CB8AC3E}">
        <p14:creationId xmlns:p14="http://schemas.microsoft.com/office/powerpoint/2010/main" val="1509531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6B284-5BC7-412E-8F89-BB1A0F79AB98}" type="datetimeFigureOut">
              <a:rPr lang="en-US" smtClean="0"/>
              <a:t>4/3/2019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2E4A2-9227-4EEA-9FD0-64AC8900FC9C}" type="slidenum">
              <a:rPr lang="en-US" smtClean="0"/>
              <a:t>‹#›</a:t>
            </a:fld>
            <a:endParaRPr lang="en-US"/>
          </a:p>
        </p:txBody>
      </p:sp>
    </p:spTree>
    <p:extLst>
      <p:ext uri="{BB962C8B-B14F-4D97-AF65-F5344CB8AC3E}">
        <p14:creationId xmlns:p14="http://schemas.microsoft.com/office/powerpoint/2010/main" val="3376050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24" t="19545" r="-224" b="10073"/>
          <a:stretch/>
        </p:blipFill>
        <p:spPr>
          <a:xfrm>
            <a:off x="0" y="-30480"/>
            <a:ext cx="9302717" cy="6966703"/>
          </a:xfrm>
          <a:prstGeom prst="rect">
            <a:avLst/>
          </a:prstGeom>
        </p:spPr>
      </p:pic>
      <p:sp>
        <p:nvSpPr>
          <p:cNvPr id="5" name="Title 1"/>
          <p:cNvSpPr txBox="1">
            <a:spLocks/>
          </p:cNvSpPr>
          <p:nvPr/>
        </p:nvSpPr>
        <p:spPr>
          <a:xfrm>
            <a:off x="685800" y="672477"/>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Protecting Maine’s Drinking Water: </a:t>
            </a:r>
            <a:br>
              <a:rPr lang="en-US" sz="4000" dirty="0" smtClean="0">
                <a:solidFill>
                  <a:schemeClr val="bg1"/>
                </a:solidFill>
              </a:rPr>
            </a:br>
            <a:r>
              <a:rPr lang="en-US" sz="4000" dirty="0" smtClean="0">
                <a:solidFill>
                  <a:schemeClr val="bg1"/>
                </a:solidFill>
              </a:rPr>
              <a:t>Land  Trust -Water Utility Collaborations</a:t>
            </a:r>
            <a:endParaRPr lang="en-US" sz="4000" dirty="0">
              <a:solidFill>
                <a:schemeClr val="bg1"/>
              </a:solidFill>
            </a:endParaRPr>
          </a:p>
        </p:txBody>
      </p:sp>
      <p:pic>
        <p:nvPicPr>
          <p:cNvPr id="6" name="Picture 5"/>
          <p:cNvPicPr>
            <a:picLocks noChangeAspect="1"/>
          </p:cNvPicPr>
          <p:nvPr/>
        </p:nvPicPr>
        <p:blipFill>
          <a:blip r:embed="rId3"/>
          <a:stretch>
            <a:fillRect/>
          </a:stretch>
        </p:blipFill>
        <p:spPr>
          <a:xfrm>
            <a:off x="381000" y="4104100"/>
            <a:ext cx="3429000" cy="22987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4627569"/>
            <a:ext cx="1949483" cy="101557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5574" y="4249223"/>
            <a:ext cx="1501377" cy="17722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2190" y="4325768"/>
            <a:ext cx="999785" cy="1619180"/>
          </a:xfrm>
          <a:prstGeom prst="rect">
            <a:avLst/>
          </a:prstGeom>
        </p:spPr>
      </p:pic>
    </p:spTree>
    <p:extLst>
      <p:ext uri="{BB962C8B-B14F-4D97-AF65-F5344CB8AC3E}">
        <p14:creationId xmlns:p14="http://schemas.microsoft.com/office/powerpoint/2010/main" val="104615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3"/>
          <a:stretch>
            <a:fillRect/>
          </a:stretch>
        </p:blipFill>
        <p:spPr>
          <a:xfrm>
            <a:off x="-114497" y="0"/>
            <a:ext cx="9258498" cy="6934937"/>
          </a:xfrm>
          <a:prstGeom prst="rect">
            <a:avLst/>
          </a:prstGeom>
        </p:spPr>
      </p:pic>
      <p:sp>
        <p:nvSpPr>
          <p:cNvPr id="8" name="Content Placeholder 2"/>
          <p:cNvSpPr>
            <a:spLocks noGrp="1"/>
          </p:cNvSpPr>
          <p:nvPr>
            <p:ph idx="1"/>
          </p:nvPr>
        </p:nvSpPr>
        <p:spPr>
          <a:xfrm>
            <a:off x="125259" y="1767407"/>
            <a:ext cx="4872625" cy="4956357"/>
          </a:xfrm>
        </p:spPr>
        <p:txBody>
          <a:bodyPr>
            <a:normAutofit/>
          </a:bodyPr>
          <a:lstStyle/>
          <a:p>
            <a:pPr marL="0" indent="0">
              <a:buNone/>
            </a:pPr>
            <a:endParaRPr lang="en-US" dirty="0"/>
          </a:p>
          <a:p>
            <a:r>
              <a:rPr lang="en-US" dirty="0" smtClean="0">
                <a:solidFill>
                  <a:schemeClr val="bg1"/>
                </a:solidFill>
              </a:rPr>
              <a:t>PWS can receive financial support to protect land in Source Water Protection area   </a:t>
            </a:r>
          </a:p>
          <a:p>
            <a:pPr marL="0" indent="0">
              <a:buNone/>
            </a:pPr>
            <a:endParaRPr lang="en-US" dirty="0" smtClean="0">
              <a:solidFill>
                <a:schemeClr val="bg1"/>
              </a:solidFill>
            </a:endParaRPr>
          </a:p>
          <a:p>
            <a:r>
              <a:rPr lang="en-US" b="1" dirty="0" smtClean="0">
                <a:solidFill>
                  <a:schemeClr val="bg1"/>
                </a:solidFill>
              </a:rPr>
              <a:t>The loan is eligible for 50% principal forgiveness of up to $50,000</a:t>
            </a:r>
            <a:endParaRPr lang="en-US" b="1" dirty="0">
              <a:solidFill>
                <a:schemeClr val="bg1"/>
              </a:solidFill>
            </a:endParaRPr>
          </a:p>
          <a:p>
            <a:endParaRPr lang="en-US" b="1" dirty="0" smtClean="0"/>
          </a:p>
          <a:p>
            <a:endParaRPr lang="en-US" dirty="0" smtClean="0"/>
          </a:p>
        </p:txBody>
      </p:sp>
      <p:sp>
        <p:nvSpPr>
          <p:cNvPr id="6" name="Title 6"/>
          <p:cNvSpPr txBox="1">
            <a:spLocks/>
          </p:cNvSpPr>
          <p:nvPr/>
        </p:nvSpPr>
        <p:spPr>
          <a:xfrm>
            <a:off x="385623" y="122655"/>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solidFill>
                  <a:schemeClr val="bg1"/>
                </a:solidFill>
              </a:rPr>
              <a:t>Utility Financing Option - new</a:t>
            </a:r>
            <a:endParaRPr lang="en-US" b="1" dirty="0">
              <a:solidFill>
                <a:schemeClr val="bg1"/>
              </a:solidFill>
            </a:endParaRPr>
          </a:p>
        </p:txBody>
      </p:sp>
    </p:spTree>
    <p:extLst>
      <p:ext uri="{BB962C8B-B14F-4D97-AF65-F5344CB8AC3E}">
        <p14:creationId xmlns:p14="http://schemas.microsoft.com/office/powerpoint/2010/main" val="1949708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3129" cy="6843712"/>
          </a:xfrm>
          <a:prstGeom prst="rect">
            <a:avLst/>
          </a:prstGeom>
        </p:spPr>
      </p:pic>
      <p:sp>
        <p:nvSpPr>
          <p:cNvPr id="6" name="TextBox 5"/>
          <p:cNvSpPr txBox="1"/>
          <p:nvPr/>
        </p:nvSpPr>
        <p:spPr>
          <a:xfrm>
            <a:off x="601249" y="1027134"/>
            <a:ext cx="7726211" cy="5293757"/>
          </a:xfrm>
          <a:prstGeom prst="rect">
            <a:avLst/>
          </a:prstGeom>
          <a:noFill/>
        </p:spPr>
        <p:txBody>
          <a:bodyPr wrap="square" rtlCol="0">
            <a:spAutoFit/>
          </a:bodyPr>
          <a:lstStyle/>
          <a:p>
            <a:pPr marL="285750" indent="-285750">
              <a:buFont typeface="Arial" panose="020B0604020202020204" pitchFamily="34" charset="0"/>
              <a:buChar char="•"/>
            </a:pPr>
            <a:endParaRPr lang="en-US" sz="3200" b="1" dirty="0" smtClean="0">
              <a:solidFill>
                <a:schemeClr val="bg1"/>
              </a:solidFill>
            </a:endParaRPr>
          </a:p>
          <a:p>
            <a:pPr marL="285750" indent="-285750">
              <a:buFont typeface="Arial" panose="020B0604020202020204" pitchFamily="34" charset="0"/>
              <a:buChar char="•"/>
            </a:pPr>
            <a:endParaRPr lang="en-US" sz="3200" b="1" dirty="0">
              <a:solidFill>
                <a:schemeClr val="bg1"/>
              </a:solidFill>
            </a:endParaRPr>
          </a:p>
          <a:p>
            <a:pPr marL="285750" indent="-285750">
              <a:buFont typeface="Arial" panose="020B0604020202020204" pitchFamily="34" charset="0"/>
              <a:buChar char="•"/>
            </a:pPr>
            <a:r>
              <a:rPr lang="en-US" sz="3200" b="1" dirty="0" smtClean="0">
                <a:solidFill>
                  <a:schemeClr val="bg1"/>
                </a:solidFill>
              </a:rPr>
              <a:t>Opportunity to join forces</a:t>
            </a:r>
          </a:p>
          <a:p>
            <a:pPr marL="285750" indent="-285750">
              <a:buFont typeface="Arial" panose="020B0604020202020204" pitchFamily="34" charset="0"/>
              <a:buChar char="•"/>
            </a:pPr>
            <a:endParaRPr lang="en-US" sz="3200" b="1" dirty="0">
              <a:solidFill>
                <a:schemeClr val="bg1"/>
              </a:solidFill>
            </a:endParaRPr>
          </a:p>
          <a:p>
            <a:pPr marL="285750" indent="-285750">
              <a:buFont typeface="Arial" panose="020B0604020202020204" pitchFamily="34" charset="0"/>
              <a:buChar char="•"/>
            </a:pPr>
            <a:r>
              <a:rPr lang="en-US" sz="3200" b="1" dirty="0" smtClean="0">
                <a:solidFill>
                  <a:schemeClr val="bg1"/>
                </a:solidFill>
              </a:rPr>
              <a:t>Presentation of a unified front</a:t>
            </a:r>
          </a:p>
          <a:p>
            <a:pPr marL="285750" indent="-285750">
              <a:buFont typeface="Arial" panose="020B0604020202020204" pitchFamily="34" charset="0"/>
              <a:buChar char="•"/>
            </a:pPr>
            <a:endParaRPr lang="en-US" sz="3200" b="1" dirty="0">
              <a:solidFill>
                <a:schemeClr val="bg1"/>
              </a:solidFill>
            </a:endParaRPr>
          </a:p>
          <a:p>
            <a:pPr marL="285750" indent="-285750">
              <a:buFont typeface="Arial" panose="020B0604020202020204" pitchFamily="34" charset="0"/>
              <a:buChar char="•"/>
            </a:pPr>
            <a:r>
              <a:rPr lang="en-US" sz="3200" b="1" dirty="0" smtClean="0">
                <a:solidFill>
                  <a:schemeClr val="bg1"/>
                </a:solidFill>
              </a:rPr>
              <a:t>Leveraging of funds to protect more together than you could alone</a:t>
            </a:r>
          </a:p>
          <a:p>
            <a:pPr marL="285750" indent="-285750">
              <a:buFont typeface="Arial" panose="020B0604020202020204" pitchFamily="34" charset="0"/>
              <a:buChar char="•"/>
            </a:pPr>
            <a:endParaRPr lang="en-US" sz="3200" b="1" dirty="0">
              <a:solidFill>
                <a:schemeClr val="bg1"/>
              </a:solidFill>
            </a:endParaRPr>
          </a:p>
          <a:p>
            <a:pPr marL="285750" indent="-285750">
              <a:buFont typeface="Arial" panose="020B0604020202020204" pitchFamily="34" charset="0"/>
              <a:buChar char="•"/>
            </a:pPr>
            <a:r>
              <a:rPr lang="en-US" sz="3200" b="1" dirty="0" smtClean="0">
                <a:solidFill>
                  <a:schemeClr val="bg1"/>
                </a:solidFill>
              </a:rPr>
              <a:t>Partners to do what they do best!</a:t>
            </a:r>
          </a:p>
          <a:p>
            <a:pPr marL="285750" indent="-285750">
              <a:buFont typeface="Arial" panose="020B0604020202020204" pitchFamily="34" charset="0"/>
              <a:buChar char="•"/>
            </a:pPr>
            <a:endParaRPr lang="en-US" dirty="0"/>
          </a:p>
        </p:txBody>
      </p:sp>
      <p:sp>
        <p:nvSpPr>
          <p:cNvPr id="7" name="Title 6"/>
          <p:cNvSpPr txBox="1">
            <a:spLocks/>
          </p:cNvSpPr>
          <p:nvPr/>
        </p:nvSpPr>
        <p:spPr>
          <a:xfrm>
            <a:off x="349554" y="122655"/>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solidFill>
                  <a:schemeClr val="bg1"/>
                </a:solidFill>
              </a:rPr>
              <a:t>Collaboration allows:</a:t>
            </a:r>
            <a:endParaRPr lang="en-US" b="1" dirty="0">
              <a:solidFill>
                <a:schemeClr val="bg1"/>
              </a:solidFill>
            </a:endParaRPr>
          </a:p>
        </p:txBody>
      </p:sp>
    </p:spTree>
    <p:extLst>
      <p:ext uri="{BB962C8B-B14F-4D97-AF65-F5344CB8AC3E}">
        <p14:creationId xmlns:p14="http://schemas.microsoft.com/office/powerpoint/2010/main" val="1744373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304800"/>
            <a:ext cx="8001000" cy="10668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smtClean="0">
                <a:solidFill>
                  <a:schemeClr val="bg1"/>
                </a:solidFill>
              </a:rPr>
              <a:t>Sebago Clean Waters </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6140" y="244527"/>
            <a:ext cx="1005860" cy="1187346"/>
          </a:xfrm>
          <a:prstGeom prst="rect">
            <a:avLst/>
          </a:prstGeom>
        </p:spPr>
      </p:pic>
      <p:sp>
        <p:nvSpPr>
          <p:cNvPr id="6" name="Content Placeholder 2"/>
          <p:cNvSpPr>
            <a:spLocks noGrp="1"/>
          </p:cNvSpPr>
          <p:nvPr>
            <p:ph idx="1"/>
          </p:nvPr>
        </p:nvSpPr>
        <p:spPr>
          <a:xfrm>
            <a:off x="4305300" y="1431873"/>
            <a:ext cx="4395798" cy="5343641"/>
          </a:xfrm>
        </p:spPr>
        <p:txBody>
          <a:bodyPr>
            <a:normAutofit/>
          </a:bodyPr>
          <a:lstStyle/>
          <a:p>
            <a:r>
              <a:rPr lang="en-US" sz="2000" b="1" dirty="0" smtClean="0"/>
              <a:t>Water-driven</a:t>
            </a:r>
            <a:r>
              <a:rPr lang="en-US" sz="2000" dirty="0" smtClean="0"/>
              <a:t> – primary focus is on water quality – numerous additional benefits (community well-being, vibrant economy, fish/wildlife/habitat)</a:t>
            </a:r>
          </a:p>
          <a:p>
            <a:r>
              <a:rPr lang="en-US" sz="2000" b="1" dirty="0" smtClean="0"/>
              <a:t>Watershed-based</a:t>
            </a:r>
            <a:r>
              <a:rPr lang="en-US" sz="2000" dirty="0" smtClean="0"/>
              <a:t> – goal to protect 25% of the Sebago Lake watershed – as forests – highest priority lands</a:t>
            </a:r>
          </a:p>
          <a:p>
            <a:r>
              <a:rPr lang="en-US" sz="2000" b="1" dirty="0" smtClean="0"/>
              <a:t>Landscape-scale</a:t>
            </a:r>
            <a:r>
              <a:rPr lang="en-US" sz="2000" dirty="0" smtClean="0"/>
              <a:t> – </a:t>
            </a:r>
          </a:p>
          <a:p>
            <a:pPr marL="0" indent="0">
              <a:buNone/>
            </a:pPr>
            <a:r>
              <a:rPr lang="en-US" sz="2000" dirty="0" smtClean="0"/>
              <a:t>      35,000 acres </a:t>
            </a:r>
          </a:p>
          <a:p>
            <a:pPr marL="0" indent="0">
              <a:buNone/>
            </a:pPr>
            <a:r>
              <a:rPr lang="en-US" sz="2000" dirty="0" smtClean="0"/>
              <a:t>      in the next 15 years</a:t>
            </a:r>
          </a:p>
          <a:p>
            <a:r>
              <a:rPr lang="en-US" sz="2000" b="1" dirty="0" smtClean="0"/>
              <a:t>Collaborative</a:t>
            </a:r>
            <a:r>
              <a:rPr lang="en-US" sz="2000" dirty="0" smtClean="0"/>
              <a:t> – </a:t>
            </a:r>
          </a:p>
          <a:p>
            <a:pPr marL="0" indent="0">
              <a:buNone/>
            </a:pPr>
            <a:r>
              <a:rPr lang="en-US" sz="2000" dirty="0" smtClean="0"/>
              <a:t>      9 partner </a:t>
            </a:r>
          </a:p>
          <a:p>
            <a:pPr marL="0" indent="0">
              <a:buNone/>
            </a:pPr>
            <a:r>
              <a:rPr lang="en-US" sz="2000" dirty="0" smtClean="0"/>
              <a:t>      organizations</a:t>
            </a:r>
          </a:p>
          <a:p>
            <a:r>
              <a:rPr lang="en-US" sz="2000" dirty="0" smtClean="0"/>
              <a:t>Grant</a:t>
            </a:r>
            <a:endParaRPr lang="en-US"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38" y="1752600"/>
            <a:ext cx="3703161" cy="4324118"/>
          </a:xfrm>
          <a:prstGeom prst="rect">
            <a:avLst/>
          </a:prstGeom>
          <a:ln>
            <a:noFill/>
          </a:ln>
          <a:effectLst>
            <a:outerShdw blurRad="292100" dist="139700" dir="2700000" algn="tl" rotWithShape="0">
              <a:srgbClr val="333333">
                <a:alpha val="65000"/>
              </a:srgbClr>
            </a:outerShdw>
          </a:effectLst>
        </p:spPr>
      </p:pic>
      <p:pic>
        <p:nvPicPr>
          <p:cNvPr id="8" name="Content Placeholder 3"/>
          <p:cNvPicPr>
            <a:picLocks noChangeAspect="1"/>
          </p:cNvPicPr>
          <p:nvPr/>
        </p:nvPicPr>
        <p:blipFill>
          <a:blip r:embed="rId5"/>
          <a:stretch>
            <a:fillRect/>
          </a:stretch>
        </p:blipFill>
        <p:spPr>
          <a:xfrm>
            <a:off x="7057041" y="3962400"/>
            <a:ext cx="1644057" cy="2895600"/>
          </a:xfrm>
          <a:prstGeom prst="rect">
            <a:avLst/>
          </a:prstGeom>
        </p:spPr>
      </p:pic>
      <p:pic>
        <p:nvPicPr>
          <p:cNvPr id="9" name="Picture 2" descr="Image result for us endowment forestry and communiti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2920" y="6275929"/>
            <a:ext cx="2743200" cy="4561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5838" y="5543086"/>
            <a:ext cx="533632" cy="533632"/>
          </a:xfrm>
          <a:prstGeom prst="rect">
            <a:avLst/>
          </a:prstGeom>
        </p:spPr>
      </p:pic>
    </p:spTree>
    <p:extLst>
      <p:ext uri="{BB962C8B-B14F-4D97-AF65-F5344CB8AC3E}">
        <p14:creationId xmlns:p14="http://schemas.microsoft.com/office/powerpoint/2010/main" val="1577460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Sebago Lake &amp; PWD</a:t>
            </a:r>
            <a:endParaRPr lang="en-US" dirty="0"/>
          </a:p>
        </p:txBody>
      </p:sp>
      <p:pic>
        <p:nvPicPr>
          <p:cNvPr id="6" name="Content Placeholder 5"/>
          <p:cNvPicPr>
            <a:picLocks noGrp="1"/>
          </p:cNvPicPr>
          <p:nvPr>
            <p:ph idx="1"/>
          </p:nvPr>
        </p:nvPicPr>
        <p:blipFill>
          <a:blip r:embed="rId2"/>
          <a:stretch>
            <a:fillRect/>
          </a:stretch>
        </p:blipFill>
        <p:spPr>
          <a:xfrm>
            <a:off x="304800" y="1295400"/>
            <a:ext cx="4724400" cy="5562600"/>
          </a:xfrm>
          <a:prstGeom prst="rect">
            <a:avLst/>
          </a:prstGeom>
        </p:spPr>
      </p:pic>
      <p:sp>
        <p:nvSpPr>
          <p:cNvPr id="8" name="Content Placeholder 4"/>
          <p:cNvSpPr txBox="1">
            <a:spLocks/>
          </p:cNvSpPr>
          <p:nvPr/>
        </p:nvSpPr>
        <p:spPr>
          <a:xfrm>
            <a:off x="4953000" y="1600200"/>
            <a:ext cx="4038600" cy="5105400"/>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Supplies water to 1/6 </a:t>
            </a:r>
            <a:r>
              <a:rPr kumimoji="0" lang="en-US" sz="1800" b="0" i="0" u="none" strike="noStrike" kern="1200" cap="none" spc="0" normalizeH="0" baseline="0" noProof="0" dirty="0">
                <a:ln>
                  <a:noFill/>
                </a:ln>
                <a:solidFill>
                  <a:srgbClr val="000066"/>
                </a:solidFill>
                <a:effectLst/>
                <a:uLnTx/>
                <a:uFillTx/>
                <a:latin typeface="Calibri"/>
                <a:ea typeface="+mn-ea"/>
                <a:cs typeface="+mn-cs"/>
              </a:rPr>
              <a:t>of Maine’s population and </a:t>
            </a: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its </a:t>
            </a:r>
            <a:r>
              <a:rPr kumimoji="0" lang="en-US" sz="1800" b="0" i="0" u="none" strike="noStrike" kern="1200" cap="none" spc="0" normalizeH="0" baseline="0" noProof="0" dirty="0">
                <a:ln>
                  <a:noFill/>
                </a:ln>
                <a:solidFill>
                  <a:srgbClr val="000066"/>
                </a:solidFill>
                <a:effectLst/>
                <a:uLnTx/>
                <a:uFillTx/>
                <a:latin typeface="Calibri"/>
                <a:ea typeface="+mn-ea"/>
                <a:cs typeface="+mn-cs"/>
              </a:rPr>
              <a:t>fastest growing </a:t>
            </a: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businesses</a:t>
            </a:r>
          </a:p>
          <a:p>
            <a:pPr marL="228600" marR="0" lvl="0"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endParaRPr kumimoji="0" lang="en-US" sz="1800" b="0" i="0" u="none" strike="noStrike" kern="1200" cap="none" spc="0" normalizeH="0" baseline="0" noProof="0" dirty="0">
              <a:ln>
                <a:noFill/>
              </a:ln>
              <a:solidFill>
                <a:srgbClr val="000066"/>
              </a:solidFill>
              <a:effectLst/>
              <a:uLnTx/>
              <a:uFillTx/>
              <a:latin typeface="Calibri"/>
              <a:ea typeface="+mn-ea"/>
              <a:cs typeface="+mn-cs"/>
            </a:endParaRPr>
          </a:p>
          <a:p>
            <a:pPr marL="228600" marR="0" lvl="0"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EPA Filtration Avoidance Waiver (~$150M to build filtration plant)</a:t>
            </a:r>
          </a:p>
          <a:p>
            <a:pPr marL="228600" marR="0" lvl="0"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000066"/>
              </a:solidFill>
              <a:effectLst/>
              <a:uLnTx/>
              <a:uFillTx/>
              <a:latin typeface="Calibri"/>
              <a:ea typeface="+mn-ea"/>
              <a:cs typeface="+mn-cs"/>
            </a:endParaRPr>
          </a:p>
          <a:p>
            <a:pPr marL="228600" marR="0" lvl="0"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6.5B gallons </a:t>
            </a:r>
            <a:r>
              <a:rPr kumimoji="0" lang="en-US" sz="1800" b="0" i="0" u="none" strike="noStrike" kern="1200" cap="none" spc="0" normalizeH="0" baseline="0" noProof="0" dirty="0">
                <a:ln>
                  <a:noFill/>
                </a:ln>
                <a:solidFill>
                  <a:srgbClr val="000066"/>
                </a:solidFill>
                <a:effectLst/>
                <a:uLnTx/>
                <a:uFillTx/>
                <a:latin typeface="Calibri"/>
                <a:ea typeface="+mn-ea"/>
                <a:cs typeface="+mn-cs"/>
              </a:rPr>
              <a:t>in </a:t>
            </a: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2016</a:t>
            </a:r>
          </a:p>
          <a:p>
            <a:pPr marL="685800" marR="0" lvl="1"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52</a:t>
            </a:r>
            <a:r>
              <a:rPr kumimoji="0" lang="en-US" sz="1800" b="0" i="0" u="none" strike="noStrike" kern="1200" cap="none" spc="0" normalizeH="0" baseline="0" noProof="0" dirty="0">
                <a:ln>
                  <a:noFill/>
                </a:ln>
                <a:solidFill>
                  <a:srgbClr val="000066"/>
                </a:solidFill>
                <a:effectLst/>
                <a:uLnTx/>
                <a:uFillTx/>
                <a:latin typeface="Calibri"/>
                <a:ea typeface="+mn-ea"/>
                <a:cs typeface="+mn-cs"/>
              </a:rPr>
              <a:t>% residential </a:t>
            </a: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users</a:t>
            </a:r>
          </a:p>
          <a:p>
            <a:pPr marL="685800" marR="0" lvl="1"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22% to top 10 largest </a:t>
            </a:r>
            <a:r>
              <a:rPr kumimoji="0" lang="en-US" sz="1800" b="0" i="0" u="none" strike="noStrike" kern="1200" cap="none" spc="0" normalizeH="0" baseline="0" noProof="0" dirty="0">
                <a:ln>
                  <a:noFill/>
                </a:ln>
                <a:solidFill>
                  <a:srgbClr val="000066"/>
                </a:solidFill>
                <a:effectLst/>
                <a:uLnTx/>
                <a:uFillTx/>
                <a:latin typeface="Calibri"/>
                <a:ea typeface="+mn-ea"/>
                <a:cs typeface="+mn-cs"/>
              </a:rPr>
              <a:t>water </a:t>
            </a: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users</a:t>
            </a:r>
          </a:p>
          <a:p>
            <a:pPr marL="685800" marR="0" lvl="1"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000066"/>
              </a:solidFill>
              <a:effectLst/>
              <a:uLnTx/>
              <a:uFillTx/>
              <a:latin typeface="Calibri"/>
              <a:ea typeface="+mn-ea"/>
              <a:cs typeface="+mn-cs"/>
            </a:endParaRPr>
          </a:p>
          <a:p>
            <a:pPr marL="228600" marR="0" lvl="0"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Watershed is 84% forested – only 10% conserved; Water quality degradation predicted below 76% forested</a:t>
            </a:r>
          </a:p>
          <a:p>
            <a:pPr marL="0" marR="0" lvl="0" indent="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None/>
              <a:tabLst/>
              <a:defRPr/>
            </a:pPr>
            <a:endParaRPr kumimoji="0" lang="en-US" sz="1800" b="0" i="0" u="none" strike="noStrike" kern="1200" cap="none" spc="0" normalizeH="0" baseline="0" noProof="0" dirty="0" smtClean="0">
              <a:ln>
                <a:noFill/>
              </a:ln>
              <a:solidFill>
                <a:srgbClr val="000066"/>
              </a:solidFill>
              <a:effectLst/>
              <a:uLnTx/>
              <a:uFillTx/>
              <a:latin typeface="Calibri"/>
              <a:ea typeface="+mn-ea"/>
              <a:cs typeface="+mn-cs"/>
            </a:endParaRPr>
          </a:p>
          <a:p>
            <a:pPr marL="228600" marR="0" lvl="0" indent="-228600" algn="l" defTabSz="914400" rtl="0" eaLnBrk="1" fontAlgn="base" latinLnBrk="0" hangingPunct="1">
              <a:lnSpc>
                <a:spcPct val="90000"/>
              </a:lnSpc>
              <a:spcBef>
                <a:spcPct val="20000"/>
              </a:spcBef>
              <a:spcAft>
                <a:spcPct val="0"/>
              </a:spcAft>
              <a:buClr>
                <a:srgbClr val="339933"/>
              </a:buClr>
              <a:buSzPct val="80000"/>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66"/>
                </a:solidFill>
                <a:effectLst/>
                <a:uLnTx/>
                <a:uFillTx/>
                <a:latin typeface="Calibri"/>
                <a:ea typeface="+mn-ea"/>
                <a:cs typeface="+mn-cs"/>
              </a:rPr>
              <a:t>PWD has pledged to fund up to 25% of each conservation project that meets their water quality criteria</a:t>
            </a:r>
            <a:endParaRPr kumimoji="0" lang="en-US" sz="1800" b="0" i="0" u="none" strike="noStrike" kern="1200" cap="none" spc="0" normalizeH="0" baseline="0" noProof="0" dirty="0">
              <a:ln>
                <a:noFill/>
              </a:ln>
              <a:solidFill>
                <a:srgbClr val="000066"/>
              </a:solidFill>
              <a:effectLst/>
              <a:uLnTx/>
              <a:uFillTx/>
              <a:latin typeface="Calibri"/>
              <a:ea typeface="+mn-ea"/>
              <a:cs typeface="+mn-cs"/>
            </a:endParaRPr>
          </a:p>
        </p:txBody>
      </p:sp>
    </p:spTree>
    <p:extLst>
      <p:ext uri="{BB962C8B-B14F-4D97-AF65-F5344CB8AC3E}">
        <p14:creationId xmlns:p14="http://schemas.microsoft.com/office/powerpoint/2010/main" val="1641948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Water Fund</a:t>
            </a:r>
            <a:endParaRPr lang="en-US" dirty="0"/>
          </a:p>
        </p:txBody>
      </p:sp>
      <p:pic>
        <p:nvPicPr>
          <p:cNvPr id="5" name="Content Placeholder 4"/>
          <p:cNvPicPr>
            <a:picLocks noGrp="1" noChangeAspect="1"/>
          </p:cNvPicPr>
          <p:nvPr>
            <p:ph idx="1"/>
          </p:nvPr>
        </p:nvPicPr>
        <p:blipFill>
          <a:blip r:embed="rId2"/>
          <a:stretch>
            <a:fillRect/>
          </a:stretch>
        </p:blipFill>
        <p:spPr>
          <a:xfrm>
            <a:off x="838200" y="1295400"/>
            <a:ext cx="7400966" cy="5410200"/>
          </a:xfrm>
          <a:prstGeom prst="rect">
            <a:avLst/>
          </a:prstGeom>
        </p:spPr>
      </p:pic>
    </p:spTree>
    <p:extLst>
      <p:ext uri="{BB962C8B-B14F-4D97-AF65-F5344CB8AC3E}">
        <p14:creationId xmlns:p14="http://schemas.microsoft.com/office/powerpoint/2010/main" val="61479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648200" cy="4525963"/>
          </a:xfrm>
        </p:spPr>
        <p:txBody>
          <a:bodyPr>
            <a:normAutofit fontScale="92500" lnSpcReduction="10000"/>
          </a:bodyPr>
          <a:lstStyle/>
          <a:p>
            <a:r>
              <a:rPr lang="en-US" dirty="0" smtClean="0"/>
              <a:t>Broaden relevance/reach</a:t>
            </a:r>
          </a:p>
          <a:p>
            <a:pPr lvl="1"/>
            <a:r>
              <a:rPr lang="en-US" dirty="0" smtClean="0"/>
              <a:t>Water quality as top environmental priority for public</a:t>
            </a:r>
          </a:p>
          <a:p>
            <a:pPr lvl="1"/>
            <a:r>
              <a:rPr lang="en-US" dirty="0" smtClean="0"/>
              <a:t>Clean water is critical to business</a:t>
            </a:r>
          </a:p>
          <a:p>
            <a:r>
              <a:rPr lang="en-US" dirty="0" smtClean="0"/>
              <a:t>Attract new and different funders</a:t>
            </a:r>
          </a:p>
          <a:p>
            <a:r>
              <a:rPr lang="en-US" dirty="0" smtClean="0"/>
              <a:t>Attract new and different partners</a:t>
            </a:r>
          </a:p>
          <a:p>
            <a:endParaRPr lang="en-US" dirty="0" smtClean="0"/>
          </a:p>
          <a:p>
            <a:endParaRPr lang="en-US" dirty="0"/>
          </a:p>
        </p:txBody>
      </p:sp>
      <p:sp>
        <p:nvSpPr>
          <p:cNvPr id="4" name="Title 6"/>
          <p:cNvSpPr>
            <a:spLocks noGrp="1"/>
          </p:cNvSpPr>
          <p:nvPr>
            <p:ph type="title"/>
          </p:nvPr>
        </p:nvSpPr>
        <p:spPr>
          <a:xfrm>
            <a:off x="457200" y="274638"/>
            <a:ext cx="8229600" cy="10207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t>Water Quality as a Conservation Target</a:t>
            </a:r>
            <a:endParaRPr lang="en-US" sz="4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8727" y="1371600"/>
            <a:ext cx="3435614" cy="5153421"/>
          </a:xfrm>
          <a:prstGeom prst="rect">
            <a:avLst/>
          </a:prstGeom>
        </p:spPr>
      </p:pic>
    </p:spTree>
    <p:extLst>
      <p:ext uri="{BB962C8B-B14F-4D97-AF65-F5344CB8AC3E}">
        <p14:creationId xmlns:p14="http://schemas.microsoft.com/office/powerpoint/2010/main" val="3911065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0" y="274638"/>
            <a:ext cx="9144000" cy="10207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alibri"/>
                <a:ea typeface="+mn-ea"/>
                <a:cs typeface="+mn-cs"/>
              </a:rPr>
              <a:t>          Portland Water District Partnership</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Content Placeholder 4"/>
          <p:cNvPicPr>
            <a:picLocks noGrp="1" noChangeAspect="1"/>
          </p:cNvPicPr>
          <p:nvPr>
            <p:ph idx="1"/>
          </p:nvPr>
        </p:nvPicPr>
        <p:blipFill>
          <a:blip r:embed="rId2"/>
          <a:stretch>
            <a:fillRect/>
          </a:stretch>
        </p:blipFill>
        <p:spPr>
          <a:xfrm>
            <a:off x="5257800" y="1728757"/>
            <a:ext cx="3644382" cy="4114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57200" y="1524000"/>
            <a:ext cx="434340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Commitment of up to 25% of funding for land conservation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Technical expertise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Different voice/perspective &amp; community relationships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Complimentary erosion control and other water quality protection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Outreach and education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School education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Drinking Water Week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Bill stuffer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5882"/>
            <a:ext cx="1478280" cy="798271"/>
          </a:xfrm>
          <a:prstGeom prst="rect">
            <a:avLst/>
          </a:prstGeom>
        </p:spPr>
      </p:pic>
    </p:spTree>
    <p:extLst>
      <p:ext uri="{BB962C8B-B14F-4D97-AF65-F5344CB8AC3E}">
        <p14:creationId xmlns:p14="http://schemas.microsoft.com/office/powerpoint/2010/main" val="259185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Breweries as New Partners</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990" t="3100" r="15536" b="35263"/>
          <a:stretch/>
        </p:blipFill>
        <p:spPr>
          <a:xfrm>
            <a:off x="4419600" y="1524000"/>
            <a:ext cx="4208098" cy="4976537"/>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24000"/>
            <a:ext cx="3657600" cy="1803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Foundation Brewing Comp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86" y="3794760"/>
            <a:ext cx="2476427" cy="218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34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191000" cy="4876800"/>
          </a:xfrm>
        </p:spPr>
        <p:txBody>
          <a:bodyPr>
            <a:normAutofit fontScale="70000" lnSpcReduction="20000"/>
          </a:bodyPr>
          <a:lstStyle/>
          <a:p>
            <a:r>
              <a:rPr lang="en-US" dirty="0" smtClean="0"/>
              <a:t>Water districts – complementary missions - different lens</a:t>
            </a:r>
          </a:p>
          <a:p>
            <a:pPr marL="457200" lvl="1" indent="0">
              <a:buNone/>
            </a:pPr>
            <a:r>
              <a:rPr lang="en-US" dirty="0" smtClean="0"/>
              <a:t>Examples</a:t>
            </a:r>
            <a:br>
              <a:rPr lang="en-US" dirty="0" smtClean="0"/>
            </a:br>
            <a:r>
              <a:rPr lang="en-US" dirty="0" smtClean="0"/>
              <a:t>- Farmland conservation</a:t>
            </a:r>
          </a:p>
          <a:p>
            <a:pPr marL="457200" lvl="1" indent="0">
              <a:buNone/>
            </a:pPr>
            <a:r>
              <a:rPr lang="en-US" dirty="0" smtClean="0"/>
              <a:t>- Project criteria</a:t>
            </a:r>
          </a:p>
          <a:p>
            <a:r>
              <a:rPr lang="en-US" dirty="0" smtClean="0"/>
              <a:t>Other new partners – broaden thinking &amp; language</a:t>
            </a:r>
          </a:p>
          <a:p>
            <a:pPr marL="457200" lvl="1" indent="0">
              <a:buNone/>
            </a:pPr>
            <a:r>
              <a:rPr lang="en-US" dirty="0" smtClean="0"/>
              <a:t>Business examples</a:t>
            </a:r>
          </a:p>
          <a:p>
            <a:pPr marL="457200" lvl="1" indent="0">
              <a:buNone/>
            </a:pPr>
            <a:r>
              <a:rPr lang="en-US" dirty="0" smtClean="0"/>
              <a:t>- Every $1 invested in Sebago watershed conservation yields up to $8 in benefits</a:t>
            </a:r>
          </a:p>
          <a:p>
            <a:pPr marL="457200" lvl="1" indent="0">
              <a:buNone/>
            </a:pPr>
            <a:r>
              <a:rPr lang="en-US" dirty="0" smtClean="0"/>
              <a:t>- Investment in land conservation = future costs avoided</a:t>
            </a:r>
            <a:endParaRPr lang="en-US" dirty="0"/>
          </a:p>
          <a:p>
            <a:r>
              <a:rPr lang="en-US" dirty="0" smtClean="0"/>
              <a:t>Pace of conservation vs. pace of business</a:t>
            </a:r>
            <a:endParaRPr lang="en-US" dirty="0"/>
          </a:p>
        </p:txBody>
      </p:sp>
      <p:sp>
        <p:nvSpPr>
          <p:cNvPr id="4"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Take-</a:t>
            </a:r>
            <a:r>
              <a:rPr lang="en-US" dirty="0" err="1" smtClean="0"/>
              <a:t>aways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442" y="1676400"/>
            <a:ext cx="3927715" cy="4065290"/>
          </a:xfrm>
          <a:prstGeom prst="rect">
            <a:avLst/>
          </a:prstGeom>
        </p:spPr>
      </p:pic>
    </p:spTree>
    <p:extLst>
      <p:ext uri="{BB962C8B-B14F-4D97-AF65-F5344CB8AC3E}">
        <p14:creationId xmlns:p14="http://schemas.microsoft.com/office/powerpoint/2010/main" val="3147071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A Tale of Two Water Districts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258354"/>
            <a:ext cx="4296742" cy="556049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01" y="1258354"/>
            <a:ext cx="4326999" cy="5599646"/>
          </a:xfrm>
          <a:prstGeom prst="rect">
            <a:avLst/>
          </a:prstGeom>
        </p:spPr>
      </p:pic>
    </p:spTree>
    <p:extLst>
      <p:ext uri="{BB962C8B-B14F-4D97-AF65-F5344CB8AC3E}">
        <p14:creationId xmlns:p14="http://schemas.microsoft.com/office/powerpoint/2010/main" val="2190335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1" descr="FtHancockTxWaterTank0509BG.jpg"/>
          <p:cNvPicPr>
            <a:picLocks noGrp="1" noChangeAspect="1"/>
          </p:cNvPicPr>
          <p:nvPr>
            <p:ph sz="half" idx="4294967295"/>
          </p:nvPr>
        </p:nvPicPr>
        <p:blipFill>
          <a:blip r:embed="rId3" cstate="print"/>
          <a:stretch>
            <a:fillRect/>
          </a:stretch>
        </p:blipFill>
        <p:spPr>
          <a:xfrm>
            <a:off x="4198889" y="1354576"/>
            <a:ext cx="3993133" cy="5315533"/>
          </a:xfrm>
          <a:prstGeom prst="rect">
            <a:avLst/>
          </a:prstGeom>
        </p:spPr>
      </p:pic>
      <p:sp>
        <p:nvSpPr>
          <p:cNvPr id="6" name="Content Placeholder 2">
            <a:extLst>
              <a:ext uri="{FF2B5EF4-FFF2-40B4-BE49-F238E27FC236}">
                <a16:creationId xmlns:a16="http://schemas.microsoft.com/office/drawing/2014/main" id="{A3865BE4-D532-4741-9072-D025E4F9E475}"/>
              </a:ext>
            </a:extLst>
          </p:cNvPr>
          <p:cNvSpPr>
            <a:spLocks noGrp="1"/>
          </p:cNvSpPr>
          <p:nvPr>
            <p:ph idx="1"/>
          </p:nvPr>
        </p:nvSpPr>
        <p:spPr>
          <a:xfrm>
            <a:off x="299233" y="1678488"/>
            <a:ext cx="3696570" cy="5179512"/>
          </a:xfrm>
        </p:spPr>
        <p:txBody>
          <a:bodyPr>
            <a:normAutofit fontScale="92500" lnSpcReduction="10000"/>
          </a:bodyPr>
          <a:lstStyle/>
          <a:p>
            <a:r>
              <a:rPr lang="en-US" dirty="0" smtClean="0"/>
              <a:t> </a:t>
            </a:r>
            <a:r>
              <a:rPr lang="en-US" sz="3000" dirty="0" smtClean="0"/>
              <a:t>Unique challenges</a:t>
            </a:r>
          </a:p>
          <a:p>
            <a:endParaRPr lang="en-US" sz="3000" dirty="0" smtClean="0"/>
          </a:p>
          <a:p>
            <a:r>
              <a:rPr lang="en-US" sz="3000" dirty="0" smtClean="0"/>
              <a:t>Many and various tasks</a:t>
            </a:r>
            <a:endParaRPr lang="en-US" sz="3000" dirty="0"/>
          </a:p>
          <a:p>
            <a:endParaRPr lang="en-US" sz="3000" dirty="0" smtClean="0"/>
          </a:p>
          <a:p>
            <a:r>
              <a:rPr lang="en-US" sz="3000" dirty="0" smtClean="0"/>
              <a:t>1,900 public water systems - Most are small or very small systems</a:t>
            </a:r>
          </a:p>
          <a:p>
            <a:endParaRPr lang="en-US" sz="3000" dirty="0"/>
          </a:p>
          <a:p>
            <a:r>
              <a:rPr lang="en-US" sz="3000" dirty="0" smtClean="0"/>
              <a:t>Short on time, money, and capacity </a:t>
            </a:r>
          </a:p>
          <a:p>
            <a:endParaRPr lang="en-US" dirty="0"/>
          </a:p>
          <a:p>
            <a:endParaRPr lang="en-US" dirty="0" smtClean="0"/>
          </a:p>
          <a:p>
            <a:endParaRPr lang="en-US" dirty="0"/>
          </a:p>
          <a:p>
            <a:endParaRPr lang="en-US" dirty="0"/>
          </a:p>
        </p:txBody>
      </p:sp>
      <p:sp>
        <p:nvSpPr>
          <p:cNvPr id="9" name="Title 6"/>
          <p:cNvSpPr txBox="1">
            <a:spLocks/>
          </p:cNvSpPr>
          <p:nvPr/>
        </p:nvSpPr>
        <p:spPr>
          <a:xfrm>
            <a:off x="384294" y="264358"/>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t>Responsibilities of a small drinking water utility operator </a:t>
            </a:r>
            <a:endParaRPr lang="en-US" b="1" dirty="0"/>
          </a:p>
        </p:txBody>
      </p:sp>
    </p:spTree>
    <p:extLst>
      <p:ext uri="{BB962C8B-B14F-4D97-AF65-F5344CB8AC3E}">
        <p14:creationId xmlns:p14="http://schemas.microsoft.com/office/powerpoint/2010/main" val="2024607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US" dirty="0" smtClean="0"/>
              <a:t>Tiger Hill Community Forest - Sebago</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1210" y="3657600"/>
            <a:ext cx="4025589" cy="3088630"/>
          </a:xfrm>
          <a:prstGeom prst="rect">
            <a:avLst/>
          </a:prstGeom>
        </p:spPr>
      </p:pic>
      <p:sp>
        <p:nvSpPr>
          <p:cNvPr id="6" name="Content Placeholder 2"/>
          <p:cNvSpPr>
            <a:spLocks noGrp="1"/>
          </p:cNvSpPr>
          <p:nvPr>
            <p:ph idx="1"/>
          </p:nvPr>
        </p:nvSpPr>
        <p:spPr>
          <a:xfrm>
            <a:off x="457200" y="1600200"/>
            <a:ext cx="4191000" cy="4876800"/>
          </a:xfrm>
        </p:spPr>
        <p:txBody>
          <a:bodyPr>
            <a:normAutofit lnSpcReduction="10000"/>
          </a:bodyPr>
          <a:lstStyle/>
          <a:p>
            <a:r>
              <a:rPr lang="en-US" sz="4000" dirty="0" smtClean="0"/>
              <a:t>Property Identification </a:t>
            </a:r>
          </a:p>
          <a:p>
            <a:r>
              <a:rPr lang="en-US" sz="4000" dirty="0" smtClean="0"/>
              <a:t>Funding </a:t>
            </a:r>
          </a:p>
          <a:p>
            <a:r>
              <a:rPr lang="en-US" sz="4000" dirty="0" smtClean="0"/>
              <a:t>Credibility</a:t>
            </a:r>
          </a:p>
          <a:p>
            <a:r>
              <a:rPr lang="en-US" sz="4000" dirty="0" smtClean="0"/>
              <a:t>Data/Information </a:t>
            </a:r>
          </a:p>
          <a:p>
            <a:r>
              <a:rPr lang="en-US" sz="4000" dirty="0"/>
              <a:t>Promotion</a:t>
            </a:r>
            <a:endParaRPr lang="en-US" sz="4000" dirty="0" smtClean="0"/>
          </a:p>
          <a:p>
            <a:r>
              <a:rPr lang="en-US" sz="4000" dirty="0" smtClean="0"/>
              <a:t>Events </a:t>
            </a:r>
          </a:p>
          <a:p>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209" y="1431074"/>
            <a:ext cx="4025589" cy="2683726"/>
          </a:xfrm>
          <a:prstGeom prst="rect">
            <a:avLst/>
          </a:prstGeom>
        </p:spPr>
      </p:pic>
    </p:spTree>
    <p:extLst>
      <p:ext uri="{BB962C8B-B14F-4D97-AF65-F5344CB8AC3E}">
        <p14:creationId xmlns:p14="http://schemas.microsoft.com/office/powerpoint/2010/main" val="4070207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US" dirty="0" smtClean="0"/>
              <a:t>Tiger Hill Community Forest - Sebago</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1" y="1422401"/>
            <a:ext cx="4038598" cy="26923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067979"/>
            <a:ext cx="4038600" cy="2705282"/>
          </a:xfrm>
          <a:prstGeom prst="rect">
            <a:avLst/>
          </a:prstGeom>
        </p:spPr>
      </p:pic>
      <p:sp>
        <p:nvSpPr>
          <p:cNvPr id="6" name="Content Placeholder 2"/>
          <p:cNvSpPr>
            <a:spLocks noGrp="1"/>
          </p:cNvSpPr>
          <p:nvPr>
            <p:ph idx="1"/>
          </p:nvPr>
        </p:nvSpPr>
        <p:spPr>
          <a:xfrm>
            <a:off x="457200" y="1600200"/>
            <a:ext cx="4191000" cy="4876800"/>
          </a:xfrm>
        </p:spPr>
        <p:txBody>
          <a:bodyPr>
            <a:normAutofit/>
          </a:bodyPr>
          <a:lstStyle/>
          <a:p>
            <a:pPr marL="0" indent="0">
              <a:buNone/>
            </a:pPr>
            <a:r>
              <a:rPr lang="en-US" sz="4000" dirty="0" smtClean="0"/>
              <a:t>Funding</a:t>
            </a:r>
          </a:p>
          <a:p>
            <a:pPr marL="0" indent="0">
              <a:buNone/>
            </a:pPr>
            <a:endParaRPr lang="en-US" sz="2800" dirty="0" smtClean="0"/>
          </a:p>
          <a:p>
            <a:pPr>
              <a:buFontTx/>
              <a:buChar char="-"/>
            </a:pPr>
            <a:r>
              <a:rPr lang="en-US" sz="2800" dirty="0" smtClean="0"/>
              <a:t>Portland Water District</a:t>
            </a:r>
          </a:p>
          <a:p>
            <a:pPr marL="0" indent="0">
              <a:buNone/>
            </a:pPr>
            <a:endParaRPr lang="en-US" sz="2800" dirty="0" smtClean="0"/>
          </a:p>
          <a:p>
            <a:pPr>
              <a:buFontTx/>
              <a:buChar char="-"/>
            </a:pPr>
            <a:r>
              <a:rPr lang="en-US" sz="2800" dirty="0" smtClean="0"/>
              <a:t>MNRCP</a:t>
            </a:r>
          </a:p>
          <a:p>
            <a:pPr>
              <a:buFontTx/>
              <a:buChar char="-"/>
            </a:pPr>
            <a:endParaRPr lang="en-US" sz="2800" dirty="0" smtClean="0"/>
          </a:p>
          <a:p>
            <a:pPr>
              <a:buFontTx/>
              <a:buChar char="-"/>
            </a:pPr>
            <a:r>
              <a:rPr lang="en-US" sz="2800" dirty="0" smtClean="0"/>
              <a:t>Private Foundations </a:t>
            </a:r>
          </a:p>
          <a:p>
            <a:pPr>
              <a:buFontTx/>
              <a:buChar char="-"/>
            </a:pPr>
            <a:endParaRPr lang="en-US" sz="2800" dirty="0"/>
          </a:p>
          <a:p>
            <a:pPr>
              <a:buFontTx/>
              <a:buChar char="-"/>
            </a:pPr>
            <a:r>
              <a:rPr lang="en-US" sz="2800" dirty="0" smtClean="0"/>
              <a:t>Individuals</a:t>
            </a:r>
          </a:p>
          <a:p>
            <a:endParaRPr lang="en-US" dirty="0" smtClean="0"/>
          </a:p>
          <a:p>
            <a:endParaRPr lang="en-US" dirty="0"/>
          </a:p>
        </p:txBody>
      </p:sp>
    </p:spTree>
    <p:extLst>
      <p:ext uri="{BB962C8B-B14F-4D97-AF65-F5344CB8AC3E}">
        <p14:creationId xmlns:p14="http://schemas.microsoft.com/office/powerpoint/2010/main" val="3312670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dirty="0" smtClean="0"/>
              <a:t>Bethel Community Forest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987" y="1338933"/>
            <a:ext cx="4049502" cy="269966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987" y="4038600"/>
            <a:ext cx="4047158" cy="2698106"/>
          </a:xfrm>
          <a:prstGeom prst="rect">
            <a:avLst/>
          </a:prstGeom>
        </p:spPr>
      </p:pic>
      <p:sp>
        <p:nvSpPr>
          <p:cNvPr id="6" name="Content Placeholder 2"/>
          <p:cNvSpPr>
            <a:spLocks noGrp="1"/>
          </p:cNvSpPr>
          <p:nvPr>
            <p:ph idx="1"/>
          </p:nvPr>
        </p:nvSpPr>
        <p:spPr>
          <a:xfrm>
            <a:off x="457200" y="1600200"/>
            <a:ext cx="4191000" cy="4876800"/>
          </a:xfrm>
        </p:spPr>
        <p:txBody>
          <a:bodyPr>
            <a:normAutofit/>
          </a:bodyPr>
          <a:lstStyle/>
          <a:p>
            <a:r>
              <a:rPr lang="en-US" sz="4000" dirty="0" smtClean="0"/>
              <a:t>Landowner</a:t>
            </a:r>
          </a:p>
          <a:p>
            <a:r>
              <a:rPr lang="en-US" sz="4000" dirty="0" smtClean="0"/>
              <a:t>Support Letters</a:t>
            </a:r>
          </a:p>
          <a:p>
            <a:r>
              <a:rPr lang="en-US" sz="4000" dirty="0" smtClean="0"/>
              <a:t>Credibility </a:t>
            </a:r>
          </a:p>
          <a:p>
            <a:r>
              <a:rPr lang="en-US" sz="4000" dirty="0" smtClean="0"/>
              <a:t>Information</a:t>
            </a:r>
          </a:p>
          <a:p>
            <a:r>
              <a:rPr lang="en-US" sz="4000" dirty="0"/>
              <a:t>Recreation </a:t>
            </a:r>
          </a:p>
          <a:p>
            <a:pPr marL="0" indent="0">
              <a:buNone/>
            </a:pPr>
            <a:endParaRPr lang="en-US" sz="4000" dirty="0" smtClean="0"/>
          </a:p>
          <a:p>
            <a:endParaRPr lang="en-US" dirty="0" smtClean="0"/>
          </a:p>
          <a:p>
            <a:endParaRPr lang="en-US" dirty="0"/>
          </a:p>
        </p:txBody>
      </p:sp>
    </p:spTree>
    <p:extLst>
      <p:ext uri="{BB962C8B-B14F-4D97-AF65-F5344CB8AC3E}">
        <p14:creationId xmlns:p14="http://schemas.microsoft.com/office/powerpoint/2010/main" val="1522934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dirty="0" smtClean="0"/>
              <a:t>Bethel Community Forest</a:t>
            </a: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698" t="20580" r="10831" b="38257"/>
          <a:stretch/>
        </p:blipFill>
        <p:spPr>
          <a:xfrm>
            <a:off x="457200" y="1295400"/>
            <a:ext cx="8229600" cy="5380892"/>
          </a:xfrm>
          <a:prstGeom prst="rect">
            <a:avLst/>
          </a:prstGeom>
        </p:spPr>
      </p:pic>
    </p:spTree>
    <p:extLst>
      <p:ext uri="{BB962C8B-B14F-4D97-AF65-F5344CB8AC3E}">
        <p14:creationId xmlns:p14="http://schemas.microsoft.com/office/powerpoint/2010/main" val="97064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498" y="1447870"/>
            <a:ext cx="3806726" cy="2855045"/>
          </a:xfrm>
          <a:prstGeom prst="rect">
            <a:avLst/>
          </a:prstGeom>
        </p:spPr>
      </p:pic>
      <p:sp>
        <p:nvSpPr>
          <p:cNvPr id="4" name="Title 6"/>
          <p:cNvSpPr>
            <a:spLocks noGrp="1"/>
          </p:cNvSpPr>
          <p:nvPr>
            <p:ph type="title"/>
          </p:nvPr>
        </p:nvSpPr>
        <p:spPr>
          <a:xfrm>
            <a:off x="457200" y="274638"/>
            <a:ext cx="8229600" cy="94456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dirty="0" smtClean="0"/>
              <a:t>Filling the Well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76569"/>
            <a:ext cx="3430160" cy="253936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651" y="3886200"/>
            <a:ext cx="3048149" cy="27687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029790"/>
            <a:ext cx="3505200" cy="257723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5546" y="2794225"/>
            <a:ext cx="2911933" cy="2183950"/>
          </a:xfrm>
          <a:prstGeom prst="rect">
            <a:avLst/>
          </a:prstGeom>
        </p:spPr>
      </p:pic>
    </p:spTree>
    <p:extLst>
      <p:ext uri="{BB962C8B-B14F-4D97-AF65-F5344CB8AC3E}">
        <p14:creationId xmlns:p14="http://schemas.microsoft.com/office/powerpoint/2010/main" val="190009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smtClean="0"/>
          </a:p>
          <a:p>
            <a:endParaRPr lang="en-US" dirty="0"/>
          </a:p>
        </p:txBody>
      </p:sp>
      <p:pic>
        <p:nvPicPr>
          <p:cNvPr id="5" name="Picture 4" descr="valve cover"/>
          <p:cNvPicPr>
            <a:picLocks noChangeAspect="1" noChangeArrowheads="1"/>
          </p:cNvPicPr>
          <p:nvPr/>
        </p:nvPicPr>
        <p:blipFill>
          <a:blip r:embed="rId3" cstate="print"/>
          <a:srcRect/>
          <a:stretch>
            <a:fillRect/>
          </a:stretch>
        </p:blipFill>
        <p:spPr bwMode="auto">
          <a:xfrm>
            <a:off x="630704" y="5529602"/>
            <a:ext cx="1524000" cy="1009650"/>
          </a:xfrm>
          <a:prstGeom prst="rect">
            <a:avLst/>
          </a:prstGeom>
          <a:noFill/>
          <a:ln w="9525">
            <a:noFill/>
            <a:miter lim="800000"/>
            <a:headEnd/>
            <a:tailEnd/>
          </a:ln>
        </p:spPr>
      </p:pic>
      <p:pic>
        <p:nvPicPr>
          <p:cNvPr id="6" name="Picture 14" descr="150px-Concrete_water_pipe"/>
          <p:cNvPicPr>
            <a:picLocks noChangeAspect="1" noChangeArrowheads="1"/>
          </p:cNvPicPr>
          <p:nvPr/>
        </p:nvPicPr>
        <p:blipFill>
          <a:blip r:embed="rId4" cstate="print"/>
          <a:srcRect/>
          <a:stretch>
            <a:fillRect/>
          </a:stretch>
        </p:blipFill>
        <p:spPr bwMode="auto">
          <a:xfrm>
            <a:off x="4436284" y="3645964"/>
            <a:ext cx="1921325" cy="2893288"/>
          </a:xfrm>
          <a:prstGeom prst="rect">
            <a:avLst/>
          </a:prstGeom>
          <a:noFill/>
          <a:ln w="9525">
            <a:noFill/>
            <a:miter lim="800000"/>
            <a:headEnd/>
            <a:tailEnd/>
          </a:ln>
        </p:spPr>
      </p:pic>
      <p:pic>
        <p:nvPicPr>
          <p:cNvPr id="7" name="Picture 4" descr="ProductPhoto"/>
          <p:cNvPicPr>
            <a:picLocks noChangeAspect="1" noChangeArrowheads="1"/>
          </p:cNvPicPr>
          <p:nvPr/>
        </p:nvPicPr>
        <p:blipFill>
          <a:blip r:embed="rId5" cstate="print"/>
          <a:srcRect/>
          <a:stretch>
            <a:fillRect/>
          </a:stretch>
        </p:blipFill>
        <p:spPr bwMode="auto">
          <a:xfrm>
            <a:off x="278928" y="3400557"/>
            <a:ext cx="2129037" cy="1576616"/>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2609850" y="4633004"/>
            <a:ext cx="1257300" cy="1676400"/>
          </a:xfrm>
          <a:prstGeom prst="rect">
            <a:avLst/>
          </a:prstGeom>
          <a:noFill/>
          <a:ln w="9525">
            <a:noFill/>
            <a:miter lim="800000"/>
            <a:headEnd/>
            <a:tailEnd/>
          </a:ln>
        </p:spPr>
      </p:pic>
      <p:pic>
        <p:nvPicPr>
          <p:cNvPr id="9" name="Picture 3"/>
          <p:cNvPicPr>
            <a:picLocks noChangeAspect="1" noChangeArrowheads="1"/>
          </p:cNvPicPr>
          <p:nvPr/>
        </p:nvPicPr>
        <p:blipFill>
          <a:blip r:embed="rId7" cstate="print"/>
          <a:srcRect l="3568" t="4538" r="37500" b="7143"/>
          <a:stretch>
            <a:fillRect/>
          </a:stretch>
        </p:blipFill>
        <p:spPr bwMode="auto">
          <a:xfrm>
            <a:off x="6682417" y="4101191"/>
            <a:ext cx="2182655" cy="2208213"/>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3266742" y="1174411"/>
            <a:ext cx="2311570" cy="2311570"/>
          </a:xfrm>
          <a:prstGeom prst="rect">
            <a:avLst/>
          </a:prstGeom>
          <a:noFill/>
          <a:ln w="9525">
            <a:noFill/>
            <a:miter lim="800000"/>
            <a:headEnd/>
            <a:tailEnd/>
          </a:ln>
          <a:effectLst/>
        </p:spPr>
      </p:pic>
      <p:pic>
        <p:nvPicPr>
          <p:cNvPr id="11" name="Picture 3" descr="water pipe"/>
          <p:cNvPicPr>
            <a:picLocks noChangeAspect="1" noChangeArrowheads="1"/>
          </p:cNvPicPr>
          <p:nvPr/>
        </p:nvPicPr>
        <p:blipFill>
          <a:blip r:embed="rId9" cstate="print"/>
          <a:srcRect/>
          <a:stretch>
            <a:fillRect/>
          </a:stretch>
        </p:blipFill>
        <p:spPr bwMode="auto">
          <a:xfrm>
            <a:off x="275302" y="1246150"/>
            <a:ext cx="2438400" cy="1828800"/>
          </a:xfrm>
          <a:prstGeom prst="rect">
            <a:avLst/>
          </a:prstGeom>
          <a:noFill/>
          <a:ln w="9525">
            <a:noFill/>
            <a:miter lim="800000"/>
            <a:headEnd/>
            <a:tailEnd/>
          </a:ln>
        </p:spPr>
      </p:pic>
      <p:pic>
        <p:nvPicPr>
          <p:cNvPr id="12" name="Picture 6" descr="water filtration"/>
          <p:cNvPicPr>
            <a:picLocks noChangeAspect="1" noChangeArrowheads="1"/>
          </p:cNvPicPr>
          <p:nvPr/>
        </p:nvPicPr>
        <p:blipFill>
          <a:blip r:embed="rId10" cstate="print"/>
          <a:srcRect/>
          <a:stretch>
            <a:fillRect/>
          </a:stretch>
        </p:blipFill>
        <p:spPr bwMode="auto">
          <a:xfrm>
            <a:off x="6578515" y="1278009"/>
            <a:ext cx="2390458" cy="2480014"/>
          </a:xfrm>
          <a:prstGeom prst="rect">
            <a:avLst/>
          </a:prstGeom>
          <a:noFill/>
          <a:ln w="9525">
            <a:noFill/>
            <a:miter lim="800000"/>
            <a:headEnd/>
            <a:tailEnd/>
          </a:ln>
        </p:spPr>
      </p:pic>
      <p:sp>
        <p:nvSpPr>
          <p:cNvPr id="15" name="Title 6"/>
          <p:cNvSpPr txBox="1">
            <a:spLocks/>
          </p:cNvSpPr>
          <p:nvPr/>
        </p:nvSpPr>
        <p:spPr>
          <a:xfrm>
            <a:off x="385623" y="122655"/>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a:t>Water Utility Tasks</a:t>
            </a:r>
            <a:endParaRPr lang="en-US" b="1" dirty="0"/>
          </a:p>
        </p:txBody>
      </p:sp>
    </p:spTree>
    <p:extLst>
      <p:ext uri="{BB962C8B-B14F-4D97-AF65-F5344CB8AC3E}">
        <p14:creationId xmlns:p14="http://schemas.microsoft.com/office/powerpoint/2010/main" val="990831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825624"/>
            <a:ext cx="3886200" cy="4792889"/>
          </a:xfrm>
          <a:solidFill>
            <a:schemeClr val="accent6">
              <a:lumMod val="40000"/>
              <a:lumOff val="60000"/>
            </a:schemeClr>
          </a:solidFill>
        </p:spPr>
        <p:txBody>
          <a:bodyPr>
            <a:normAutofit fontScale="77500" lnSpcReduction="20000"/>
          </a:bodyPr>
          <a:lstStyle/>
          <a:p>
            <a:pPr marL="0" indent="0" algn="ctr">
              <a:buNone/>
            </a:pPr>
            <a:r>
              <a:rPr lang="en-US" sz="3800" dirty="0" smtClean="0">
                <a:solidFill>
                  <a:schemeClr val="accent6">
                    <a:lumMod val="50000"/>
                  </a:schemeClr>
                </a:solidFill>
              </a:rPr>
              <a:t>FOR LAND TRUSTS:</a:t>
            </a:r>
          </a:p>
          <a:p>
            <a:pPr marL="0" indent="0">
              <a:buNone/>
            </a:pPr>
            <a:endParaRPr lang="en-US" u="sng" dirty="0" smtClean="0"/>
          </a:p>
          <a:p>
            <a:pPr lvl="1"/>
            <a:r>
              <a:rPr lang="en-US" sz="3100" dirty="0" smtClean="0"/>
              <a:t>Clean Water Partners</a:t>
            </a:r>
          </a:p>
          <a:p>
            <a:pPr marL="0" indent="0">
              <a:buNone/>
            </a:pPr>
            <a:endParaRPr lang="en-US" sz="3100" dirty="0"/>
          </a:p>
          <a:p>
            <a:pPr lvl="1"/>
            <a:r>
              <a:rPr lang="en-US" sz="3100" dirty="0" smtClean="0"/>
              <a:t>Mutual support for shared goal</a:t>
            </a:r>
          </a:p>
          <a:p>
            <a:endParaRPr lang="en-US" sz="3100" dirty="0"/>
          </a:p>
          <a:p>
            <a:pPr lvl="1"/>
            <a:r>
              <a:rPr lang="en-US" sz="3100" dirty="0" smtClean="0"/>
              <a:t>Possible new source of funding</a:t>
            </a:r>
          </a:p>
          <a:p>
            <a:pPr marL="0" indent="0">
              <a:buNone/>
            </a:pPr>
            <a:endParaRPr lang="en-US" dirty="0"/>
          </a:p>
          <a:p>
            <a:pPr marL="0" indent="0">
              <a:buNone/>
            </a:pPr>
            <a:endParaRPr lang="en-US" dirty="0"/>
          </a:p>
        </p:txBody>
      </p:sp>
      <p:sp>
        <p:nvSpPr>
          <p:cNvPr id="14" name="Content Placeholder 13"/>
          <p:cNvSpPr>
            <a:spLocks noGrp="1"/>
          </p:cNvSpPr>
          <p:nvPr>
            <p:ph sz="half" idx="1"/>
          </p:nvPr>
        </p:nvSpPr>
        <p:spPr>
          <a:xfrm>
            <a:off x="424996" y="1832087"/>
            <a:ext cx="3668033" cy="4786425"/>
          </a:xfrm>
          <a:solidFill>
            <a:schemeClr val="accent1">
              <a:lumMod val="40000"/>
              <a:lumOff val="60000"/>
            </a:schemeClr>
          </a:solidFill>
        </p:spPr>
        <p:txBody>
          <a:bodyPr>
            <a:normAutofit fontScale="77500" lnSpcReduction="20000"/>
          </a:bodyPr>
          <a:lstStyle/>
          <a:p>
            <a:pPr marL="0" indent="0" algn="ctr">
              <a:buNone/>
            </a:pPr>
            <a:r>
              <a:rPr lang="en-US" sz="3800" dirty="0" smtClean="0">
                <a:solidFill>
                  <a:srgbClr val="0070C0"/>
                </a:solidFill>
              </a:rPr>
              <a:t>FOR WATER UTILITES: </a:t>
            </a:r>
          </a:p>
          <a:p>
            <a:pPr marL="0" indent="0" algn="ctr">
              <a:buNone/>
            </a:pPr>
            <a:r>
              <a:rPr lang="en-US" sz="3800" dirty="0" smtClean="0"/>
              <a:t>Clean water = less treatment</a:t>
            </a:r>
          </a:p>
          <a:p>
            <a:pPr marL="0" indent="0">
              <a:buNone/>
            </a:pPr>
            <a:endParaRPr lang="en-US" dirty="0" smtClean="0"/>
          </a:p>
          <a:p>
            <a:pPr marL="0" indent="0">
              <a:buNone/>
            </a:pPr>
            <a:r>
              <a:rPr lang="en-US" sz="3100" dirty="0" smtClean="0"/>
              <a:t>Utilities know their:</a:t>
            </a:r>
          </a:p>
          <a:p>
            <a:pPr marL="0" indent="0">
              <a:buNone/>
            </a:pPr>
            <a:endParaRPr lang="en-US" sz="3100" dirty="0" smtClean="0"/>
          </a:p>
          <a:p>
            <a:pPr lvl="1"/>
            <a:r>
              <a:rPr lang="en-US" sz="3100" dirty="0" smtClean="0"/>
              <a:t>Water Quality challenges</a:t>
            </a:r>
          </a:p>
          <a:p>
            <a:pPr marL="457200" lvl="1" indent="0">
              <a:buNone/>
            </a:pPr>
            <a:endParaRPr lang="en-US" sz="3100" dirty="0"/>
          </a:p>
          <a:p>
            <a:pPr lvl="1"/>
            <a:r>
              <a:rPr lang="en-US" sz="3100" dirty="0" smtClean="0"/>
              <a:t>Land use practices in the watershed</a:t>
            </a:r>
          </a:p>
          <a:p>
            <a:pPr lvl="1"/>
            <a:endParaRPr lang="en-US" sz="3100" dirty="0"/>
          </a:p>
          <a:p>
            <a:pPr lvl="1"/>
            <a:r>
              <a:rPr lang="en-US" sz="3100" dirty="0" smtClean="0"/>
              <a:t>Priority protection areas </a:t>
            </a:r>
          </a:p>
        </p:txBody>
      </p:sp>
      <p:sp>
        <p:nvSpPr>
          <p:cNvPr id="6" name="Title 6"/>
          <p:cNvSpPr txBox="1">
            <a:spLocks/>
          </p:cNvSpPr>
          <p:nvPr/>
        </p:nvSpPr>
        <p:spPr>
          <a:xfrm>
            <a:off x="385623" y="122655"/>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t>The Benefits of Source Water Protection</a:t>
            </a:r>
            <a:endParaRPr lang="en-US" b="1" dirty="0"/>
          </a:p>
        </p:txBody>
      </p:sp>
    </p:spTree>
    <p:extLst>
      <p:ext uri="{BB962C8B-B14F-4D97-AF65-F5344CB8AC3E}">
        <p14:creationId xmlns:p14="http://schemas.microsoft.com/office/powerpoint/2010/main" val="3257012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650" y="2438400"/>
            <a:ext cx="45719" cy="369332"/>
          </a:xfrm>
          <a:prstGeom prst="rect">
            <a:avLst/>
          </a:prstGeom>
          <a:noFill/>
        </p:spPr>
        <p:txBody>
          <a:bodyPr wrap="square" rtlCol="0">
            <a:spAutoFit/>
          </a:bodyPr>
          <a:lstStyle/>
          <a:p>
            <a:endParaRPr lang="en-US" dirty="0"/>
          </a:p>
        </p:txBody>
      </p:sp>
      <p:pic>
        <p:nvPicPr>
          <p:cNvPr id="2052" name="Picture 4" descr="Image result for image sebago water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445" y="1582593"/>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3240" y="1108399"/>
            <a:ext cx="3357067" cy="1938992"/>
          </a:xfrm>
          <a:prstGeom prst="rect">
            <a:avLst/>
          </a:prstGeom>
          <a:noFill/>
        </p:spPr>
        <p:txBody>
          <a:bodyPr wrap="square" rtlCol="0">
            <a:spAutoFit/>
          </a:bodyPr>
          <a:lstStyle/>
          <a:p>
            <a:r>
              <a:rPr lang="en-US" sz="2400" dirty="0" smtClean="0"/>
              <a:t>Long history  of water protection </a:t>
            </a:r>
          </a:p>
          <a:p>
            <a:r>
              <a:rPr lang="en-US" sz="2400" dirty="0" smtClean="0"/>
              <a:t>with </a:t>
            </a:r>
          </a:p>
          <a:p>
            <a:r>
              <a:rPr lang="en-US" sz="2400" dirty="0" smtClean="0"/>
              <a:t>many</a:t>
            </a:r>
          </a:p>
          <a:p>
            <a:r>
              <a:rPr lang="en-US" sz="2400" dirty="0" smtClean="0"/>
              <a:t>partners…</a:t>
            </a:r>
            <a:endParaRPr lang="en-US" sz="2400" dirty="0"/>
          </a:p>
        </p:txBody>
      </p:sp>
      <p:pic>
        <p:nvPicPr>
          <p:cNvPr id="13" name="Picture 14" descr="150px-Concrete_water_pipe"/>
          <p:cNvPicPr>
            <a:picLocks noChangeAspect="1" noChangeArrowheads="1"/>
          </p:cNvPicPr>
          <p:nvPr/>
        </p:nvPicPr>
        <p:blipFill>
          <a:blip r:embed="rId4" cstate="print"/>
          <a:srcRect/>
          <a:stretch>
            <a:fillRect/>
          </a:stretch>
        </p:blipFill>
        <p:spPr bwMode="auto">
          <a:xfrm>
            <a:off x="1849445" y="3735152"/>
            <a:ext cx="1628846" cy="2452850"/>
          </a:xfrm>
          <a:prstGeom prst="rect">
            <a:avLst/>
          </a:prstGeom>
          <a:noFill/>
          <a:ln w="9525">
            <a:noFill/>
            <a:miter lim="800000"/>
            <a:headEnd/>
            <a:tailEnd/>
          </a:ln>
        </p:spPr>
      </p:pic>
      <p:sp>
        <p:nvSpPr>
          <p:cNvPr id="11" name="TextBox 10"/>
          <p:cNvSpPr txBox="1"/>
          <p:nvPr/>
        </p:nvSpPr>
        <p:spPr>
          <a:xfrm>
            <a:off x="605947" y="4726749"/>
            <a:ext cx="3004360" cy="1938992"/>
          </a:xfrm>
          <a:prstGeom prst="rect">
            <a:avLst/>
          </a:prstGeom>
          <a:noFill/>
        </p:spPr>
        <p:txBody>
          <a:bodyPr wrap="square" rtlCol="0">
            <a:spAutoFit/>
          </a:bodyPr>
          <a:lstStyle/>
          <a:p>
            <a:r>
              <a:rPr lang="en-US" sz="2400" dirty="0" smtClean="0"/>
              <a:t>Doesn’t</a:t>
            </a:r>
          </a:p>
          <a:p>
            <a:r>
              <a:rPr lang="en-US" sz="2400" dirty="0" smtClean="0"/>
              <a:t>Want to </a:t>
            </a:r>
          </a:p>
          <a:p>
            <a:r>
              <a:rPr lang="en-US" sz="2400" dirty="0" smtClean="0"/>
              <a:t>be in </a:t>
            </a:r>
          </a:p>
          <a:p>
            <a:r>
              <a:rPr lang="en-US" sz="2400" dirty="0" smtClean="0"/>
              <a:t>the land </a:t>
            </a:r>
          </a:p>
          <a:p>
            <a:r>
              <a:rPr lang="en-US" sz="2400" dirty="0" smtClean="0"/>
              <a:t>management business</a:t>
            </a:r>
            <a:endParaRPr lang="en-US" sz="2400" dirty="0"/>
          </a:p>
        </p:txBody>
      </p:sp>
      <p:sp>
        <p:nvSpPr>
          <p:cNvPr id="12" name="AutoShape 6" descr="Image result for images new england for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Image result for images new england fore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Image result for images new england fo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77611" y="3762331"/>
            <a:ext cx="2998818" cy="20125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408545" y="3178047"/>
            <a:ext cx="4268091" cy="461665"/>
          </a:xfrm>
          <a:prstGeom prst="rect">
            <a:avLst/>
          </a:prstGeom>
          <a:noFill/>
        </p:spPr>
        <p:txBody>
          <a:bodyPr wrap="none" rtlCol="0">
            <a:spAutoFit/>
          </a:bodyPr>
          <a:lstStyle/>
          <a:p>
            <a:r>
              <a:rPr lang="en-US" sz="2400" dirty="0" smtClean="0"/>
              <a:t>May own land in the watershed, </a:t>
            </a:r>
            <a:endParaRPr lang="en-US" sz="2400" dirty="0"/>
          </a:p>
        </p:txBody>
      </p:sp>
      <p:sp>
        <p:nvSpPr>
          <p:cNvPr id="17" name="TextBox 16"/>
          <p:cNvSpPr txBox="1"/>
          <p:nvPr/>
        </p:nvSpPr>
        <p:spPr>
          <a:xfrm>
            <a:off x="7376429" y="3639712"/>
            <a:ext cx="1856919" cy="1569660"/>
          </a:xfrm>
          <a:prstGeom prst="rect">
            <a:avLst/>
          </a:prstGeom>
          <a:noFill/>
        </p:spPr>
        <p:txBody>
          <a:bodyPr wrap="none" rtlCol="0">
            <a:spAutoFit/>
          </a:bodyPr>
          <a:lstStyle/>
          <a:p>
            <a:r>
              <a:rPr lang="en-US" sz="2400" dirty="0"/>
              <a:t>b</a:t>
            </a:r>
            <a:r>
              <a:rPr lang="en-US" sz="2400" dirty="0" smtClean="0"/>
              <a:t>ut </a:t>
            </a:r>
            <a:r>
              <a:rPr lang="en-US" sz="2400" dirty="0" smtClean="0"/>
              <a:t>do </a:t>
            </a:r>
            <a:endParaRPr lang="en-US" sz="2400" dirty="0" smtClean="0"/>
          </a:p>
          <a:p>
            <a:r>
              <a:rPr lang="en-US" sz="2400" dirty="0" smtClean="0"/>
              <a:t>not have it</a:t>
            </a:r>
          </a:p>
          <a:p>
            <a:r>
              <a:rPr lang="en-US" sz="2400" dirty="0" smtClean="0"/>
              <a:t>permanently </a:t>
            </a:r>
          </a:p>
          <a:p>
            <a:r>
              <a:rPr lang="en-US" sz="2400" dirty="0" smtClean="0"/>
              <a:t>conserved </a:t>
            </a:r>
            <a:endParaRPr lang="en-US" sz="2400" dirty="0"/>
          </a:p>
        </p:txBody>
      </p:sp>
      <p:sp>
        <p:nvSpPr>
          <p:cNvPr id="15" name="Title 6"/>
          <p:cNvSpPr txBox="1">
            <a:spLocks/>
          </p:cNvSpPr>
          <p:nvPr/>
        </p:nvSpPr>
        <p:spPr>
          <a:xfrm>
            <a:off x="385623" y="122655"/>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A WIDE spectrum of scenarios</a:t>
            </a:r>
            <a:endParaRPr lang="en-US" b="1" dirty="0"/>
          </a:p>
        </p:txBody>
      </p:sp>
    </p:spTree>
    <p:extLst>
      <p:ext uri="{BB962C8B-B14F-4D97-AF65-F5344CB8AC3E}">
        <p14:creationId xmlns:p14="http://schemas.microsoft.com/office/powerpoint/2010/main" val="2521981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617125" y="869033"/>
          <a:ext cx="8254651" cy="6303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6421816" y="2712578"/>
            <a:ext cx="2251968" cy="2677656"/>
          </a:xfrm>
          <a:prstGeom prst="rect">
            <a:avLst/>
          </a:prstGeom>
          <a:noFill/>
        </p:spPr>
        <p:txBody>
          <a:bodyPr wrap="square" rtlCol="0">
            <a:spAutoFit/>
          </a:bodyPr>
          <a:lstStyle/>
          <a:p>
            <a:pPr marL="214313" indent="-214313">
              <a:buFont typeface="Arial" panose="020B0604020202020204" pitchFamily="34" charset="0"/>
              <a:buChar char="•"/>
            </a:pPr>
            <a:r>
              <a:rPr lang="en-US" sz="1600" b="1" dirty="0"/>
              <a:t>Fundraising</a:t>
            </a:r>
          </a:p>
          <a:p>
            <a:pPr marL="214313" indent="-214313">
              <a:buFont typeface="Arial" panose="020B0604020202020204" pitchFamily="34" charset="0"/>
              <a:buChar char="•"/>
            </a:pPr>
            <a:endParaRPr lang="en-US" sz="1600" b="1" dirty="0"/>
          </a:p>
          <a:p>
            <a:pPr marL="214313" indent="-214313">
              <a:buFont typeface="Arial" panose="020B0604020202020204" pitchFamily="34" charset="0"/>
              <a:buChar char="•"/>
            </a:pPr>
            <a:r>
              <a:rPr lang="en-US" sz="1600" b="1" dirty="0"/>
              <a:t>Recreation/access</a:t>
            </a:r>
          </a:p>
          <a:p>
            <a:pPr marL="214313" indent="-214313">
              <a:buFont typeface="Arial" panose="020B0604020202020204" pitchFamily="34" charset="0"/>
              <a:buChar char="•"/>
            </a:pPr>
            <a:endParaRPr lang="en-US" sz="1600" b="1" dirty="0"/>
          </a:p>
          <a:p>
            <a:pPr marL="214313" indent="-214313">
              <a:buFont typeface="Arial" panose="020B0604020202020204" pitchFamily="34" charset="0"/>
              <a:buChar char="•"/>
            </a:pPr>
            <a:r>
              <a:rPr lang="en-US" sz="1600" b="1" dirty="0"/>
              <a:t>Purchase/easements</a:t>
            </a:r>
          </a:p>
          <a:p>
            <a:pPr marL="214313" indent="-214313">
              <a:buFont typeface="Arial" panose="020B0604020202020204" pitchFamily="34" charset="0"/>
              <a:buChar char="•"/>
            </a:pPr>
            <a:endParaRPr lang="en-US" sz="1600" b="1" dirty="0"/>
          </a:p>
          <a:p>
            <a:pPr marL="214313" indent="-214313">
              <a:buFont typeface="Arial" panose="020B0604020202020204" pitchFamily="34" charset="0"/>
              <a:buChar char="•"/>
            </a:pPr>
            <a:r>
              <a:rPr lang="en-US" sz="1600" b="1" dirty="0" smtClean="0"/>
              <a:t>Education </a:t>
            </a:r>
            <a:endParaRPr lang="en-US" sz="1600" b="1" dirty="0"/>
          </a:p>
          <a:p>
            <a:pPr marL="214313" indent="-214313">
              <a:buFont typeface="Arial" panose="020B0604020202020204" pitchFamily="34" charset="0"/>
              <a:buChar char="•"/>
            </a:pPr>
            <a:endParaRPr lang="en-US" sz="1600" b="1" dirty="0"/>
          </a:p>
          <a:p>
            <a:pPr marL="214313" indent="-214313">
              <a:buFont typeface="Arial" panose="020B0604020202020204" pitchFamily="34" charset="0"/>
              <a:buChar char="•"/>
            </a:pPr>
            <a:r>
              <a:rPr lang="en-US" sz="1600" b="1" dirty="0"/>
              <a:t>Land management</a:t>
            </a:r>
          </a:p>
          <a:p>
            <a:pPr marL="214313" indent="-214313">
              <a:buFont typeface="Arial" panose="020B0604020202020204" pitchFamily="34" charset="0"/>
              <a:buChar char="•"/>
            </a:pPr>
            <a:endParaRPr lang="en-US" sz="1200" b="1" u="sng" dirty="0"/>
          </a:p>
          <a:p>
            <a:endParaRPr lang="en-US" sz="1200" b="1" u="sng" dirty="0"/>
          </a:p>
        </p:txBody>
      </p:sp>
      <p:sp>
        <p:nvSpPr>
          <p:cNvPr id="18" name="TextBox 17"/>
          <p:cNvSpPr txBox="1"/>
          <p:nvPr/>
        </p:nvSpPr>
        <p:spPr>
          <a:xfrm>
            <a:off x="1289324" y="2549062"/>
            <a:ext cx="1601273" cy="3208571"/>
          </a:xfrm>
          <a:prstGeom prst="rect">
            <a:avLst/>
          </a:prstGeom>
          <a:noFill/>
        </p:spPr>
        <p:txBody>
          <a:bodyPr wrap="square" rtlCol="0">
            <a:spAutoFit/>
          </a:bodyPr>
          <a:lstStyle/>
          <a:p>
            <a:pPr marL="214313" indent="-214313">
              <a:buFont typeface="Arial" panose="020B0604020202020204" pitchFamily="34" charset="0"/>
              <a:buChar char="•"/>
            </a:pPr>
            <a:r>
              <a:rPr lang="en-US" sz="1600" b="1" dirty="0">
                <a:solidFill>
                  <a:schemeClr val="bg1"/>
                </a:solidFill>
              </a:rPr>
              <a:t>Protect clean water </a:t>
            </a:r>
            <a:r>
              <a:rPr lang="en-US" sz="1600" b="1" dirty="0" smtClean="0">
                <a:solidFill>
                  <a:schemeClr val="bg1"/>
                </a:solidFill>
              </a:rPr>
              <a:t>source</a:t>
            </a:r>
          </a:p>
          <a:p>
            <a:endParaRPr lang="en-US" sz="1600" b="1" dirty="0" smtClean="0">
              <a:solidFill>
                <a:schemeClr val="bg1"/>
              </a:solidFill>
            </a:endParaRPr>
          </a:p>
          <a:p>
            <a:pPr marL="214313" indent="-214313">
              <a:buFont typeface="Arial" panose="020B0604020202020204" pitchFamily="34" charset="0"/>
              <a:buChar char="•"/>
            </a:pPr>
            <a:r>
              <a:rPr lang="en-US" sz="1600" b="1" dirty="0" smtClean="0">
                <a:solidFill>
                  <a:schemeClr val="bg1"/>
                </a:solidFill>
              </a:rPr>
              <a:t>Limit access</a:t>
            </a:r>
            <a:endParaRPr lang="en-US" sz="1600" b="1" dirty="0">
              <a:solidFill>
                <a:schemeClr val="bg1"/>
              </a:solidFill>
            </a:endParaRPr>
          </a:p>
          <a:p>
            <a:pPr marL="214313" indent="-214313">
              <a:buFont typeface="Arial" panose="020B0604020202020204" pitchFamily="34" charset="0"/>
              <a:buChar char="•"/>
            </a:pPr>
            <a:endParaRPr lang="en-US" sz="1600" b="1" dirty="0">
              <a:solidFill>
                <a:schemeClr val="bg1"/>
              </a:solidFill>
            </a:endParaRPr>
          </a:p>
          <a:p>
            <a:pPr marL="214313" indent="-214313">
              <a:buFont typeface="Arial" panose="020B0604020202020204" pitchFamily="34" charset="0"/>
              <a:buChar char="•"/>
            </a:pPr>
            <a:r>
              <a:rPr lang="en-US" sz="1600" b="1" dirty="0">
                <a:solidFill>
                  <a:schemeClr val="bg1"/>
                </a:solidFill>
              </a:rPr>
              <a:t>Take samples</a:t>
            </a:r>
          </a:p>
          <a:p>
            <a:pPr marL="214313" indent="-214313">
              <a:buFont typeface="Arial" panose="020B0604020202020204" pitchFamily="34" charset="0"/>
              <a:buChar char="•"/>
            </a:pPr>
            <a:endParaRPr lang="en-US" sz="1600" b="1" dirty="0">
              <a:solidFill>
                <a:schemeClr val="bg1"/>
              </a:solidFill>
            </a:endParaRPr>
          </a:p>
          <a:p>
            <a:pPr marL="214313" indent="-214313">
              <a:buFont typeface="Arial" panose="020B0604020202020204" pitchFamily="34" charset="0"/>
              <a:buChar char="•"/>
            </a:pPr>
            <a:r>
              <a:rPr lang="en-US" sz="1600" b="1" dirty="0">
                <a:solidFill>
                  <a:schemeClr val="bg1"/>
                </a:solidFill>
              </a:rPr>
              <a:t>Maintain treatment</a:t>
            </a:r>
          </a:p>
          <a:p>
            <a:pPr marL="214313" indent="-214313">
              <a:buFont typeface="Arial" panose="020B0604020202020204" pitchFamily="34" charset="0"/>
              <a:buChar char="•"/>
            </a:pPr>
            <a:endParaRPr lang="en-US" sz="1600" b="1" dirty="0">
              <a:solidFill>
                <a:schemeClr val="bg1"/>
              </a:solidFill>
            </a:endParaRPr>
          </a:p>
          <a:p>
            <a:pPr marL="214313" indent="-214313">
              <a:buFont typeface="Arial" panose="020B0604020202020204" pitchFamily="34" charset="0"/>
              <a:buChar char="•"/>
            </a:pPr>
            <a:r>
              <a:rPr lang="en-US" sz="1600" b="1" dirty="0">
                <a:solidFill>
                  <a:schemeClr val="bg1"/>
                </a:solidFill>
              </a:rPr>
              <a:t>Inspect infrastructure</a:t>
            </a:r>
          </a:p>
          <a:p>
            <a:pPr marL="214313" indent="-214313">
              <a:buFont typeface="Arial" panose="020B0604020202020204" pitchFamily="34" charset="0"/>
              <a:buChar char="•"/>
            </a:pPr>
            <a:endParaRPr lang="en-US" sz="1050" dirty="0">
              <a:solidFill>
                <a:schemeClr val="bg1"/>
              </a:solidFill>
            </a:endParaRPr>
          </a:p>
        </p:txBody>
      </p:sp>
      <p:sp>
        <p:nvSpPr>
          <p:cNvPr id="19" name="TextBox 18"/>
          <p:cNvSpPr txBox="1"/>
          <p:nvPr/>
        </p:nvSpPr>
        <p:spPr>
          <a:xfrm>
            <a:off x="3593318" y="2124579"/>
            <a:ext cx="1988457" cy="3477875"/>
          </a:xfrm>
          <a:prstGeom prst="rect">
            <a:avLst/>
          </a:prstGeom>
          <a:noFill/>
        </p:spPr>
        <p:txBody>
          <a:bodyPr wrap="square" rtlCol="0">
            <a:spAutoFit/>
          </a:bodyPr>
          <a:lstStyle/>
          <a:p>
            <a:pPr marL="214313" indent="-214313">
              <a:buFont typeface="Arial" panose="020B0604020202020204" pitchFamily="34" charset="0"/>
              <a:buChar char="•"/>
            </a:pPr>
            <a:endParaRPr lang="en-US" sz="1200" b="1" dirty="0" smtClean="0">
              <a:solidFill>
                <a:schemeClr val="bg1"/>
              </a:solidFill>
            </a:endParaRPr>
          </a:p>
          <a:p>
            <a:pPr marL="214313" indent="-214313">
              <a:buFont typeface="Arial" panose="020B0604020202020204" pitchFamily="34" charset="0"/>
              <a:buChar char="•"/>
            </a:pPr>
            <a:r>
              <a:rPr lang="en-US" sz="1400" b="1" dirty="0" smtClean="0">
                <a:solidFill>
                  <a:schemeClr val="bg1"/>
                </a:solidFill>
              </a:rPr>
              <a:t>Protect water quality</a:t>
            </a:r>
          </a:p>
          <a:p>
            <a:pPr marL="214313" indent="-214313">
              <a:buFont typeface="Arial" panose="020B0604020202020204" pitchFamily="34" charset="0"/>
              <a:buChar char="•"/>
            </a:pPr>
            <a:endParaRPr lang="en-US" sz="1400" b="1" dirty="0" smtClean="0">
              <a:solidFill>
                <a:schemeClr val="bg1"/>
              </a:solidFill>
            </a:endParaRPr>
          </a:p>
          <a:p>
            <a:pPr marL="214313" indent="-214313">
              <a:buFont typeface="Arial" panose="020B0604020202020204" pitchFamily="34" charset="0"/>
              <a:buChar char="•"/>
            </a:pPr>
            <a:r>
              <a:rPr lang="en-US" sz="1400" b="1" dirty="0" smtClean="0">
                <a:solidFill>
                  <a:schemeClr val="bg1"/>
                </a:solidFill>
              </a:rPr>
              <a:t>Land acquisition &amp; management</a:t>
            </a:r>
          </a:p>
          <a:p>
            <a:pPr marL="214313" indent="-214313">
              <a:buFont typeface="Arial" panose="020B0604020202020204" pitchFamily="34" charset="0"/>
              <a:buChar char="•"/>
            </a:pPr>
            <a:endParaRPr lang="en-US" sz="1400" b="1" dirty="0">
              <a:solidFill>
                <a:schemeClr val="bg1"/>
              </a:solidFill>
            </a:endParaRPr>
          </a:p>
          <a:p>
            <a:pPr marL="214313" indent="-214313">
              <a:buFont typeface="Arial" panose="020B0604020202020204" pitchFamily="34" charset="0"/>
              <a:buChar char="•"/>
            </a:pPr>
            <a:r>
              <a:rPr lang="en-US" sz="1400" b="1" dirty="0" smtClean="0">
                <a:solidFill>
                  <a:schemeClr val="bg1"/>
                </a:solidFill>
              </a:rPr>
              <a:t>Work </a:t>
            </a:r>
            <a:r>
              <a:rPr lang="en-US" sz="1400" b="1" dirty="0">
                <a:solidFill>
                  <a:schemeClr val="bg1"/>
                </a:solidFill>
              </a:rPr>
              <a:t>with </a:t>
            </a:r>
          </a:p>
          <a:p>
            <a:pPr lvl="0"/>
            <a:r>
              <a:rPr lang="en-US" sz="1400" b="1" dirty="0">
                <a:solidFill>
                  <a:schemeClr val="bg1"/>
                </a:solidFill>
              </a:rPr>
              <a:t>     </a:t>
            </a:r>
            <a:r>
              <a:rPr lang="en-US" sz="1400" b="1" dirty="0" smtClean="0">
                <a:solidFill>
                  <a:schemeClr val="bg1"/>
                </a:solidFill>
              </a:rPr>
              <a:t> </a:t>
            </a:r>
            <a:r>
              <a:rPr lang="en-US" sz="1400" b="1" dirty="0">
                <a:solidFill>
                  <a:schemeClr val="bg1"/>
                </a:solidFill>
              </a:rPr>
              <a:t>municipalities</a:t>
            </a:r>
          </a:p>
          <a:p>
            <a:endParaRPr lang="en-US" sz="1400" b="1" dirty="0">
              <a:solidFill>
                <a:schemeClr val="bg1"/>
              </a:solidFill>
            </a:endParaRPr>
          </a:p>
          <a:p>
            <a:pPr marL="214313" indent="-214313">
              <a:buFont typeface="Arial" panose="020B0604020202020204" pitchFamily="34" charset="0"/>
              <a:buChar char="•"/>
            </a:pPr>
            <a:r>
              <a:rPr lang="en-US" sz="1400" b="1" dirty="0">
                <a:solidFill>
                  <a:schemeClr val="bg1"/>
                </a:solidFill>
              </a:rPr>
              <a:t>Grant writing</a:t>
            </a:r>
          </a:p>
          <a:p>
            <a:pPr marL="214313" indent="-214313">
              <a:buFont typeface="Arial" panose="020B0604020202020204" pitchFamily="34" charset="0"/>
              <a:buChar char="•"/>
            </a:pPr>
            <a:endParaRPr lang="en-US" sz="1400" b="1" dirty="0">
              <a:solidFill>
                <a:schemeClr val="bg1"/>
              </a:solidFill>
            </a:endParaRPr>
          </a:p>
          <a:p>
            <a:pPr marL="214313" indent="-214313">
              <a:buFont typeface="Arial" panose="020B0604020202020204" pitchFamily="34" charset="0"/>
              <a:buChar char="•"/>
            </a:pPr>
            <a:r>
              <a:rPr lang="en-US" sz="1400" b="1" dirty="0">
                <a:solidFill>
                  <a:schemeClr val="bg1"/>
                </a:solidFill>
              </a:rPr>
              <a:t>Promote public health</a:t>
            </a:r>
          </a:p>
          <a:p>
            <a:pPr marL="214313" indent="-214313">
              <a:buFont typeface="Arial" panose="020B0604020202020204" pitchFamily="34" charset="0"/>
              <a:buChar char="•"/>
            </a:pPr>
            <a:endParaRPr lang="en-US" sz="1400" b="1" dirty="0">
              <a:solidFill>
                <a:schemeClr val="bg1"/>
              </a:solidFill>
            </a:endParaRPr>
          </a:p>
          <a:p>
            <a:pPr marL="214313" indent="-214313">
              <a:buFont typeface="Arial" panose="020B0604020202020204" pitchFamily="34" charset="0"/>
              <a:buChar char="•"/>
            </a:pPr>
            <a:r>
              <a:rPr lang="en-US" sz="1400" b="1" dirty="0">
                <a:solidFill>
                  <a:schemeClr val="bg1"/>
                </a:solidFill>
              </a:rPr>
              <a:t>Education/outreach</a:t>
            </a:r>
          </a:p>
          <a:p>
            <a:pPr marL="214313" indent="-214313">
              <a:buFont typeface="Arial" panose="020B0604020202020204" pitchFamily="34" charset="0"/>
              <a:buChar char="•"/>
            </a:pPr>
            <a:endParaRPr lang="en-US" sz="1200" dirty="0">
              <a:solidFill>
                <a:schemeClr val="bg1"/>
              </a:solidFill>
            </a:endParaRPr>
          </a:p>
        </p:txBody>
      </p:sp>
      <p:sp>
        <p:nvSpPr>
          <p:cNvPr id="11" name="TextBox 10"/>
          <p:cNvSpPr txBox="1"/>
          <p:nvPr/>
        </p:nvSpPr>
        <p:spPr>
          <a:xfrm>
            <a:off x="2089960" y="711664"/>
            <a:ext cx="1915981" cy="400110"/>
          </a:xfrm>
          <a:prstGeom prst="rect">
            <a:avLst/>
          </a:prstGeom>
          <a:noFill/>
        </p:spPr>
        <p:txBody>
          <a:bodyPr wrap="square" rtlCol="0">
            <a:spAutoFit/>
          </a:bodyPr>
          <a:lstStyle/>
          <a:p>
            <a:r>
              <a:rPr lang="en-US" sz="2000" b="1" dirty="0">
                <a:solidFill>
                  <a:srgbClr val="216B96"/>
                </a:solidFill>
              </a:rPr>
              <a:t>Water Utilities</a:t>
            </a:r>
          </a:p>
        </p:txBody>
      </p:sp>
      <p:sp>
        <p:nvSpPr>
          <p:cNvPr id="21" name="TextBox 20"/>
          <p:cNvSpPr txBox="1"/>
          <p:nvPr/>
        </p:nvSpPr>
        <p:spPr>
          <a:xfrm>
            <a:off x="5581775" y="668978"/>
            <a:ext cx="1633561" cy="400110"/>
          </a:xfrm>
          <a:prstGeom prst="rect">
            <a:avLst/>
          </a:prstGeom>
          <a:noFill/>
        </p:spPr>
        <p:txBody>
          <a:bodyPr wrap="square" rtlCol="0">
            <a:spAutoFit/>
          </a:bodyPr>
          <a:lstStyle/>
          <a:p>
            <a:pPr algn="ctr"/>
            <a:r>
              <a:rPr lang="en-US" sz="2000" b="1" dirty="0">
                <a:solidFill>
                  <a:srgbClr val="769945"/>
                </a:solidFill>
              </a:rPr>
              <a:t>Land Trusts</a:t>
            </a:r>
          </a:p>
        </p:txBody>
      </p:sp>
      <p:sp>
        <p:nvSpPr>
          <p:cNvPr id="9" name="Title 6"/>
          <p:cNvSpPr txBox="1">
            <a:spLocks/>
          </p:cNvSpPr>
          <p:nvPr/>
        </p:nvSpPr>
        <p:spPr>
          <a:xfrm>
            <a:off x="385623" y="122655"/>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Common Goals</a:t>
            </a:r>
            <a:endParaRPr lang="en-US" b="1" dirty="0"/>
          </a:p>
        </p:txBody>
      </p:sp>
      <p:sp>
        <p:nvSpPr>
          <p:cNvPr id="2" name="TextBox 1"/>
          <p:cNvSpPr txBox="1"/>
          <p:nvPr/>
        </p:nvSpPr>
        <p:spPr>
          <a:xfrm>
            <a:off x="2106792" y="1204287"/>
            <a:ext cx="1567609" cy="369332"/>
          </a:xfrm>
          <a:prstGeom prst="rect">
            <a:avLst/>
          </a:prstGeom>
          <a:noFill/>
        </p:spPr>
        <p:txBody>
          <a:bodyPr wrap="none" rtlCol="0">
            <a:spAutoFit/>
          </a:bodyPr>
          <a:lstStyle/>
          <a:p>
            <a:r>
              <a:rPr lang="en-US" b="1" dirty="0">
                <a:solidFill>
                  <a:srgbClr val="216B96"/>
                </a:solidFill>
              </a:rPr>
              <a:t>Water Utilities</a:t>
            </a:r>
            <a:endParaRPr lang="en-US" b="1" dirty="0">
              <a:solidFill>
                <a:srgbClr val="216B96"/>
              </a:solidFill>
            </a:endParaRPr>
          </a:p>
        </p:txBody>
      </p:sp>
      <p:sp>
        <p:nvSpPr>
          <p:cNvPr id="12" name="TextBox 11"/>
          <p:cNvSpPr txBox="1"/>
          <p:nvPr/>
        </p:nvSpPr>
        <p:spPr>
          <a:xfrm>
            <a:off x="5130404" y="1181866"/>
            <a:ext cx="1633561" cy="369332"/>
          </a:xfrm>
          <a:prstGeom prst="rect">
            <a:avLst/>
          </a:prstGeom>
          <a:noFill/>
        </p:spPr>
        <p:txBody>
          <a:bodyPr wrap="square" rtlCol="0">
            <a:spAutoFit/>
          </a:bodyPr>
          <a:lstStyle/>
          <a:p>
            <a:pPr algn="ctr"/>
            <a:r>
              <a:rPr lang="en-US" b="1" dirty="0">
                <a:solidFill>
                  <a:srgbClr val="769945"/>
                </a:solidFill>
              </a:rPr>
              <a:t>Land Trusts</a:t>
            </a:r>
          </a:p>
        </p:txBody>
      </p:sp>
    </p:spTree>
    <p:extLst>
      <p:ext uri="{BB962C8B-B14F-4D97-AF65-F5344CB8AC3E}">
        <p14:creationId xmlns:p14="http://schemas.microsoft.com/office/powerpoint/2010/main" val="461373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Opportunity tre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423" y="2327202"/>
            <a:ext cx="4386084" cy="4293939"/>
          </a:xfrm>
          <a:prstGeom prst="rect">
            <a:avLst/>
          </a:prstGeom>
        </p:spPr>
      </p:pic>
      <p:pic>
        <p:nvPicPr>
          <p:cNvPr id="17" name="Picture 16" descr="Challenges - Water Drople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84" y="1067217"/>
            <a:ext cx="3326322" cy="4903754"/>
          </a:xfrm>
          <a:prstGeom prst="rect">
            <a:avLst/>
          </a:prstGeom>
        </p:spPr>
      </p:pic>
      <p:sp>
        <p:nvSpPr>
          <p:cNvPr id="5" name="Title 6"/>
          <p:cNvSpPr txBox="1">
            <a:spLocks/>
          </p:cNvSpPr>
          <p:nvPr/>
        </p:nvSpPr>
        <p:spPr>
          <a:xfrm>
            <a:off x="385623" y="122655"/>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Common Goals</a:t>
            </a:r>
            <a:endParaRPr lang="en-US" b="1" dirty="0"/>
          </a:p>
        </p:txBody>
      </p:sp>
    </p:spTree>
    <p:extLst>
      <p:ext uri="{BB962C8B-B14F-4D97-AF65-F5344CB8AC3E}">
        <p14:creationId xmlns:p14="http://schemas.microsoft.com/office/powerpoint/2010/main" val="4083654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rot="9465061">
            <a:off x="1121989" y="1798508"/>
            <a:ext cx="2445762" cy="221219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20451884" flipH="1">
            <a:off x="1567429" y="2204791"/>
            <a:ext cx="1827330" cy="1077218"/>
          </a:xfrm>
          <a:prstGeom prst="rect">
            <a:avLst/>
          </a:prstGeom>
          <a:noFill/>
        </p:spPr>
        <p:txBody>
          <a:bodyPr wrap="square" rtlCol="0">
            <a:spAutoFit/>
          </a:bodyPr>
          <a:lstStyle/>
          <a:p>
            <a:r>
              <a:rPr lang="en-US" sz="3200" b="1" dirty="0" smtClean="0"/>
              <a:t>Connect</a:t>
            </a:r>
            <a:r>
              <a:rPr lang="en-US" sz="3200" dirty="0" smtClean="0"/>
              <a:t> </a:t>
            </a:r>
          </a:p>
          <a:p>
            <a:r>
              <a:rPr lang="en-US" sz="3200" b="1" dirty="0" smtClean="0"/>
              <a:t>&amp;  Talk</a:t>
            </a:r>
            <a:endParaRPr lang="en-US" sz="3200" b="1" dirty="0"/>
          </a:p>
        </p:txBody>
      </p:sp>
      <p:sp>
        <p:nvSpPr>
          <p:cNvPr id="9" name="Oval 8"/>
          <p:cNvSpPr/>
          <p:nvPr/>
        </p:nvSpPr>
        <p:spPr>
          <a:xfrm rot="1639152">
            <a:off x="5172670" y="4532262"/>
            <a:ext cx="2326760" cy="206968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Discover Mutual Benefits</a:t>
            </a:r>
            <a:endParaRPr lang="en-US" sz="3200" b="1" dirty="0">
              <a:solidFill>
                <a:schemeClr val="tx1"/>
              </a:solidFill>
            </a:endParaRPr>
          </a:p>
        </p:txBody>
      </p:sp>
      <p:sp>
        <p:nvSpPr>
          <p:cNvPr id="10" name="Oval 9"/>
          <p:cNvSpPr/>
          <p:nvPr/>
        </p:nvSpPr>
        <p:spPr>
          <a:xfrm>
            <a:off x="1294426" y="4179852"/>
            <a:ext cx="3067851" cy="247146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Discover Shared Goals</a:t>
            </a:r>
            <a:endParaRPr lang="en-US" sz="2800" b="1" dirty="0"/>
          </a:p>
        </p:txBody>
      </p:sp>
      <p:sp>
        <p:nvSpPr>
          <p:cNvPr id="11" name="Oval 10"/>
          <p:cNvSpPr/>
          <p:nvPr/>
        </p:nvSpPr>
        <p:spPr>
          <a:xfrm>
            <a:off x="4408136" y="1760288"/>
            <a:ext cx="3182637" cy="241956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Talk Funding Opportunities</a:t>
            </a:r>
            <a:endParaRPr lang="en-US" sz="2800" b="1" dirty="0"/>
          </a:p>
        </p:txBody>
      </p:sp>
      <p:sp>
        <p:nvSpPr>
          <p:cNvPr id="12" name="Title 6"/>
          <p:cNvSpPr txBox="1">
            <a:spLocks/>
          </p:cNvSpPr>
          <p:nvPr/>
        </p:nvSpPr>
        <p:spPr>
          <a:xfrm>
            <a:off x="385623" y="122655"/>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t>Spectrum Opportunities/Challenges </a:t>
            </a:r>
            <a:endParaRPr lang="en-US" b="1" dirty="0"/>
          </a:p>
        </p:txBody>
      </p:sp>
    </p:spTree>
    <p:extLst>
      <p:ext uri="{BB962C8B-B14F-4D97-AF65-F5344CB8AC3E}">
        <p14:creationId xmlns:p14="http://schemas.microsoft.com/office/powerpoint/2010/main" val="2205889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194" y="2226469"/>
            <a:ext cx="2259623" cy="3263504"/>
          </a:xfrm>
        </p:spPr>
        <p:txBody>
          <a:bodyPr>
            <a:normAutofit/>
          </a:bodyPr>
          <a:lstStyle/>
          <a:p>
            <a:pPr marL="0" indent="0">
              <a:buNone/>
            </a:pPr>
            <a:endParaRPr lang="en-US" dirty="0" smtClean="0"/>
          </a:p>
          <a:p>
            <a:pPr marL="0" indent="0">
              <a:buNone/>
            </a:pPr>
            <a:endParaRPr lang="en-US" dirty="0"/>
          </a:p>
        </p:txBody>
      </p:sp>
      <p:pic>
        <p:nvPicPr>
          <p:cNvPr id="5" name="Picture 4" descr="C:\Users\msheils\Dropbox\Screenshots\Screenshot 2019-04-02 11.43.08.png"/>
          <p:cNvPicPr/>
          <p:nvPr/>
        </p:nvPicPr>
        <p:blipFill rotWithShape="1">
          <a:blip r:embed="rId3">
            <a:extLst>
              <a:ext uri="{28A0092B-C50C-407E-A947-70E740481C1C}">
                <a14:useLocalDpi xmlns:a14="http://schemas.microsoft.com/office/drawing/2010/main" val="0"/>
              </a:ext>
            </a:extLst>
          </a:blip>
          <a:srcRect l="-314" t="-1735" r="45625" b="-1"/>
          <a:stretch/>
        </p:blipFill>
        <p:spPr bwMode="auto">
          <a:xfrm>
            <a:off x="164194" y="1177447"/>
            <a:ext cx="8679181" cy="5524384"/>
          </a:xfrm>
          <a:prstGeom prst="rect">
            <a:avLst/>
          </a:prstGeom>
          <a:noFill/>
          <a:ln>
            <a:noFill/>
          </a:ln>
          <a:extLst>
            <a:ext uri="{53640926-AAD7-44D8-BBD7-CCE9431645EC}">
              <a14:shadowObscured xmlns:a14="http://schemas.microsoft.com/office/drawing/2010/main"/>
            </a:ext>
          </a:extLst>
        </p:spPr>
      </p:pic>
      <p:sp>
        <p:nvSpPr>
          <p:cNvPr id="6" name="Title 6"/>
          <p:cNvSpPr txBox="1">
            <a:spLocks/>
          </p:cNvSpPr>
          <p:nvPr/>
        </p:nvSpPr>
        <p:spPr>
          <a:xfrm>
            <a:off x="388984" y="180655"/>
            <a:ext cx="8229600" cy="944562"/>
          </a:xfrm>
          <a:prstGeom prst="rect">
            <a:avLst/>
          </a:prstGeom>
          <a:solidFill>
            <a:srgbClr val="9BBB59">
              <a:lumMod val="75000"/>
            </a:srgbClr>
          </a:solidFill>
          <a:ln w="25400" cap="flat" cmpd="sng" algn="ctr">
            <a:solidFill>
              <a:srgbClr val="4F81BD">
                <a:shade val="50000"/>
              </a:srgbClr>
            </a:solidFill>
            <a:prstDash val="solid"/>
          </a:ln>
          <a:effectLst/>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t/>
            </a:r>
            <a:br>
              <a:rPr lang="en-US" b="1" dirty="0"/>
            </a:br>
            <a:r>
              <a:rPr lang="en-US" sz="14400" b="1" dirty="0"/>
              <a:t>How to start collaborating</a:t>
            </a:r>
            <a:r>
              <a:rPr lang="en-US" sz="7000" b="1" dirty="0"/>
              <a:t/>
            </a:r>
            <a:br>
              <a:rPr lang="en-US" sz="7000" b="1" dirty="0"/>
            </a:br>
            <a:r>
              <a:rPr lang="en-US" sz="6400" dirty="0"/>
              <a:t>Bit.ly/</a:t>
            </a:r>
            <a:r>
              <a:rPr lang="en-US" sz="6400" dirty="0" err="1"/>
              <a:t>pwsmapping</a:t>
            </a:r>
            <a:r>
              <a:rPr lang="en-US" sz="7000" dirty="0"/>
              <a:t/>
            </a:r>
            <a:br>
              <a:rPr lang="en-US" sz="7000" dirty="0"/>
            </a:br>
            <a:endParaRPr lang="en-US" sz="7000" b="1" dirty="0"/>
          </a:p>
        </p:txBody>
      </p:sp>
    </p:spTree>
    <p:extLst>
      <p:ext uri="{BB962C8B-B14F-4D97-AF65-F5344CB8AC3E}">
        <p14:creationId xmlns:p14="http://schemas.microsoft.com/office/powerpoint/2010/main" val="3123512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3344</TotalTime>
  <Words>852</Words>
  <Application>Microsoft Office PowerPoint</Application>
  <PresentationFormat>On-screen Show (4:3)</PresentationFormat>
  <Paragraphs>219</Paragraphs>
  <Slides>24</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Sebago Clean Waters </vt:lpstr>
      <vt:lpstr>Sebago Lake &amp; PWD</vt:lpstr>
      <vt:lpstr>Water Fund</vt:lpstr>
      <vt:lpstr>Water Quality as a Conservation Target</vt:lpstr>
      <vt:lpstr>PowerPoint Presentation</vt:lpstr>
      <vt:lpstr>Breweries as New Partners</vt:lpstr>
      <vt:lpstr>Take-aways</vt:lpstr>
      <vt:lpstr>A Tale of Two Water Districts </vt:lpstr>
      <vt:lpstr>Tiger Hill Community Forest - Sebago</vt:lpstr>
      <vt:lpstr>Tiger Hill Community Forest - Sebago</vt:lpstr>
      <vt:lpstr>Bethel Community Forest</vt:lpstr>
      <vt:lpstr>Bethel Community Forest</vt:lpstr>
      <vt:lpstr>Filling the Well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 Sheils</dc:creator>
  <cp:lastModifiedBy>Martha Sheils</cp:lastModifiedBy>
  <cp:revision>43</cp:revision>
  <dcterms:created xsi:type="dcterms:W3CDTF">2019-04-02T10:02:23Z</dcterms:created>
  <dcterms:modified xsi:type="dcterms:W3CDTF">2019-04-04T18:22:19Z</dcterms:modified>
</cp:coreProperties>
</file>