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6"/>
  </p:notesMasterIdLst>
  <p:sldIdLst>
    <p:sldId id="256" r:id="rId5"/>
    <p:sldId id="1541" r:id="rId6"/>
    <p:sldId id="1542" r:id="rId7"/>
    <p:sldId id="1543" r:id="rId8"/>
    <p:sldId id="1549" r:id="rId9"/>
    <p:sldId id="733" r:id="rId10"/>
    <p:sldId id="734" r:id="rId11"/>
    <p:sldId id="1034" r:id="rId12"/>
    <p:sldId id="1474" r:id="rId13"/>
    <p:sldId id="1475" r:id="rId14"/>
    <p:sldId id="1537" r:id="rId15"/>
    <p:sldId id="1404" r:id="rId16"/>
    <p:sldId id="1405" r:id="rId17"/>
    <p:sldId id="1538" r:id="rId18"/>
    <p:sldId id="1407" r:id="rId19"/>
    <p:sldId id="1539" r:id="rId20"/>
    <p:sldId id="1409" r:id="rId21"/>
    <p:sldId id="1410" r:id="rId22"/>
    <p:sldId id="1430" r:id="rId23"/>
    <p:sldId id="1478" r:id="rId24"/>
    <p:sldId id="1479" r:id="rId25"/>
    <p:sldId id="1480" r:id="rId26"/>
    <p:sldId id="1035" r:id="rId27"/>
    <p:sldId id="1459" r:id="rId28"/>
    <p:sldId id="546" r:id="rId29"/>
    <p:sldId id="1481" r:id="rId30"/>
    <p:sldId id="1482" r:id="rId31"/>
    <p:sldId id="1483" r:id="rId32"/>
    <p:sldId id="1484" r:id="rId33"/>
    <p:sldId id="1485" r:id="rId34"/>
    <p:sldId id="1429" r:id="rId35"/>
    <p:sldId id="1544" r:id="rId36"/>
    <p:sldId id="1432" r:id="rId37"/>
    <p:sldId id="540" r:id="rId38"/>
    <p:sldId id="1460" r:id="rId39"/>
    <p:sldId id="1461" r:id="rId40"/>
    <p:sldId id="481" r:id="rId41"/>
    <p:sldId id="1486" r:id="rId42"/>
    <p:sldId id="1487" r:id="rId43"/>
    <p:sldId id="1488" r:id="rId44"/>
    <p:sldId id="1489" r:id="rId45"/>
    <p:sldId id="1491" r:id="rId46"/>
    <p:sldId id="1545" r:id="rId47"/>
    <p:sldId id="272" r:id="rId48"/>
    <p:sldId id="1546" r:id="rId49"/>
    <p:sldId id="1547" r:id="rId50"/>
    <p:sldId id="1548" r:id="rId51"/>
    <p:sldId id="1457" r:id="rId52"/>
    <p:sldId id="1492" r:id="rId53"/>
    <p:sldId id="1493" r:id="rId54"/>
    <p:sldId id="1494" r:id="rId55"/>
    <p:sldId id="1495" r:id="rId56"/>
    <p:sldId id="1496" r:id="rId57"/>
    <p:sldId id="1497" r:id="rId58"/>
    <p:sldId id="1498" r:id="rId59"/>
    <p:sldId id="1499" r:id="rId60"/>
    <p:sldId id="1500" r:id="rId61"/>
    <p:sldId id="1501" r:id="rId62"/>
    <p:sldId id="1504" r:id="rId63"/>
    <p:sldId id="1505" r:id="rId64"/>
    <p:sldId id="1506" r:id="rId65"/>
    <p:sldId id="1507" r:id="rId66"/>
    <p:sldId id="1508" r:id="rId67"/>
    <p:sldId id="1509" r:id="rId68"/>
    <p:sldId id="1510" r:id="rId69"/>
    <p:sldId id="1511" r:id="rId70"/>
    <p:sldId id="1529" r:id="rId71"/>
    <p:sldId id="1530" r:id="rId72"/>
    <p:sldId id="1514" r:id="rId73"/>
    <p:sldId id="1531" r:id="rId74"/>
    <p:sldId id="1532" r:id="rId75"/>
    <p:sldId id="1533" r:id="rId76"/>
    <p:sldId id="1518" r:id="rId77"/>
    <p:sldId id="1519" r:id="rId78"/>
    <p:sldId id="1534" r:id="rId79"/>
    <p:sldId id="1521" r:id="rId80"/>
    <p:sldId id="1522" r:id="rId81"/>
    <p:sldId id="1523" r:id="rId82"/>
    <p:sldId id="1524" r:id="rId83"/>
    <p:sldId id="1526" r:id="rId84"/>
    <p:sldId id="1527" r:id="rId85"/>
    <p:sldId id="1525" r:id="rId86"/>
    <p:sldId id="427" r:id="rId87"/>
    <p:sldId id="1536" r:id="rId88"/>
    <p:sldId id="1036" r:id="rId89"/>
    <p:sldId id="1038" r:id="rId90"/>
    <p:sldId id="1039" r:id="rId91"/>
    <p:sldId id="1040" r:id="rId92"/>
    <p:sldId id="1043" r:id="rId93"/>
    <p:sldId id="1045" r:id="rId94"/>
    <p:sldId id="1047" r:id="rId95"/>
    <p:sldId id="1059" r:id="rId96"/>
    <p:sldId id="1060" r:id="rId97"/>
    <p:sldId id="1048" r:id="rId98"/>
    <p:sldId id="1061" r:id="rId99"/>
    <p:sldId id="1053" r:id="rId100"/>
    <p:sldId id="1054" r:id="rId101"/>
    <p:sldId id="1057" r:id="rId102"/>
    <p:sldId id="1540" r:id="rId103"/>
    <p:sldId id="1550" r:id="rId104"/>
    <p:sldId id="498"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F4904-C914-FF43-AC92-D7AB549D14ED}">
          <p14:sldIdLst>
            <p14:sldId id="256"/>
            <p14:sldId id="1541"/>
            <p14:sldId id="1542"/>
            <p14:sldId id="1543"/>
            <p14:sldId id="1549"/>
            <p14:sldId id="733"/>
            <p14:sldId id="734"/>
            <p14:sldId id="1034"/>
            <p14:sldId id="1474"/>
            <p14:sldId id="1475"/>
            <p14:sldId id="1537"/>
            <p14:sldId id="1404"/>
            <p14:sldId id="1405"/>
            <p14:sldId id="1538"/>
            <p14:sldId id="1407"/>
            <p14:sldId id="1539"/>
            <p14:sldId id="1409"/>
            <p14:sldId id="1410"/>
            <p14:sldId id="1430"/>
            <p14:sldId id="1478"/>
            <p14:sldId id="1479"/>
            <p14:sldId id="1480"/>
            <p14:sldId id="1035"/>
            <p14:sldId id="1459"/>
            <p14:sldId id="546"/>
            <p14:sldId id="1481"/>
            <p14:sldId id="1482"/>
            <p14:sldId id="1483"/>
            <p14:sldId id="1484"/>
            <p14:sldId id="1485"/>
            <p14:sldId id="1429"/>
            <p14:sldId id="1544"/>
            <p14:sldId id="1432"/>
            <p14:sldId id="540"/>
            <p14:sldId id="1460"/>
            <p14:sldId id="1461"/>
            <p14:sldId id="481"/>
            <p14:sldId id="1486"/>
            <p14:sldId id="1487"/>
            <p14:sldId id="1488"/>
            <p14:sldId id="1489"/>
            <p14:sldId id="1491"/>
            <p14:sldId id="1545"/>
            <p14:sldId id="272"/>
            <p14:sldId id="1546"/>
            <p14:sldId id="1547"/>
            <p14:sldId id="1548"/>
            <p14:sldId id="1457"/>
            <p14:sldId id="1492"/>
            <p14:sldId id="1493"/>
            <p14:sldId id="1494"/>
            <p14:sldId id="1495"/>
            <p14:sldId id="1496"/>
            <p14:sldId id="1497"/>
            <p14:sldId id="1498"/>
            <p14:sldId id="1499"/>
            <p14:sldId id="1500"/>
            <p14:sldId id="1501"/>
            <p14:sldId id="1504"/>
            <p14:sldId id="1505"/>
            <p14:sldId id="1506"/>
            <p14:sldId id="1507"/>
            <p14:sldId id="1508"/>
            <p14:sldId id="1509"/>
            <p14:sldId id="1510"/>
            <p14:sldId id="1511"/>
            <p14:sldId id="1529"/>
            <p14:sldId id="1530"/>
            <p14:sldId id="1514"/>
            <p14:sldId id="1531"/>
            <p14:sldId id="1532"/>
            <p14:sldId id="1533"/>
            <p14:sldId id="1518"/>
            <p14:sldId id="1519"/>
            <p14:sldId id="1534"/>
            <p14:sldId id="1521"/>
            <p14:sldId id="1522"/>
            <p14:sldId id="1523"/>
            <p14:sldId id="1524"/>
            <p14:sldId id="1526"/>
            <p14:sldId id="1527"/>
            <p14:sldId id="1525"/>
            <p14:sldId id="427"/>
            <p14:sldId id="1536"/>
            <p14:sldId id="1036"/>
            <p14:sldId id="1038"/>
            <p14:sldId id="1039"/>
            <p14:sldId id="1040"/>
            <p14:sldId id="1043"/>
            <p14:sldId id="1045"/>
            <p14:sldId id="1047"/>
            <p14:sldId id="1059"/>
            <p14:sldId id="1060"/>
            <p14:sldId id="1048"/>
            <p14:sldId id="1061"/>
            <p14:sldId id="1053"/>
            <p14:sldId id="1054"/>
            <p14:sldId id="1057"/>
            <p14:sldId id="1540"/>
            <p14:sldId id="1550"/>
            <p14:sldId id="498"/>
          </p14:sldIdLst>
        </p14:section>
      </p14:sectionLst>
    </p:ext>
    <p:ext uri="{EFAFB233-063F-42B5-8137-9DF3F51BA10A}">
      <p15:sldGuideLst xmlns:p15="http://schemas.microsoft.com/office/powerpoint/2012/main">
        <p15:guide id="1" orient="horz" pos="1008" userDrawn="1">
          <p15:clr>
            <a:srgbClr val="A4A3A4"/>
          </p15:clr>
        </p15:guide>
        <p15:guide id="2" orient="horz" pos="1272" userDrawn="1">
          <p15:clr>
            <a:srgbClr val="A4A3A4"/>
          </p15:clr>
        </p15:guide>
        <p15:guide id="3" orient="horz" pos="888" userDrawn="1">
          <p15:clr>
            <a:srgbClr val="A4A3A4"/>
          </p15:clr>
        </p15:guide>
        <p15:guide id="4" pos="216" userDrawn="1">
          <p15:clr>
            <a:srgbClr val="A4A3A4"/>
          </p15:clr>
        </p15:guide>
        <p15:guide id="5" orient="horz" pos="3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arkham" initials="JM" lastIdx="1" clrIdx="0">
    <p:extLst>
      <p:ext uri="{19B8F6BF-5375-455C-9EA6-DF929625EA0E}">
        <p15:presenceInfo xmlns:p15="http://schemas.microsoft.com/office/powerpoint/2012/main" userId="2c6ded80-3947-4570-abef-25b5a21501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D0"/>
    <a:srgbClr val="000000"/>
    <a:srgbClr val="EBEBEB"/>
    <a:srgbClr val="FFFC00"/>
    <a:srgbClr val="B3915D"/>
    <a:srgbClr val="CC9900"/>
    <a:srgbClr val="FF9900"/>
    <a:srgbClr val="F1EECD"/>
    <a:srgbClr val="F3F0CF"/>
    <a:srgbClr val="F1E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0C087-0162-B341-BDB7-9BC2D149978F}" v="60" dt="2019-01-17T05:00:22.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56"/>
  </p:normalViewPr>
  <p:slideViewPr>
    <p:cSldViewPr snapToGrid="0">
      <p:cViewPr varScale="1">
        <p:scale>
          <a:sx n="117" d="100"/>
          <a:sy n="117" d="100"/>
        </p:scale>
        <p:origin x="184" y="176"/>
      </p:cViewPr>
      <p:guideLst>
        <p:guide orient="horz" pos="1008"/>
        <p:guide orient="horz" pos="1272"/>
        <p:guide orient="horz" pos="888"/>
        <p:guide pos="216"/>
        <p:guide orient="horz" pos="3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189-4C83-B6FC-7872CF2E53C0}"/>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189-4C83-B6FC-7872CF2E53C0}"/>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189-4C83-B6FC-7872CF2E53C0}"/>
            </c:ext>
          </c:extLst>
        </c:ser>
        <c:dLbls>
          <c:showLegendKey val="0"/>
          <c:showVal val="0"/>
          <c:showCatName val="0"/>
          <c:showSerName val="0"/>
          <c:showPercent val="0"/>
          <c:showBubbleSize val="0"/>
        </c:dLbls>
        <c:gapWidth val="150"/>
        <c:axId val="1254567504"/>
        <c:axId val="1254567832"/>
      </c:barChart>
      <c:catAx>
        <c:axId val="1254567504"/>
        <c:scaling>
          <c:orientation val="minMax"/>
        </c:scaling>
        <c:delete val="0"/>
        <c:axPos val="l"/>
        <c:numFmt formatCode="General" sourceLinked="1"/>
        <c:majorTickMark val="out"/>
        <c:minorTickMark val="none"/>
        <c:tickLblPos val="nextTo"/>
        <c:crossAx val="1254567832"/>
        <c:crosses val="autoZero"/>
        <c:auto val="1"/>
        <c:lblAlgn val="ctr"/>
        <c:lblOffset val="100"/>
        <c:noMultiLvlLbl val="0"/>
      </c:catAx>
      <c:valAx>
        <c:axId val="1254567832"/>
        <c:scaling>
          <c:orientation val="minMax"/>
        </c:scaling>
        <c:delete val="0"/>
        <c:axPos val="b"/>
        <c:majorGridlines/>
        <c:numFmt formatCode="General" sourceLinked="1"/>
        <c:majorTickMark val="out"/>
        <c:minorTickMark val="none"/>
        <c:tickLblPos val="nextTo"/>
        <c:crossAx val="1254567504"/>
        <c:crosses val="autoZero"/>
        <c:crossBetween val="between"/>
      </c:val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C8567-27A5-4566-BB74-F5DE3E86DADB}" type="doc">
      <dgm:prSet loTypeId="urn:microsoft.com/office/officeart/2005/8/layout/cycle8" loCatId="cycle" qsTypeId="urn:microsoft.com/office/officeart/2005/8/quickstyle/simple1" qsCatId="simple" csTypeId="urn:microsoft.com/office/officeart/2005/8/colors/colorful1" csCatId="colorful" phldr="1"/>
      <dgm:spPr/>
    </dgm:pt>
    <dgm:pt modelId="{7835244D-4691-471F-AA00-8FA2F6DC5949}">
      <dgm:prSet phldrT="[Text]" custT="1"/>
      <dgm:spPr>
        <a:solidFill>
          <a:srgbClr val="FFC000"/>
        </a:solidFill>
      </dgm:spPr>
      <dgm:t>
        <a:bodyPr/>
        <a:lstStyle/>
        <a:p>
          <a:r>
            <a:rPr lang="en-US" sz="1600">
              <a:solidFill>
                <a:srgbClr val="000000"/>
              </a:solidFill>
            </a:rPr>
            <a:t>1</a:t>
          </a:r>
          <a:r>
            <a:rPr lang="en-US" sz="2000">
              <a:solidFill>
                <a:srgbClr val="000000"/>
              </a:solidFill>
            </a:rPr>
            <a:t>. Identify and Record Transactions</a:t>
          </a:r>
        </a:p>
      </dgm:t>
    </dgm:pt>
    <dgm:pt modelId="{47CF7D11-E95D-433F-84F6-6F848A819E7C}" type="parTrans" cxnId="{8C56BE1A-6DF7-477E-BC9F-286574730E11}">
      <dgm:prSet/>
      <dgm:spPr/>
      <dgm:t>
        <a:bodyPr/>
        <a:lstStyle/>
        <a:p>
          <a:endParaRPr lang="en-US"/>
        </a:p>
      </dgm:t>
    </dgm:pt>
    <dgm:pt modelId="{09ECE28F-3423-4516-A136-312016FD9AF3}" type="sibTrans" cxnId="{8C56BE1A-6DF7-477E-BC9F-286574730E11}">
      <dgm:prSet/>
      <dgm:spPr/>
      <dgm:t>
        <a:bodyPr/>
        <a:lstStyle/>
        <a:p>
          <a:endParaRPr lang="en-US"/>
        </a:p>
      </dgm:t>
    </dgm:pt>
    <dgm:pt modelId="{4F91A440-26AF-483B-8180-848790F5ED78}">
      <dgm:prSet phldrT="[Text]" custT="1"/>
      <dgm:spPr>
        <a:solidFill>
          <a:schemeClr val="accent6">
            <a:lumMod val="50000"/>
            <a:lumOff val="50000"/>
          </a:schemeClr>
        </a:solidFill>
      </dgm:spPr>
      <dgm:t>
        <a:bodyPr/>
        <a:lstStyle/>
        <a:p>
          <a:endParaRPr lang="en-US" sz="1600"/>
        </a:p>
        <a:p>
          <a:r>
            <a:rPr lang="en-US" sz="1600">
              <a:solidFill>
                <a:srgbClr val="000000"/>
              </a:solidFill>
            </a:rPr>
            <a:t>2</a:t>
          </a:r>
          <a:r>
            <a:rPr lang="en-US" sz="2000">
              <a:solidFill>
                <a:srgbClr val="000000"/>
              </a:solidFill>
            </a:rPr>
            <a:t>. Reconcile and Analyze Accounts</a:t>
          </a:r>
        </a:p>
        <a:p>
          <a:endParaRPr lang="en-US" sz="1600"/>
        </a:p>
      </dgm:t>
    </dgm:pt>
    <dgm:pt modelId="{D84AC7A3-A2AC-459D-A84A-45E21173A25C}" type="parTrans" cxnId="{20B43A0A-BA05-4BE9-9864-14BCBE4DB50D}">
      <dgm:prSet/>
      <dgm:spPr/>
      <dgm:t>
        <a:bodyPr/>
        <a:lstStyle/>
        <a:p>
          <a:endParaRPr lang="en-US"/>
        </a:p>
      </dgm:t>
    </dgm:pt>
    <dgm:pt modelId="{8C2F8D75-945B-406F-849C-8012CEAC61D6}" type="sibTrans" cxnId="{20B43A0A-BA05-4BE9-9864-14BCBE4DB50D}">
      <dgm:prSet/>
      <dgm:spPr/>
      <dgm:t>
        <a:bodyPr/>
        <a:lstStyle/>
        <a:p>
          <a:endParaRPr lang="en-US"/>
        </a:p>
      </dgm:t>
    </dgm:pt>
    <dgm:pt modelId="{D85D6E84-EC17-4A3D-82A6-48E1307585E8}">
      <dgm:prSet phldrT="[Text]" custT="1"/>
      <dgm:spPr>
        <a:solidFill>
          <a:srgbClr val="7030A0"/>
        </a:solidFill>
      </dgm:spPr>
      <dgm:t>
        <a:bodyPr/>
        <a:lstStyle/>
        <a:p>
          <a:r>
            <a:rPr lang="en-US" sz="2000"/>
            <a:t>3. Summarize into Monthly or Quarterly Report</a:t>
          </a:r>
        </a:p>
      </dgm:t>
    </dgm:pt>
    <dgm:pt modelId="{D0633BAD-BA33-4567-9093-1587206CA634}" type="parTrans" cxnId="{B7D09FE5-E2EF-482F-A9DD-8F705A2527EB}">
      <dgm:prSet/>
      <dgm:spPr/>
      <dgm:t>
        <a:bodyPr/>
        <a:lstStyle/>
        <a:p>
          <a:endParaRPr lang="en-US"/>
        </a:p>
      </dgm:t>
    </dgm:pt>
    <dgm:pt modelId="{3F85FF9B-750C-4E58-BD49-42E77E1E2B94}" type="sibTrans" cxnId="{B7D09FE5-E2EF-482F-A9DD-8F705A2527EB}">
      <dgm:prSet/>
      <dgm:spPr/>
      <dgm:t>
        <a:bodyPr/>
        <a:lstStyle/>
        <a:p>
          <a:endParaRPr lang="en-US"/>
        </a:p>
      </dgm:t>
    </dgm:pt>
    <dgm:pt modelId="{BED8D359-1AAE-4BE2-9E7F-3645A33602F3}">
      <dgm:prSet custT="1"/>
      <dgm:spPr/>
      <dgm:t>
        <a:bodyPr/>
        <a:lstStyle/>
        <a:p>
          <a:r>
            <a:rPr lang="en-US" sz="2000"/>
            <a:t>4. Year End Audit</a:t>
          </a:r>
        </a:p>
      </dgm:t>
    </dgm:pt>
    <dgm:pt modelId="{76EBA912-1BC3-41A9-AA03-F3EE302AF709}" type="parTrans" cxnId="{59EB7A79-0321-4DC6-9719-53888668D480}">
      <dgm:prSet/>
      <dgm:spPr/>
      <dgm:t>
        <a:bodyPr/>
        <a:lstStyle/>
        <a:p>
          <a:endParaRPr lang="en-US"/>
        </a:p>
      </dgm:t>
    </dgm:pt>
    <dgm:pt modelId="{CE02EC17-A1F8-48D0-A4DB-20FDA445EBF5}" type="sibTrans" cxnId="{59EB7A79-0321-4DC6-9719-53888668D480}">
      <dgm:prSet/>
      <dgm:spPr/>
      <dgm:t>
        <a:bodyPr/>
        <a:lstStyle/>
        <a:p>
          <a:endParaRPr lang="en-US"/>
        </a:p>
      </dgm:t>
    </dgm:pt>
    <dgm:pt modelId="{D85FD6BE-0977-489D-A8C4-F6D9C416F1EB}">
      <dgm:prSet custT="1"/>
      <dgm:spPr>
        <a:solidFill>
          <a:srgbClr val="EBEBEB"/>
        </a:solidFill>
      </dgm:spPr>
      <dgm:t>
        <a:bodyPr/>
        <a:lstStyle/>
        <a:p>
          <a:r>
            <a:rPr lang="en-US" sz="2000">
              <a:solidFill>
                <a:srgbClr val="000000"/>
              </a:solidFill>
            </a:rPr>
            <a:t>5. Repeat</a:t>
          </a:r>
        </a:p>
      </dgm:t>
    </dgm:pt>
    <dgm:pt modelId="{73634594-7C3C-4315-AB39-F5631E57A825}" type="parTrans" cxnId="{8001C726-D143-45B7-BA63-82589D651850}">
      <dgm:prSet/>
      <dgm:spPr/>
      <dgm:t>
        <a:bodyPr/>
        <a:lstStyle/>
        <a:p>
          <a:endParaRPr lang="en-US"/>
        </a:p>
      </dgm:t>
    </dgm:pt>
    <dgm:pt modelId="{985E41F4-2808-4194-A854-D4593724E2A3}" type="sibTrans" cxnId="{8001C726-D143-45B7-BA63-82589D651850}">
      <dgm:prSet/>
      <dgm:spPr/>
      <dgm:t>
        <a:bodyPr/>
        <a:lstStyle/>
        <a:p>
          <a:endParaRPr lang="en-US"/>
        </a:p>
      </dgm:t>
    </dgm:pt>
    <dgm:pt modelId="{06B9F351-5238-41A4-AD5D-F1FC873E3F53}" type="pres">
      <dgm:prSet presAssocID="{AB8C8567-27A5-4566-BB74-F5DE3E86DADB}" presName="compositeShape" presStyleCnt="0">
        <dgm:presLayoutVars>
          <dgm:chMax val="7"/>
          <dgm:dir/>
          <dgm:resizeHandles val="exact"/>
        </dgm:presLayoutVars>
      </dgm:prSet>
      <dgm:spPr/>
    </dgm:pt>
    <dgm:pt modelId="{D2A58707-07DB-4AED-88D9-A3E7B4C86F79}" type="pres">
      <dgm:prSet presAssocID="{AB8C8567-27A5-4566-BB74-F5DE3E86DADB}" presName="wedge1" presStyleLbl="node1" presStyleIdx="0" presStyleCnt="5"/>
      <dgm:spPr/>
    </dgm:pt>
    <dgm:pt modelId="{B2C7396F-75A6-4096-81FC-8C55CFB49E18}" type="pres">
      <dgm:prSet presAssocID="{AB8C8567-27A5-4566-BB74-F5DE3E86DADB}" presName="dummy1a" presStyleCnt="0"/>
      <dgm:spPr/>
    </dgm:pt>
    <dgm:pt modelId="{C52FE49F-6D50-45D4-8D3C-EBFF619356C2}" type="pres">
      <dgm:prSet presAssocID="{AB8C8567-27A5-4566-BB74-F5DE3E86DADB}" presName="dummy1b" presStyleCnt="0"/>
      <dgm:spPr/>
    </dgm:pt>
    <dgm:pt modelId="{D7783C92-04EE-48F3-8FA3-B470275EF512}" type="pres">
      <dgm:prSet presAssocID="{AB8C8567-27A5-4566-BB74-F5DE3E86DADB}" presName="wedge1Tx" presStyleLbl="node1" presStyleIdx="0" presStyleCnt="5">
        <dgm:presLayoutVars>
          <dgm:chMax val="0"/>
          <dgm:chPref val="0"/>
          <dgm:bulletEnabled val="1"/>
        </dgm:presLayoutVars>
      </dgm:prSet>
      <dgm:spPr/>
    </dgm:pt>
    <dgm:pt modelId="{65922E2B-A35F-43C0-802C-1B60FB801532}" type="pres">
      <dgm:prSet presAssocID="{AB8C8567-27A5-4566-BB74-F5DE3E86DADB}" presName="wedge2" presStyleLbl="node1" presStyleIdx="1" presStyleCnt="5"/>
      <dgm:spPr/>
    </dgm:pt>
    <dgm:pt modelId="{A69E9D73-332E-4F84-B3D9-F289D0318087}" type="pres">
      <dgm:prSet presAssocID="{AB8C8567-27A5-4566-BB74-F5DE3E86DADB}" presName="dummy2a" presStyleCnt="0"/>
      <dgm:spPr/>
    </dgm:pt>
    <dgm:pt modelId="{E3E4CF6B-F7BF-4446-8815-45C790972B1F}" type="pres">
      <dgm:prSet presAssocID="{AB8C8567-27A5-4566-BB74-F5DE3E86DADB}" presName="dummy2b" presStyleCnt="0"/>
      <dgm:spPr/>
    </dgm:pt>
    <dgm:pt modelId="{8843F5F1-9F0D-4204-9B06-6E6F2D0D3693}" type="pres">
      <dgm:prSet presAssocID="{AB8C8567-27A5-4566-BB74-F5DE3E86DADB}" presName="wedge2Tx" presStyleLbl="node1" presStyleIdx="1" presStyleCnt="5">
        <dgm:presLayoutVars>
          <dgm:chMax val="0"/>
          <dgm:chPref val="0"/>
          <dgm:bulletEnabled val="1"/>
        </dgm:presLayoutVars>
      </dgm:prSet>
      <dgm:spPr/>
    </dgm:pt>
    <dgm:pt modelId="{D0A2050F-D896-4D5F-B4DE-4E0C12A3A458}" type="pres">
      <dgm:prSet presAssocID="{AB8C8567-27A5-4566-BB74-F5DE3E86DADB}" presName="wedge3" presStyleLbl="node1" presStyleIdx="2" presStyleCnt="5" custAng="0"/>
      <dgm:spPr/>
    </dgm:pt>
    <dgm:pt modelId="{DB373785-C0BE-4DCC-8598-22ACE61D951A}" type="pres">
      <dgm:prSet presAssocID="{AB8C8567-27A5-4566-BB74-F5DE3E86DADB}" presName="dummy3a" presStyleCnt="0"/>
      <dgm:spPr/>
    </dgm:pt>
    <dgm:pt modelId="{E0C1DCF2-98EB-4BB2-824A-097B89F6EA02}" type="pres">
      <dgm:prSet presAssocID="{AB8C8567-27A5-4566-BB74-F5DE3E86DADB}" presName="dummy3b" presStyleCnt="0"/>
      <dgm:spPr/>
    </dgm:pt>
    <dgm:pt modelId="{56764703-B751-44CC-9F5B-8B96D3F7DD63}" type="pres">
      <dgm:prSet presAssocID="{AB8C8567-27A5-4566-BB74-F5DE3E86DADB}" presName="wedge3Tx" presStyleLbl="node1" presStyleIdx="2" presStyleCnt="5">
        <dgm:presLayoutVars>
          <dgm:chMax val="0"/>
          <dgm:chPref val="0"/>
          <dgm:bulletEnabled val="1"/>
        </dgm:presLayoutVars>
      </dgm:prSet>
      <dgm:spPr/>
    </dgm:pt>
    <dgm:pt modelId="{1691BF47-E397-4E60-B192-552088D99DCB}" type="pres">
      <dgm:prSet presAssocID="{AB8C8567-27A5-4566-BB74-F5DE3E86DADB}" presName="wedge4" presStyleLbl="node1" presStyleIdx="3" presStyleCnt="5"/>
      <dgm:spPr/>
    </dgm:pt>
    <dgm:pt modelId="{4F503B69-1813-445F-9CC9-6DF2E6D13C1F}" type="pres">
      <dgm:prSet presAssocID="{AB8C8567-27A5-4566-BB74-F5DE3E86DADB}" presName="dummy4a" presStyleCnt="0"/>
      <dgm:spPr/>
    </dgm:pt>
    <dgm:pt modelId="{8458FEFB-9E7E-41C4-B502-A6DE23F67E61}" type="pres">
      <dgm:prSet presAssocID="{AB8C8567-27A5-4566-BB74-F5DE3E86DADB}" presName="dummy4b" presStyleCnt="0"/>
      <dgm:spPr/>
    </dgm:pt>
    <dgm:pt modelId="{EB1A0D10-CCFE-417E-89EA-716F45A56BE4}" type="pres">
      <dgm:prSet presAssocID="{AB8C8567-27A5-4566-BB74-F5DE3E86DADB}" presName="wedge4Tx" presStyleLbl="node1" presStyleIdx="3" presStyleCnt="5">
        <dgm:presLayoutVars>
          <dgm:chMax val="0"/>
          <dgm:chPref val="0"/>
          <dgm:bulletEnabled val="1"/>
        </dgm:presLayoutVars>
      </dgm:prSet>
      <dgm:spPr/>
    </dgm:pt>
    <dgm:pt modelId="{3ED4896C-27A0-4FE2-BD9D-67386DCEB8F5}" type="pres">
      <dgm:prSet presAssocID="{AB8C8567-27A5-4566-BB74-F5DE3E86DADB}" presName="wedge5" presStyleLbl="node1" presStyleIdx="4" presStyleCnt="5"/>
      <dgm:spPr/>
    </dgm:pt>
    <dgm:pt modelId="{D169E03C-31A9-4BAE-9A73-07624BB826D1}" type="pres">
      <dgm:prSet presAssocID="{AB8C8567-27A5-4566-BB74-F5DE3E86DADB}" presName="dummy5a" presStyleCnt="0"/>
      <dgm:spPr/>
    </dgm:pt>
    <dgm:pt modelId="{A5612273-EE6F-4F8B-B2BC-D82241E083EE}" type="pres">
      <dgm:prSet presAssocID="{AB8C8567-27A5-4566-BB74-F5DE3E86DADB}" presName="dummy5b" presStyleCnt="0"/>
      <dgm:spPr/>
    </dgm:pt>
    <dgm:pt modelId="{870FE9E4-3548-47E0-B385-4E8C8BD79182}" type="pres">
      <dgm:prSet presAssocID="{AB8C8567-27A5-4566-BB74-F5DE3E86DADB}" presName="wedge5Tx" presStyleLbl="node1" presStyleIdx="4" presStyleCnt="5">
        <dgm:presLayoutVars>
          <dgm:chMax val="0"/>
          <dgm:chPref val="0"/>
          <dgm:bulletEnabled val="1"/>
        </dgm:presLayoutVars>
      </dgm:prSet>
      <dgm:spPr/>
    </dgm:pt>
    <dgm:pt modelId="{4AFC07C8-F30E-44D1-ACB6-AADD2B3D5FA9}" type="pres">
      <dgm:prSet presAssocID="{09ECE28F-3423-4516-A136-312016FD9AF3}" presName="arrowWedge1" presStyleLbl="fgSibTrans2D1" presStyleIdx="0" presStyleCnt="5"/>
      <dgm:spPr>
        <a:solidFill>
          <a:srgbClr val="FFC000"/>
        </a:solidFill>
      </dgm:spPr>
    </dgm:pt>
    <dgm:pt modelId="{0133C8F7-3FAE-4067-B736-9274781322FD}" type="pres">
      <dgm:prSet presAssocID="{8C2F8D75-945B-406F-849C-8012CEAC61D6}" presName="arrowWedge2" presStyleLbl="fgSibTrans2D1" presStyleIdx="1" presStyleCnt="5"/>
      <dgm:spPr>
        <a:solidFill>
          <a:schemeClr val="accent6">
            <a:lumMod val="50000"/>
            <a:lumOff val="50000"/>
          </a:schemeClr>
        </a:solidFill>
      </dgm:spPr>
    </dgm:pt>
    <dgm:pt modelId="{D6D77F55-C761-469E-8144-FD99B9055FEC}" type="pres">
      <dgm:prSet presAssocID="{3F85FF9B-750C-4E58-BD49-42E77E1E2B94}" presName="arrowWedge3" presStyleLbl="fgSibTrans2D1" presStyleIdx="2" presStyleCnt="5"/>
      <dgm:spPr>
        <a:solidFill>
          <a:srgbClr val="7030A0"/>
        </a:solidFill>
      </dgm:spPr>
    </dgm:pt>
    <dgm:pt modelId="{944B8126-5DE6-4248-A67E-A14EF72F8116}" type="pres">
      <dgm:prSet presAssocID="{CE02EC17-A1F8-48D0-A4DB-20FDA445EBF5}" presName="arrowWedge4" presStyleLbl="fgSibTrans2D1" presStyleIdx="3" presStyleCnt="5"/>
      <dgm:spPr/>
    </dgm:pt>
    <dgm:pt modelId="{FD167803-08BA-4B11-A8ED-66E0E5736D51}" type="pres">
      <dgm:prSet presAssocID="{985E41F4-2808-4194-A854-D4593724E2A3}" presName="arrowWedge5" presStyleLbl="fgSibTrans2D1" presStyleIdx="4" presStyleCnt="5"/>
      <dgm:spPr>
        <a:solidFill>
          <a:srgbClr val="EBEBEB"/>
        </a:solidFill>
      </dgm:spPr>
    </dgm:pt>
  </dgm:ptLst>
  <dgm:cxnLst>
    <dgm:cxn modelId="{8F05A800-5CB3-400D-AA5B-F1CAA723BFE1}" type="presOf" srcId="{D85D6E84-EC17-4A3D-82A6-48E1307585E8}" destId="{56764703-B751-44CC-9F5B-8B96D3F7DD63}" srcOrd="1" destOrd="0" presId="urn:microsoft.com/office/officeart/2005/8/layout/cycle8"/>
    <dgm:cxn modelId="{577DF303-0456-4C05-8DBB-6099D9E27B0F}" type="presOf" srcId="{AB8C8567-27A5-4566-BB74-F5DE3E86DADB}" destId="{06B9F351-5238-41A4-AD5D-F1FC873E3F53}" srcOrd="0" destOrd="0" presId="urn:microsoft.com/office/officeart/2005/8/layout/cycle8"/>
    <dgm:cxn modelId="{20B43A0A-BA05-4BE9-9864-14BCBE4DB50D}" srcId="{AB8C8567-27A5-4566-BB74-F5DE3E86DADB}" destId="{4F91A440-26AF-483B-8180-848790F5ED78}" srcOrd="1" destOrd="0" parTransId="{D84AC7A3-A2AC-459D-A84A-45E21173A25C}" sibTransId="{8C2F8D75-945B-406F-849C-8012CEAC61D6}"/>
    <dgm:cxn modelId="{8C56BE1A-6DF7-477E-BC9F-286574730E11}" srcId="{AB8C8567-27A5-4566-BB74-F5DE3E86DADB}" destId="{7835244D-4691-471F-AA00-8FA2F6DC5949}" srcOrd="0" destOrd="0" parTransId="{47CF7D11-E95D-433F-84F6-6F848A819E7C}" sibTransId="{09ECE28F-3423-4516-A136-312016FD9AF3}"/>
    <dgm:cxn modelId="{D40B231D-7164-43D1-B506-15EB0739B1AE}" type="presOf" srcId="{7835244D-4691-471F-AA00-8FA2F6DC5949}" destId="{D7783C92-04EE-48F3-8FA3-B470275EF512}" srcOrd="1" destOrd="0" presId="urn:microsoft.com/office/officeart/2005/8/layout/cycle8"/>
    <dgm:cxn modelId="{B0324422-8634-4BBB-8E6E-9BA4CD003FE7}" type="presOf" srcId="{D85FD6BE-0977-489D-A8C4-F6D9C416F1EB}" destId="{3ED4896C-27A0-4FE2-BD9D-67386DCEB8F5}" srcOrd="0" destOrd="0" presId="urn:microsoft.com/office/officeart/2005/8/layout/cycle8"/>
    <dgm:cxn modelId="{8001C726-D143-45B7-BA63-82589D651850}" srcId="{AB8C8567-27A5-4566-BB74-F5DE3E86DADB}" destId="{D85FD6BE-0977-489D-A8C4-F6D9C416F1EB}" srcOrd="4" destOrd="0" parTransId="{73634594-7C3C-4315-AB39-F5631E57A825}" sibTransId="{985E41F4-2808-4194-A854-D4593724E2A3}"/>
    <dgm:cxn modelId="{5BE57441-5CE1-4E25-B75C-1DE5498695DC}" type="presOf" srcId="{4F91A440-26AF-483B-8180-848790F5ED78}" destId="{8843F5F1-9F0D-4204-9B06-6E6F2D0D3693}" srcOrd="1" destOrd="0" presId="urn:microsoft.com/office/officeart/2005/8/layout/cycle8"/>
    <dgm:cxn modelId="{560AEA68-A2BC-4BE4-9C12-671544B3FE55}" type="presOf" srcId="{BED8D359-1AAE-4BE2-9E7F-3645A33602F3}" destId="{EB1A0D10-CCFE-417E-89EA-716F45A56BE4}" srcOrd="1" destOrd="0" presId="urn:microsoft.com/office/officeart/2005/8/layout/cycle8"/>
    <dgm:cxn modelId="{5C6EE374-736D-4751-B16F-D1FBBF40AD44}" type="presOf" srcId="{BED8D359-1AAE-4BE2-9E7F-3645A33602F3}" destId="{1691BF47-E397-4E60-B192-552088D99DCB}" srcOrd="0" destOrd="0" presId="urn:microsoft.com/office/officeart/2005/8/layout/cycle8"/>
    <dgm:cxn modelId="{59EB7A79-0321-4DC6-9719-53888668D480}" srcId="{AB8C8567-27A5-4566-BB74-F5DE3E86DADB}" destId="{BED8D359-1AAE-4BE2-9E7F-3645A33602F3}" srcOrd="3" destOrd="0" parTransId="{76EBA912-1BC3-41A9-AA03-F3EE302AF709}" sibTransId="{CE02EC17-A1F8-48D0-A4DB-20FDA445EBF5}"/>
    <dgm:cxn modelId="{D2AC3F92-6E03-45E5-A299-351904E47F6E}" type="presOf" srcId="{D85FD6BE-0977-489D-A8C4-F6D9C416F1EB}" destId="{870FE9E4-3548-47E0-B385-4E8C8BD79182}" srcOrd="1" destOrd="0" presId="urn:microsoft.com/office/officeart/2005/8/layout/cycle8"/>
    <dgm:cxn modelId="{CF425E9C-C77B-4680-8CE8-159496D9A1DD}" type="presOf" srcId="{7835244D-4691-471F-AA00-8FA2F6DC5949}" destId="{D2A58707-07DB-4AED-88D9-A3E7B4C86F79}" srcOrd="0" destOrd="0" presId="urn:microsoft.com/office/officeart/2005/8/layout/cycle8"/>
    <dgm:cxn modelId="{2774F3A3-C85B-4260-A912-DC71D7742AD2}" type="presOf" srcId="{4F91A440-26AF-483B-8180-848790F5ED78}" destId="{65922E2B-A35F-43C0-802C-1B60FB801532}" srcOrd="0" destOrd="0" presId="urn:microsoft.com/office/officeart/2005/8/layout/cycle8"/>
    <dgm:cxn modelId="{57541CD5-1ED0-4CF1-B236-97B246B4D90B}" type="presOf" srcId="{D85D6E84-EC17-4A3D-82A6-48E1307585E8}" destId="{D0A2050F-D896-4D5F-B4DE-4E0C12A3A458}" srcOrd="0" destOrd="0" presId="urn:microsoft.com/office/officeart/2005/8/layout/cycle8"/>
    <dgm:cxn modelId="{B7D09FE5-E2EF-482F-A9DD-8F705A2527EB}" srcId="{AB8C8567-27A5-4566-BB74-F5DE3E86DADB}" destId="{D85D6E84-EC17-4A3D-82A6-48E1307585E8}" srcOrd="2" destOrd="0" parTransId="{D0633BAD-BA33-4567-9093-1587206CA634}" sibTransId="{3F85FF9B-750C-4E58-BD49-42E77E1E2B94}"/>
    <dgm:cxn modelId="{67473406-579D-488A-ADF3-9FF4C192630D}" type="presParOf" srcId="{06B9F351-5238-41A4-AD5D-F1FC873E3F53}" destId="{D2A58707-07DB-4AED-88D9-A3E7B4C86F79}" srcOrd="0" destOrd="0" presId="urn:microsoft.com/office/officeart/2005/8/layout/cycle8"/>
    <dgm:cxn modelId="{20FCDB47-2BE9-4833-9FF9-32F74CF8B2C9}" type="presParOf" srcId="{06B9F351-5238-41A4-AD5D-F1FC873E3F53}" destId="{B2C7396F-75A6-4096-81FC-8C55CFB49E18}" srcOrd="1" destOrd="0" presId="urn:microsoft.com/office/officeart/2005/8/layout/cycle8"/>
    <dgm:cxn modelId="{8347F06C-D822-4AFD-8DF2-5FC7DB03A9E2}" type="presParOf" srcId="{06B9F351-5238-41A4-AD5D-F1FC873E3F53}" destId="{C52FE49F-6D50-45D4-8D3C-EBFF619356C2}" srcOrd="2" destOrd="0" presId="urn:microsoft.com/office/officeart/2005/8/layout/cycle8"/>
    <dgm:cxn modelId="{CAFC8439-C5C3-4863-98AA-033274E710A0}" type="presParOf" srcId="{06B9F351-5238-41A4-AD5D-F1FC873E3F53}" destId="{D7783C92-04EE-48F3-8FA3-B470275EF512}" srcOrd="3" destOrd="0" presId="urn:microsoft.com/office/officeart/2005/8/layout/cycle8"/>
    <dgm:cxn modelId="{A5552B9B-F862-4452-97A4-098FF5FABEF4}" type="presParOf" srcId="{06B9F351-5238-41A4-AD5D-F1FC873E3F53}" destId="{65922E2B-A35F-43C0-802C-1B60FB801532}" srcOrd="4" destOrd="0" presId="urn:microsoft.com/office/officeart/2005/8/layout/cycle8"/>
    <dgm:cxn modelId="{FCDAA761-20AA-4F5B-A10F-A73BA65EAFBB}" type="presParOf" srcId="{06B9F351-5238-41A4-AD5D-F1FC873E3F53}" destId="{A69E9D73-332E-4F84-B3D9-F289D0318087}" srcOrd="5" destOrd="0" presId="urn:microsoft.com/office/officeart/2005/8/layout/cycle8"/>
    <dgm:cxn modelId="{34D797A9-24D0-4FC6-ADC6-F3CDF6971EDF}" type="presParOf" srcId="{06B9F351-5238-41A4-AD5D-F1FC873E3F53}" destId="{E3E4CF6B-F7BF-4446-8815-45C790972B1F}" srcOrd="6" destOrd="0" presId="urn:microsoft.com/office/officeart/2005/8/layout/cycle8"/>
    <dgm:cxn modelId="{C030E885-0CFE-4BCD-AD4B-3B11BD432C98}" type="presParOf" srcId="{06B9F351-5238-41A4-AD5D-F1FC873E3F53}" destId="{8843F5F1-9F0D-4204-9B06-6E6F2D0D3693}" srcOrd="7" destOrd="0" presId="urn:microsoft.com/office/officeart/2005/8/layout/cycle8"/>
    <dgm:cxn modelId="{1078AB22-778E-41B2-A23E-7186EB5E180B}" type="presParOf" srcId="{06B9F351-5238-41A4-AD5D-F1FC873E3F53}" destId="{D0A2050F-D896-4D5F-B4DE-4E0C12A3A458}" srcOrd="8" destOrd="0" presId="urn:microsoft.com/office/officeart/2005/8/layout/cycle8"/>
    <dgm:cxn modelId="{AAE60298-85A0-41A9-8916-55DC2C2F3662}" type="presParOf" srcId="{06B9F351-5238-41A4-AD5D-F1FC873E3F53}" destId="{DB373785-C0BE-4DCC-8598-22ACE61D951A}" srcOrd="9" destOrd="0" presId="urn:microsoft.com/office/officeart/2005/8/layout/cycle8"/>
    <dgm:cxn modelId="{8A0149BA-5EA6-4F35-BC7E-63DD66C42A94}" type="presParOf" srcId="{06B9F351-5238-41A4-AD5D-F1FC873E3F53}" destId="{E0C1DCF2-98EB-4BB2-824A-097B89F6EA02}" srcOrd="10" destOrd="0" presId="urn:microsoft.com/office/officeart/2005/8/layout/cycle8"/>
    <dgm:cxn modelId="{019805D3-FF80-485D-B028-A461E733BB94}" type="presParOf" srcId="{06B9F351-5238-41A4-AD5D-F1FC873E3F53}" destId="{56764703-B751-44CC-9F5B-8B96D3F7DD63}" srcOrd="11" destOrd="0" presId="urn:microsoft.com/office/officeart/2005/8/layout/cycle8"/>
    <dgm:cxn modelId="{6D204B72-56C3-47DD-866B-D463FBB5E132}" type="presParOf" srcId="{06B9F351-5238-41A4-AD5D-F1FC873E3F53}" destId="{1691BF47-E397-4E60-B192-552088D99DCB}" srcOrd="12" destOrd="0" presId="urn:microsoft.com/office/officeart/2005/8/layout/cycle8"/>
    <dgm:cxn modelId="{96CA8498-583A-496A-AE51-A6A15040B2D3}" type="presParOf" srcId="{06B9F351-5238-41A4-AD5D-F1FC873E3F53}" destId="{4F503B69-1813-445F-9CC9-6DF2E6D13C1F}" srcOrd="13" destOrd="0" presId="urn:microsoft.com/office/officeart/2005/8/layout/cycle8"/>
    <dgm:cxn modelId="{BEFDF3A4-4F76-4949-963C-01EAD66F445E}" type="presParOf" srcId="{06B9F351-5238-41A4-AD5D-F1FC873E3F53}" destId="{8458FEFB-9E7E-41C4-B502-A6DE23F67E61}" srcOrd="14" destOrd="0" presId="urn:microsoft.com/office/officeart/2005/8/layout/cycle8"/>
    <dgm:cxn modelId="{6D188CC7-54F4-442A-AE8C-9CDF2DE01A30}" type="presParOf" srcId="{06B9F351-5238-41A4-AD5D-F1FC873E3F53}" destId="{EB1A0D10-CCFE-417E-89EA-716F45A56BE4}" srcOrd="15" destOrd="0" presId="urn:microsoft.com/office/officeart/2005/8/layout/cycle8"/>
    <dgm:cxn modelId="{85B1A630-0C42-4543-8DDE-C3B2F1C5CF11}" type="presParOf" srcId="{06B9F351-5238-41A4-AD5D-F1FC873E3F53}" destId="{3ED4896C-27A0-4FE2-BD9D-67386DCEB8F5}" srcOrd="16" destOrd="0" presId="urn:microsoft.com/office/officeart/2005/8/layout/cycle8"/>
    <dgm:cxn modelId="{5E89347C-AD4E-4668-B088-199AD2572F43}" type="presParOf" srcId="{06B9F351-5238-41A4-AD5D-F1FC873E3F53}" destId="{D169E03C-31A9-4BAE-9A73-07624BB826D1}" srcOrd="17" destOrd="0" presId="urn:microsoft.com/office/officeart/2005/8/layout/cycle8"/>
    <dgm:cxn modelId="{35F57950-DBDA-4276-BF34-DD87B2D487C9}" type="presParOf" srcId="{06B9F351-5238-41A4-AD5D-F1FC873E3F53}" destId="{A5612273-EE6F-4F8B-B2BC-D82241E083EE}" srcOrd="18" destOrd="0" presId="urn:microsoft.com/office/officeart/2005/8/layout/cycle8"/>
    <dgm:cxn modelId="{301A2F3B-002C-4DA5-9E38-47BD1477DDCB}" type="presParOf" srcId="{06B9F351-5238-41A4-AD5D-F1FC873E3F53}" destId="{870FE9E4-3548-47E0-B385-4E8C8BD79182}" srcOrd="19" destOrd="0" presId="urn:microsoft.com/office/officeart/2005/8/layout/cycle8"/>
    <dgm:cxn modelId="{6384BC6F-58BE-431E-87AE-C97CA8915886}" type="presParOf" srcId="{06B9F351-5238-41A4-AD5D-F1FC873E3F53}" destId="{4AFC07C8-F30E-44D1-ACB6-AADD2B3D5FA9}" srcOrd="20" destOrd="0" presId="urn:microsoft.com/office/officeart/2005/8/layout/cycle8"/>
    <dgm:cxn modelId="{5F3D70AF-A4B0-4489-B0D9-8C5FF06DF735}" type="presParOf" srcId="{06B9F351-5238-41A4-AD5D-F1FC873E3F53}" destId="{0133C8F7-3FAE-4067-B736-9274781322FD}" srcOrd="21" destOrd="0" presId="urn:microsoft.com/office/officeart/2005/8/layout/cycle8"/>
    <dgm:cxn modelId="{E79CFA33-38FC-4BA1-9F84-06E25B3D68EE}" type="presParOf" srcId="{06B9F351-5238-41A4-AD5D-F1FC873E3F53}" destId="{D6D77F55-C761-469E-8144-FD99B9055FEC}" srcOrd="22" destOrd="0" presId="urn:microsoft.com/office/officeart/2005/8/layout/cycle8"/>
    <dgm:cxn modelId="{57B79835-3A46-408A-BC37-F2491524B629}" type="presParOf" srcId="{06B9F351-5238-41A4-AD5D-F1FC873E3F53}" destId="{944B8126-5DE6-4248-A67E-A14EF72F8116}" srcOrd="23" destOrd="0" presId="urn:microsoft.com/office/officeart/2005/8/layout/cycle8"/>
    <dgm:cxn modelId="{CEE9DB5C-E16D-4B42-B22C-F319E2625DA9}" type="presParOf" srcId="{06B9F351-5238-41A4-AD5D-F1FC873E3F53}" destId="{FD167803-08BA-4B11-A8ED-66E0E5736D51}"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58707-07DB-4AED-88D9-A3E7B4C86F79}">
      <dsp:nvSpPr>
        <dsp:cNvPr id="0" name=""/>
        <dsp:cNvSpPr/>
      </dsp:nvSpPr>
      <dsp:spPr>
        <a:xfrm>
          <a:off x="1766822" y="340909"/>
          <a:ext cx="4626233" cy="4626233"/>
        </a:xfrm>
        <a:prstGeom prst="pie">
          <a:avLst>
            <a:gd name="adj1" fmla="val 16200000"/>
            <a:gd name="adj2" fmla="val 2052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0000"/>
              </a:solidFill>
            </a:rPr>
            <a:t>1</a:t>
          </a:r>
          <a:r>
            <a:rPr lang="en-US" sz="2000" kern="1200">
              <a:solidFill>
                <a:srgbClr val="000000"/>
              </a:solidFill>
            </a:rPr>
            <a:t>. Identify and Record Transactions</a:t>
          </a:r>
        </a:p>
      </dsp:txBody>
      <dsp:txXfrm>
        <a:off x="4180174" y="1118557"/>
        <a:ext cx="1487003" cy="991335"/>
      </dsp:txXfrm>
    </dsp:sp>
    <dsp:sp modelId="{65922E2B-A35F-43C0-802C-1B60FB801532}">
      <dsp:nvSpPr>
        <dsp:cNvPr id="0" name=""/>
        <dsp:cNvSpPr/>
      </dsp:nvSpPr>
      <dsp:spPr>
        <a:xfrm>
          <a:off x="1806475" y="464275"/>
          <a:ext cx="4626233" cy="4626233"/>
        </a:xfrm>
        <a:prstGeom prst="pie">
          <a:avLst>
            <a:gd name="adj1" fmla="val 20520000"/>
            <a:gd name="adj2" fmla="val 3240000"/>
          </a:avLst>
        </a:prstGeom>
        <a:solidFill>
          <a:schemeClr val="accent6">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r>
            <a:rPr lang="en-US" sz="1600" kern="1200">
              <a:solidFill>
                <a:srgbClr val="000000"/>
              </a:solidFill>
            </a:rPr>
            <a:t>2</a:t>
          </a:r>
          <a:r>
            <a:rPr lang="en-US" sz="2000" kern="1200">
              <a:solidFill>
                <a:srgbClr val="000000"/>
              </a:solidFill>
            </a:rPr>
            <a:t>. Reconcile and Analyze Accounts</a:t>
          </a:r>
        </a:p>
        <a:p>
          <a:pPr marL="0" lvl="0" indent="0" algn="ctr" defTabSz="711200">
            <a:lnSpc>
              <a:spcPct val="90000"/>
            </a:lnSpc>
            <a:spcBef>
              <a:spcPct val="0"/>
            </a:spcBef>
            <a:spcAft>
              <a:spcPct val="35000"/>
            </a:spcAft>
            <a:buNone/>
          </a:pPr>
          <a:endParaRPr lang="en-US" sz="1600" kern="1200"/>
        </a:p>
      </dsp:txBody>
      <dsp:txXfrm>
        <a:off x="4785990" y="2578023"/>
        <a:ext cx="1376855" cy="1101484"/>
      </dsp:txXfrm>
    </dsp:sp>
    <dsp:sp modelId="{D0A2050F-D896-4D5F-B4DE-4E0C12A3A458}">
      <dsp:nvSpPr>
        <dsp:cNvPr id="0" name=""/>
        <dsp:cNvSpPr/>
      </dsp:nvSpPr>
      <dsp:spPr>
        <a:xfrm>
          <a:off x="1701834" y="540278"/>
          <a:ext cx="4626233" cy="4626233"/>
        </a:xfrm>
        <a:prstGeom prst="pie">
          <a:avLst>
            <a:gd name="adj1" fmla="val 3240000"/>
            <a:gd name="adj2" fmla="val 756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3. Summarize into Monthly or Quarterly Report</a:t>
          </a:r>
        </a:p>
      </dsp:txBody>
      <dsp:txXfrm>
        <a:off x="3354060" y="3789656"/>
        <a:ext cx="1321781" cy="1211632"/>
      </dsp:txXfrm>
    </dsp:sp>
    <dsp:sp modelId="{1691BF47-E397-4E60-B192-552088D99DCB}">
      <dsp:nvSpPr>
        <dsp:cNvPr id="0" name=""/>
        <dsp:cNvSpPr/>
      </dsp:nvSpPr>
      <dsp:spPr>
        <a:xfrm>
          <a:off x="1597193" y="464275"/>
          <a:ext cx="4626233" cy="4626233"/>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4. Year End Audit</a:t>
          </a:r>
        </a:p>
      </dsp:txBody>
      <dsp:txXfrm>
        <a:off x="1867057" y="2578023"/>
        <a:ext cx="1376855" cy="1101484"/>
      </dsp:txXfrm>
    </dsp:sp>
    <dsp:sp modelId="{3ED4896C-27A0-4FE2-BD9D-67386DCEB8F5}">
      <dsp:nvSpPr>
        <dsp:cNvPr id="0" name=""/>
        <dsp:cNvSpPr/>
      </dsp:nvSpPr>
      <dsp:spPr>
        <a:xfrm>
          <a:off x="1636847" y="340909"/>
          <a:ext cx="4626233" cy="4626233"/>
        </a:xfrm>
        <a:prstGeom prst="pie">
          <a:avLst>
            <a:gd name="adj1" fmla="val 11880000"/>
            <a:gd name="adj2" fmla="val 16200000"/>
          </a:avLst>
        </a:prstGeom>
        <a:solidFill>
          <a:srgbClr val="EBE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rPr>
            <a:t>5. Repeat</a:t>
          </a:r>
        </a:p>
      </dsp:txBody>
      <dsp:txXfrm>
        <a:off x="2362725" y="1118557"/>
        <a:ext cx="1487003" cy="991335"/>
      </dsp:txXfrm>
    </dsp:sp>
    <dsp:sp modelId="{4AFC07C8-F30E-44D1-ACB6-AADD2B3D5FA9}">
      <dsp:nvSpPr>
        <dsp:cNvPr id="0" name=""/>
        <dsp:cNvSpPr/>
      </dsp:nvSpPr>
      <dsp:spPr>
        <a:xfrm>
          <a:off x="1480218" y="54523"/>
          <a:ext cx="5199005" cy="5199005"/>
        </a:xfrm>
        <a:prstGeom prst="circularArrow">
          <a:avLst>
            <a:gd name="adj1" fmla="val 5085"/>
            <a:gd name="adj2" fmla="val 327528"/>
            <a:gd name="adj3" fmla="val 20192361"/>
            <a:gd name="adj4" fmla="val 16200324"/>
            <a:gd name="adj5" fmla="val 5932"/>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0133C8F7-3FAE-4067-B736-9274781322FD}">
      <dsp:nvSpPr>
        <dsp:cNvPr id="0" name=""/>
        <dsp:cNvSpPr/>
      </dsp:nvSpPr>
      <dsp:spPr>
        <a:xfrm>
          <a:off x="1520409" y="177849"/>
          <a:ext cx="5199005" cy="5199005"/>
        </a:xfrm>
        <a:prstGeom prst="circularArrow">
          <a:avLst>
            <a:gd name="adj1" fmla="val 5085"/>
            <a:gd name="adj2" fmla="val 327528"/>
            <a:gd name="adj3" fmla="val 2912753"/>
            <a:gd name="adj4" fmla="val 20519953"/>
            <a:gd name="adj5" fmla="val 5932"/>
          </a:avLst>
        </a:prstGeom>
        <a:solidFill>
          <a:schemeClr val="accent6">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D6D77F55-C761-469E-8144-FD99B9055FEC}">
      <dsp:nvSpPr>
        <dsp:cNvPr id="0" name=""/>
        <dsp:cNvSpPr/>
      </dsp:nvSpPr>
      <dsp:spPr>
        <a:xfrm>
          <a:off x="1415448" y="254083"/>
          <a:ext cx="5199005" cy="5199005"/>
        </a:xfrm>
        <a:prstGeom prst="circularArrow">
          <a:avLst>
            <a:gd name="adj1" fmla="val 5085"/>
            <a:gd name="adj2" fmla="val 327528"/>
            <a:gd name="adj3" fmla="val 7232777"/>
            <a:gd name="adj4" fmla="val 3239695"/>
            <a:gd name="adj5" fmla="val 5932"/>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944B8126-5DE6-4248-A67E-A14EF72F8116}">
      <dsp:nvSpPr>
        <dsp:cNvPr id="0" name=""/>
        <dsp:cNvSpPr/>
      </dsp:nvSpPr>
      <dsp:spPr>
        <a:xfrm>
          <a:off x="1310488" y="177849"/>
          <a:ext cx="5199005" cy="5199005"/>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167803-08BA-4B11-A8ED-66E0E5736D51}">
      <dsp:nvSpPr>
        <dsp:cNvPr id="0" name=""/>
        <dsp:cNvSpPr/>
      </dsp:nvSpPr>
      <dsp:spPr>
        <a:xfrm>
          <a:off x="1350679" y="54523"/>
          <a:ext cx="5199005" cy="5199005"/>
        </a:xfrm>
        <a:prstGeom prst="circularArrow">
          <a:avLst>
            <a:gd name="adj1" fmla="val 5085"/>
            <a:gd name="adj2" fmla="val 327528"/>
            <a:gd name="adj3" fmla="val 15872148"/>
            <a:gd name="adj4" fmla="val 11880111"/>
            <a:gd name="adj5" fmla="val 5932"/>
          </a:avLst>
        </a:prstGeom>
        <a:solidFill>
          <a:srgbClr val="EBEBEB"/>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D8F63-D544-5C4E-9AF8-2BB791620D9C}" type="datetimeFigureOut">
              <a:rPr lang="en-US" smtClean="0"/>
              <a:t>1/14/19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3975D-F34D-D949-9C7C-4753E37B5CD2}" type="slidenum">
              <a:rPr lang="en-US" smtClean="0"/>
              <a:t>‹#›</a:t>
            </a:fld>
            <a:endParaRPr lang="en-US"/>
          </a:p>
        </p:txBody>
      </p:sp>
    </p:spTree>
    <p:extLst>
      <p:ext uri="{BB962C8B-B14F-4D97-AF65-F5344CB8AC3E}">
        <p14:creationId xmlns:p14="http://schemas.microsoft.com/office/powerpoint/2010/main" val="28272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a:t>
            </a:fld>
            <a:endParaRPr lang="en-US"/>
          </a:p>
        </p:txBody>
      </p:sp>
    </p:spTree>
    <p:extLst>
      <p:ext uri="{BB962C8B-B14F-4D97-AF65-F5344CB8AC3E}">
        <p14:creationId xmlns:p14="http://schemas.microsoft.com/office/powerpoint/2010/main" val="159279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1237" indent="-308168" eaLnBrk="0" hangingPunct="0">
              <a:defRPr>
                <a:solidFill>
                  <a:schemeClr val="tx1"/>
                </a:solidFill>
                <a:latin typeface="Arial" panose="020B0604020202020204" pitchFamily="34" charset="0"/>
                <a:cs typeface="Arial" panose="020B0604020202020204" pitchFamily="34" charset="0"/>
              </a:defRPr>
            </a:lvl2pPr>
            <a:lvl3pPr marL="1232672" indent="-246534" eaLnBrk="0" hangingPunct="0">
              <a:defRPr>
                <a:solidFill>
                  <a:schemeClr val="tx1"/>
                </a:solidFill>
                <a:latin typeface="Arial" panose="020B0604020202020204" pitchFamily="34" charset="0"/>
                <a:cs typeface="Arial" panose="020B0604020202020204" pitchFamily="34" charset="0"/>
              </a:defRPr>
            </a:lvl3pPr>
            <a:lvl4pPr marL="1725741" indent="-246534" eaLnBrk="0" hangingPunct="0">
              <a:defRPr>
                <a:solidFill>
                  <a:schemeClr val="tx1"/>
                </a:solidFill>
                <a:latin typeface="Arial" panose="020B0604020202020204" pitchFamily="34" charset="0"/>
                <a:cs typeface="Arial" panose="020B0604020202020204" pitchFamily="34" charset="0"/>
              </a:defRPr>
            </a:lvl4pPr>
            <a:lvl5pPr marL="2218811" indent="-246534" eaLnBrk="0" hangingPunct="0">
              <a:defRPr>
                <a:solidFill>
                  <a:schemeClr val="tx1"/>
                </a:solidFill>
                <a:latin typeface="Arial" panose="020B0604020202020204" pitchFamily="34" charset="0"/>
                <a:cs typeface="Arial" panose="020B0604020202020204" pitchFamily="34" charset="0"/>
              </a:defRPr>
            </a:lvl5pPr>
            <a:lvl6pPr marL="2711879"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4948"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8017"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1086"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751709-CB10-4645-83F5-B3DA62DD232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820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34</a:t>
            </a:fld>
            <a:endParaRPr lang="en-US"/>
          </a:p>
        </p:txBody>
      </p:sp>
    </p:spTree>
    <p:extLst>
      <p:ext uri="{BB962C8B-B14F-4D97-AF65-F5344CB8AC3E}">
        <p14:creationId xmlns:p14="http://schemas.microsoft.com/office/powerpoint/2010/main" val="49227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35</a:t>
            </a:fld>
            <a:endParaRPr lang="en-US"/>
          </a:p>
        </p:txBody>
      </p:sp>
    </p:spTree>
    <p:extLst>
      <p:ext uri="{BB962C8B-B14F-4D97-AF65-F5344CB8AC3E}">
        <p14:creationId xmlns:p14="http://schemas.microsoft.com/office/powerpoint/2010/main" val="149181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36</a:t>
            </a:fld>
            <a:endParaRPr lang="en-US"/>
          </a:p>
        </p:txBody>
      </p:sp>
    </p:spTree>
    <p:extLst>
      <p:ext uri="{BB962C8B-B14F-4D97-AF65-F5344CB8AC3E}">
        <p14:creationId xmlns:p14="http://schemas.microsoft.com/office/powerpoint/2010/main" val="230387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48</a:t>
            </a:fld>
            <a:endParaRPr lang="en-US"/>
          </a:p>
        </p:txBody>
      </p:sp>
    </p:spTree>
    <p:extLst>
      <p:ext uri="{BB962C8B-B14F-4D97-AF65-F5344CB8AC3E}">
        <p14:creationId xmlns:p14="http://schemas.microsoft.com/office/powerpoint/2010/main" val="23917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49</a:t>
            </a:fld>
            <a:endParaRPr lang="en-US"/>
          </a:p>
        </p:txBody>
      </p:sp>
    </p:spTree>
    <p:extLst>
      <p:ext uri="{BB962C8B-B14F-4D97-AF65-F5344CB8AC3E}">
        <p14:creationId xmlns:p14="http://schemas.microsoft.com/office/powerpoint/2010/main" val="2554620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50</a:t>
            </a:fld>
            <a:endParaRPr lang="en-US"/>
          </a:p>
        </p:txBody>
      </p:sp>
    </p:spTree>
    <p:extLst>
      <p:ext uri="{BB962C8B-B14F-4D97-AF65-F5344CB8AC3E}">
        <p14:creationId xmlns:p14="http://schemas.microsoft.com/office/powerpoint/2010/main" val="53034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59</a:t>
            </a:fld>
            <a:endParaRPr lang="en-US"/>
          </a:p>
        </p:txBody>
      </p:sp>
    </p:spTree>
    <p:extLst>
      <p:ext uri="{BB962C8B-B14F-4D97-AF65-F5344CB8AC3E}">
        <p14:creationId xmlns:p14="http://schemas.microsoft.com/office/powerpoint/2010/main" val="242136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60</a:t>
            </a:fld>
            <a:endParaRPr lang="en-US"/>
          </a:p>
        </p:txBody>
      </p:sp>
    </p:spTree>
    <p:extLst>
      <p:ext uri="{BB962C8B-B14F-4D97-AF65-F5344CB8AC3E}">
        <p14:creationId xmlns:p14="http://schemas.microsoft.com/office/powerpoint/2010/main" val="197996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61</a:t>
            </a:fld>
            <a:endParaRPr lang="en-US"/>
          </a:p>
        </p:txBody>
      </p:sp>
    </p:spTree>
    <p:extLst>
      <p:ext uri="{BB962C8B-B14F-4D97-AF65-F5344CB8AC3E}">
        <p14:creationId xmlns:p14="http://schemas.microsoft.com/office/powerpoint/2010/main" val="410559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3975D-F34D-D949-9C7C-4753E37B5CD2}" type="slidenum">
              <a:rPr lang="en-US" smtClean="0"/>
              <a:t>10</a:t>
            </a:fld>
            <a:endParaRPr lang="en-US"/>
          </a:p>
        </p:txBody>
      </p:sp>
    </p:spTree>
    <p:extLst>
      <p:ext uri="{BB962C8B-B14F-4D97-AF65-F5344CB8AC3E}">
        <p14:creationId xmlns:p14="http://schemas.microsoft.com/office/powerpoint/2010/main" val="113070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62</a:t>
            </a:fld>
            <a:endParaRPr lang="en-US"/>
          </a:p>
        </p:txBody>
      </p:sp>
    </p:spTree>
    <p:extLst>
      <p:ext uri="{BB962C8B-B14F-4D97-AF65-F5344CB8AC3E}">
        <p14:creationId xmlns:p14="http://schemas.microsoft.com/office/powerpoint/2010/main" val="2125645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63</a:t>
            </a:fld>
            <a:endParaRPr lang="en-US"/>
          </a:p>
        </p:txBody>
      </p:sp>
    </p:spTree>
    <p:extLst>
      <p:ext uri="{BB962C8B-B14F-4D97-AF65-F5344CB8AC3E}">
        <p14:creationId xmlns:p14="http://schemas.microsoft.com/office/powerpoint/2010/main" val="343619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64</a:t>
            </a:fld>
            <a:endParaRPr lang="en-US"/>
          </a:p>
        </p:txBody>
      </p:sp>
    </p:spTree>
    <p:extLst>
      <p:ext uri="{BB962C8B-B14F-4D97-AF65-F5344CB8AC3E}">
        <p14:creationId xmlns:p14="http://schemas.microsoft.com/office/powerpoint/2010/main" val="509791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65</a:t>
            </a:fld>
            <a:endParaRPr lang="en-US"/>
          </a:p>
        </p:txBody>
      </p:sp>
    </p:spTree>
    <p:extLst>
      <p:ext uri="{BB962C8B-B14F-4D97-AF65-F5344CB8AC3E}">
        <p14:creationId xmlns:p14="http://schemas.microsoft.com/office/powerpoint/2010/main" val="2740036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66</a:t>
            </a:fld>
            <a:endParaRPr lang="en-US"/>
          </a:p>
        </p:txBody>
      </p:sp>
    </p:spTree>
    <p:extLst>
      <p:ext uri="{BB962C8B-B14F-4D97-AF65-F5344CB8AC3E}">
        <p14:creationId xmlns:p14="http://schemas.microsoft.com/office/powerpoint/2010/main" val="38284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67</a:t>
            </a:fld>
            <a:endParaRPr lang="en-US"/>
          </a:p>
        </p:txBody>
      </p:sp>
    </p:spTree>
    <p:extLst>
      <p:ext uri="{BB962C8B-B14F-4D97-AF65-F5344CB8AC3E}">
        <p14:creationId xmlns:p14="http://schemas.microsoft.com/office/powerpoint/2010/main" val="1139993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68</a:t>
            </a:fld>
            <a:endParaRPr lang="en-US"/>
          </a:p>
        </p:txBody>
      </p:sp>
    </p:spTree>
    <p:extLst>
      <p:ext uri="{BB962C8B-B14F-4D97-AF65-F5344CB8AC3E}">
        <p14:creationId xmlns:p14="http://schemas.microsoft.com/office/powerpoint/2010/main" val="1472212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73</a:t>
            </a:fld>
            <a:endParaRPr lang="en-US"/>
          </a:p>
        </p:txBody>
      </p:sp>
    </p:spTree>
    <p:extLst>
      <p:ext uri="{BB962C8B-B14F-4D97-AF65-F5344CB8AC3E}">
        <p14:creationId xmlns:p14="http://schemas.microsoft.com/office/powerpoint/2010/main" val="2292661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74</a:t>
            </a:fld>
            <a:endParaRPr lang="en-US"/>
          </a:p>
        </p:txBody>
      </p:sp>
    </p:spTree>
    <p:extLst>
      <p:ext uri="{BB962C8B-B14F-4D97-AF65-F5344CB8AC3E}">
        <p14:creationId xmlns:p14="http://schemas.microsoft.com/office/powerpoint/2010/main" val="1587845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75</a:t>
            </a:fld>
            <a:endParaRPr lang="en-US"/>
          </a:p>
        </p:txBody>
      </p:sp>
    </p:spTree>
    <p:extLst>
      <p:ext uri="{BB962C8B-B14F-4D97-AF65-F5344CB8AC3E}">
        <p14:creationId xmlns:p14="http://schemas.microsoft.com/office/powerpoint/2010/main" val="4927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19</a:t>
            </a:fld>
            <a:endParaRPr lang="en-US"/>
          </a:p>
        </p:txBody>
      </p:sp>
    </p:spTree>
    <p:extLst>
      <p:ext uri="{BB962C8B-B14F-4D97-AF65-F5344CB8AC3E}">
        <p14:creationId xmlns:p14="http://schemas.microsoft.com/office/powerpoint/2010/main" val="3135838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76</a:t>
            </a:fld>
            <a:endParaRPr lang="en-US"/>
          </a:p>
        </p:txBody>
      </p:sp>
    </p:spTree>
    <p:extLst>
      <p:ext uri="{BB962C8B-B14F-4D97-AF65-F5344CB8AC3E}">
        <p14:creationId xmlns:p14="http://schemas.microsoft.com/office/powerpoint/2010/main" val="3767302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77</a:t>
            </a:fld>
            <a:endParaRPr lang="en-US"/>
          </a:p>
        </p:txBody>
      </p:sp>
    </p:spTree>
    <p:extLst>
      <p:ext uri="{BB962C8B-B14F-4D97-AF65-F5344CB8AC3E}">
        <p14:creationId xmlns:p14="http://schemas.microsoft.com/office/powerpoint/2010/main" val="3872011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78</a:t>
            </a:fld>
            <a:endParaRPr lang="en-US"/>
          </a:p>
        </p:txBody>
      </p:sp>
    </p:spTree>
    <p:extLst>
      <p:ext uri="{BB962C8B-B14F-4D97-AF65-F5344CB8AC3E}">
        <p14:creationId xmlns:p14="http://schemas.microsoft.com/office/powerpoint/2010/main" val="1150218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79</a:t>
            </a:fld>
            <a:endParaRPr lang="en-US"/>
          </a:p>
        </p:txBody>
      </p:sp>
    </p:spTree>
    <p:extLst>
      <p:ext uri="{BB962C8B-B14F-4D97-AF65-F5344CB8AC3E}">
        <p14:creationId xmlns:p14="http://schemas.microsoft.com/office/powerpoint/2010/main" val="1135329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83</a:t>
            </a:fld>
            <a:endParaRPr lang="en-US"/>
          </a:p>
        </p:txBody>
      </p:sp>
    </p:spTree>
    <p:extLst>
      <p:ext uri="{BB962C8B-B14F-4D97-AF65-F5344CB8AC3E}">
        <p14:creationId xmlns:p14="http://schemas.microsoft.com/office/powerpoint/2010/main" val="366174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2B3FD-51D8-48C4-A17A-4C51EB30A7C7}" type="slidenum">
              <a:rPr lang="en-US" smtClean="0"/>
              <a:t>24</a:t>
            </a:fld>
            <a:endParaRPr lang="en-US"/>
          </a:p>
        </p:txBody>
      </p:sp>
    </p:spTree>
    <p:extLst>
      <p:ext uri="{BB962C8B-B14F-4D97-AF65-F5344CB8AC3E}">
        <p14:creationId xmlns:p14="http://schemas.microsoft.com/office/powerpoint/2010/main" val="115466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1237" indent="-308168" eaLnBrk="0" hangingPunct="0">
              <a:defRPr>
                <a:solidFill>
                  <a:schemeClr val="tx1"/>
                </a:solidFill>
                <a:latin typeface="Arial" panose="020B0604020202020204" pitchFamily="34" charset="0"/>
                <a:cs typeface="Arial" panose="020B0604020202020204" pitchFamily="34" charset="0"/>
              </a:defRPr>
            </a:lvl2pPr>
            <a:lvl3pPr marL="1232672" indent="-246534" eaLnBrk="0" hangingPunct="0">
              <a:defRPr>
                <a:solidFill>
                  <a:schemeClr val="tx1"/>
                </a:solidFill>
                <a:latin typeface="Arial" panose="020B0604020202020204" pitchFamily="34" charset="0"/>
                <a:cs typeface="Arial" panose="020B0604020202020204" pitchFamily="34" charset="0"/>
              </a:defRPr>
            </a:lvl3pPr>
            <a:lvl4pPr marL="1725741" indent="-246534" eaLnBrk="0" hangingPunct="0">
              <a:defRPr>
                <a:solidFill>
                  <a:schemeClr val="tx1"/>
                </a:solidFill>
                <a:latin typeface="Arial" panose="020B0604020202020204" pitchFamily="34" charset="0"/>
                <a:cs typeface="Arial" panose="020B0604020202020204" pitchFamily="34" charset="0"/>
              </a:defRPr>
            </a:lvl4pPr>
            <a:lvl5pPr marL="2218811" indent="-246534" eaLnBrk="0" hangingPunct="0">
              <a:defRPr>
                <a:solidFill>
                  <a:schemeClr val="tx1"/>
                </a:solidFill>
                <a:latin typeface="Arial" panose="020B0604020202020204" pitchFamily="34" charset="0"/>
                <a:cs typeface="Arial" panose="020B0604020202020204" pitchFamily="34" charset="0"/>
              </a:defRPr>
            </a:lvl5pPr>
            <a:lvl6pPr marL="2711879"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4948"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8017"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1086"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751709-CB10-4645-83F5-B3DA62DD232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902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1237" indent="-308168" eaLnBrk="0" hangingPunct="0">
              <a:defRPr>
                <a:solidFill>
                  <a:schemeClr val="tx1"/>
                </a:solidFill>
                <a:latin typeface="Arial" panose="020B0604020202020204" pitchFamily="34" charset="0"/>
                <a:cs typeface="Arial" panose="020B0604020202020204" pitchFamily="34" charset="0"/>
              </a:defRPr>
            </a:lvl2pPr>
            <a:lvl3pPr marL="1232672" indent="-246534" eaLnBrk="0" hangingPunct="0">
              <a:defRPr>
                <a:solidFill>
                  <a:schemeClr val="tx1"/>
                </a:solidFill>
                <a:latin typeface="Arial" panose="020B0604020202020204" pitchFamily="34" charset="0"/>
                <a:cs typeface="Arial" panose="020B0604020202020204" pitchFamily="34" charset="0"/>
              </a:defRPr>
            </a:lvl3pPr>
            <a:lvl4pPr marL="1725741" indent="-246534" eaLnBrk="0" hangingPunct="0">
              <a:defRPr>
                <a:solidFill>
                  <a:schemeClr val="tx1"/>
                </a:solidFill>
                <a:latin typeface="Arial" panose="020B0604020202020204" pitchFamily="34" charset="0"/>
                <a:cs typeface="Arial" panose="020B0604020202020204" pitchFamily="34" charset="0"/>
              </a:defRPr>
            </a:lvl4pPr>
            <a:lvl5pPr marL="2218811" indent="-246534" eaLnBrk="0" hangingPunct="0">
              <a:defRPr>
                <a:solidFill>
                  <a:schemeClr val="tx1"/>
                </a:solidFill>
                <a:latin typeface="Arial" panose="020B0604020202020204" pitchFamily="34" charset="0"/>
                <a:cs typeface="Arial" panose="020B0604020202020204" pitchFamily="34" charset="0"/>
              </a:defRPr>
            </a:lvl5pPr>
            <a:lvl6pPr marL="2711879"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4948"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8017"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1086"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751709-CB10-4645-83F5-B3DA62DD232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076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1237" indent="-308168" eaLnBrk="0" hangingPunct="0">
              <a:defRPr>
                <a:solidFill>
                  <a:schemeClr val="tx1"/>
                </a:solidFill>
                <a:latin typeface="Arial" panose="020B0604020202020204" pitchFamily="34" charset="0"/>
                <a:cs typeface="Arial" panose="020B0604020202020204" pitchFamily="34" charset="0"/>
              </a:defRPr>
            </a:lvl2pPr>
            <a:lvl3pPr marL="1232672" indent="-246534" eaLnBrk="0" hangingPunct="0">
              <a:defRPr>
                <a:solidFill>
                  <a:schemeClr val="tx1"/>
                </a:solidFill>
                <a:latin typeface="Arial" panose="020B0604020202020204" pitchFamily="34" charset="0"/>
                <a:cs typeface="Arial" panose="020B0604020202020204" pitchFamily="34" charset="0"/>
              </a:defRPr>
            </a:lvl3pPr>
            <a:lvl4pPr marL="1725741" indent="-246534" eaLnBrk="0" hangingPunct="0">
              <a:defRPr>
                <a:solidFill>
                  <a:schemeClr val="tx1"/>
                </a:solidFill>
                <a:latin typeface="Arial" panose="020B0604020202020204" pitchFamily="34" charset="0"/>
                <a:cs typeface="Arial" panose="020B0604020202020204" pitchFamily="34" charset="0"/>
              </a:defRPr>
            </a:lvl4pPr>
            <a:lvl5pPr marL="2218811" indent="-246534" eaLnBrk="0" hangingPunct="0">
              <a:defRPr>
                <a:solidFill>
                  <a:schemeClr val="tx1"/>
                </a:solidFill>
                <a:latin typeface="Arial" panose="020B0604020202020204" pitchFamily="34" charset="0"/>
                <a:cs typeface="Arial" panose="020B0604020202020204" pitchFamily="34" charset="0"/>
              </a:defRPr>
            </a:lvl5pPr>
            <a:lvl6pPr marL="2711879"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4948"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8017"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1086"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751709-CB10-4645-83F5-B3DA62DD232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796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1237" indent="-308168" eaLnBrk="0" hangingPunct="0">
              <a:defRPr>
                <a:solidFill>
                  <a:schemeClr val="tx1"/>
                </a:solidFill>
                <a:latin typeface="Arial" panose="020B0604020202020204" pitchFamily="34" charset="0"/>
                <a:cs typeface="Arial" panose="020B0604020202020204" pitchFamily="34" charset="0"/>
              </a:defRPr>
            </a:lvl2pPr>
            <a:lvl3pPr marL="1232672" indent="-246534" eaLnBrk="0" hangingPunct="0">
              <a:defRPr>
                <a:solidFill>
                  <a:schemeClr val="tx1"/>
                </a:solidFill>
                <a:latin typeface="Arial" panose="020B0604020202020204" pitchFamily="34" charset="0"/>
                <a:cs typeface="Arial" panose="020B0604020202020204" pitchFamily="34" charset="0"/>
              </a:defRPr>
            </a:lvl3pPr>
            <a:lvl4pPr marL="1725741" indent="-246534" eaLnBrk="0" hangingPunct="0">
              <a:defRPr>
                <a:solidFill>
                  <a:schemeClr val="tx1"/>
                </a:solidFill>
                <a:latin typeface="Arial" panose="020B0604020202020204" pitchFamily="34" charset="0"/>
                <a:cs typeface="Arial" panose="020B0604020202020204" pitchFamily="34" charset="0"/>
              </a:defRPr>
            </a:lvl4pPr>
            <a:lvl5pPr marL="2218811" indent="-246534" eaLnBrk="0" hangingPunct="0">
              <a:defRPr>
                <a:solidFill>
                  <a:schemeClr val="tx1"/>
                </a:solidFill>
                <a:latin typeface="Arial" panose="020B0604020202020204" pitchFamily="34" charset="0"/>
                <a:cs typeface="Arial" panose="020B0604020202020204" pitchFamily="34" charset="0"/>
              </a:defRPr>
            </a:lvl5pPr>
            <a:lvl6pPr marL="2711879"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4948"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8017"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1086"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751709-CB10-4645-83F5-B3DA62DD232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957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1237" indent="-308168" eaLnBrk="0" hangingPunct="0">
              <a:defRPr>
                <a:solidFill>
                  <a:schemeClr val="tx1"/>
                </a:solidFill>
                <a:latin typeface="Arial" panose="020B0604020202020204" pitchFamily="34" charset="0"/>
                <a:cs typeface="Arial" panose="020B0604020202020204" pitchFamily="34" charset="0"/>
              </a:defRPr>
            </a:lvl2pPr>
            <a:lvl3pPr marL="1232672" indent="-246534" eaLnBrk="0" hangingPunct="0">
              <a:defRPr>
                <a:solidFill>
                  <a:schemeClr val="tx1"/>
                </a:solidFill>
                <a:latin typeface="Arial" panose="020B0604020202020204" pitchFamily="34" charset="0"/>
                <a:cs typeface="Arial" panose="020B0604020202020204" pitchFamily="34" charset="0"/>
              </a:defRPr>
            </a:lvl3pPr>
            <a:lvl4pPr marL="1725741" indent="-246534" eaLnBrk="0" hangingPunct="0">
              <a:defRPr>
                <a:solidFill>
                  <a:schemeClr val="tx1"/>
                </a:solidFill>
                <a:latin typeface="Arial" panose="020B0604020202020204" pitchFamily="34" charset="0"/>
                <a:cs typeface="Arial" panose="020B0604020202020204" pitchFamily="34" charset="0"/>
              </a:defRPr>
            </a:lvl4pPr>
            <a:lvl5pPr marL="2218811" indent="-246534" eaLnBrk="0" hangingPunct="0">
              <a:defRPr>
                <a:solidFill>
                  <a:schemeClr val="tx1"/>
                </a:solidFill>
                <a:latin typeface="Arial" panose="020B0604020202020204" pitchFamily="34" charset="0"/>
                <a:cs typeface="Arial" panose="020B0604020202020204" pitchFamily="34" charset="0"/>
              </a:defRPr>
            </a:lvl5pPr>
            <a:lvl6pPr marL="2711879"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4948"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8017"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91086" indent="-2465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751709-CB10-4645-83F5-B3DA62DD232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7887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7981"/>
            <a:ext cx="7772400" cy="1031982"/>
          </a:xfrm>
        </p:spPr>
        <p:txBody>
          <a:bodyPr anchor="b">
            <a:normAutofit/>
          </a:bodyPr>
          <a:lstStyle>
            <a:lvl1pPr algn="ctr">
              <a:defRPr sz="4000" b="1">
                <a:latin typeface="+mn-lt"/>
                <a:ea typeface="Helvetica Neue" charset="0"/>
                <a:cs typeface="Helvetica Neue" charset="0"/>
              </a:defRPr>
            </a:lvl1pPr>
          </a:lstStyle>
          <a:p>
            <a:r>
              <a:rPr lang="en-US"/>
              <a:t>Click to edit Master title style</a:t>
            </a:r>
          </a:p>
        </p:txBody>
      </p:sp>
      <p:sp>
        <p:nvSpPr>
          <p:cNvPr id="3" name="Subtitle 2"/>
          <p:cNvSpPr>
            <a:spLocks noGrp="1"/>
          </p:cNvSpPr>
          <p:nvPr>
            <p:ph type="subTitle" idx="1"/>
          </p:nvPr>
        </p:nvSpPr>
        <p:spPr>
          <a:xfrm>
            <a:off x="1143000" y="3602038"/>
            <a:ext cx="6858000" cy="1182347"/>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b="1">
                <a:solidFill>
                  <a:schemeClr val="bg2">
                    <a:lumMod val="25000"/>
                  </a:schemeClr>
                </a:solidFill>
              </a:defRPr>
            </a:lvl1pPr>
          </a:lstStyle>
          <a:p>
            <a:r>
              <a:rPr lang="en-US"/>
              <a:t>This program is made possible under a cooperative agreement with EPA. </a:t>
            </a:r>
          </a:p>
          <a:p>
            <a:endParaRPr lang="en-US"/>
          </a:p>
        </p:txBody>
      </p:sp>
      <p:pic>
        <p:nvPicPr>
          <p:cNvPr id="10" name="Picture 9" descr="EFCN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7020" y="4880907"/>
            <a:ext cx="1566181" cy="1126871"/>
          </a:xfrm>
          <a:prstGeom prst="rect">
            <a:avLst/>
          </a:prstGeom>
        </p:spPr>
      </p:pic>
      <p:pic>
        <p:nvPicPr>
          <p:cNvPr id="12" name="Picture 11" descr="SMSW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7526" y="1206862"/>
            <a:ext cx="1391025" cy="1225082"/>
          </a:xfrm>
          <a:prstGeom prst="rect">
            <a:avLst/>
          </a:prstGeom>
        </p:spPr>
      </p:pic>
      <p:pic>
        <p:nvPicPr>
          <p:cNvPr id="6" name="Picture 5">
            <a:extLst>
              <a:ext uri="{FF2B5EF4-FFF2-40B4-BE49-F238E27FC236}">
                <a16:creationId xmlns:a16="http://schemas.microsoft.com/office/drawing/2014/main" id="{85EFFCFD-7B1E-704A-9313-C785F491605D}"/>
              </a:ext>
            </a:extLst>
          </p:cNvPr>
          <p:cNvPicPr>
            <a:picLocks noChangeAspect="1"/>
          </p:cNvPicPr>
          <p:nvPr userDrawn="1"/>
        </p:nvPicPr>
        <p:blipFill>
          <a:blip r:embed="rId4"/>
          <a:stretch>
            <a:fillRect/>
          </a:stretch>
        </p:blipFill>
        <p:spPr>
          <a:xfrm>
            <a:off x="5366246" y="5444342"/>
            <a:ext cx="1799955" cy="522289"/>
          </a:xfrm>
          <a:prstGeom prst="rect">
            <a:avLst/>
          </a:prstGeom>
        </p:spPr>
      </p:pic>
      <p:pic>
        <p:nvPicPr>
          <p:cNvPr id="8" name="Picture 7">
            <a:extLst>
              <a:ext uri="{FF2B5EF4-FFF2-40B4-BE49-F238E27FC236}">
                <a16:creationId xmlns:a16="http://schemas.microsoft.com/office/drawing/2014/main" id="{D8B861AA-FF72-4A4F-92DA-CF8389785570}"/>
              </a:ext>
            </a:extLst>
          </p:cNvPr>
          <p:cNvPicPr>
            <a:picLocks noChangeAspect="1"/>
          </p:cNvPicPr>
          <p:nvPr userDrawn="1"/>
        </p:nvPicPr>
        <p:blipFill>
          <a:blip r:embed="rId5"/>
          <a:stretch>
            <a:fillRect/>
          </a:stretch>
        </p:blipFill>
        <p:spPr>
          <a:xfrm>
            <a:off x="3687526" y="5564988"/>
            <a:ext cx="1364395" cy="3779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atin typeface="Helvetica Neue" charset="0"/>
                <a:ea typeface="Helvetica Neue" charset="0"/>
                <a:cs typeface="Helvetica Neu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FBB177-01EE-8B4F-B635-6345FC1295F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72835"/>
            <a:ext cx="1971675" cy="5304127"/>
          </a:xfrm>
        </p:spPr>
        <p:txBody>
          <a:bodyPr vert="eaVert">
            <a:normAutofit/>
          </a:bodyPr>
          <a:lstStyle>
            <a:lvl1pPr>
              <a:defRPr sz="4000" b="1">
                <a:latin typeface="Helvetica Neue" charset="0"/>
                <a:ea typeface="Helvetica Neue" charset="0"/>
                <a:cs typeface="Helvetica Neue" charset="0"/>
              </a:defRPr>
            </a:lvl1pPr>
          </a:lstStyle>
          <a:p>
            <a:r>
              <a:rPr lang="en-US"/>
              <a:t>Click to edit Master title style</a:t>
            </a:r>
          </a:p>
        </p:txBody>
      </p:sp>
      <p:sp>
        <p:nvSpPr>
          <p:cNvPr id="3" name="Vertical Text Placeholder 2"/>
          <p:cNvSpPr>
            <a:spLocks noGrp="1"/>
          </p:cNvSpPr>
          <p:nvPr>
            <p:ph type="body" orient="vert" idx="1"/>
          </p:nvPr>
        </p:nvSpPr>
        <p:spPr>
          <a:xfrm>
            <a:off x="628650" y="872835"/>
            <a:ext cx="5800725" cy="530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FBB177-01EE-8B4F-B635-6345FC1295F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F8EF-F5F1-4C0C-9770-99FF6AB35495}"/>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356F73B-C062-4602-8713-E268E0017698}"/>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DC006-909A-4C48-8D10-0B80FAA893F1}"/>
              </a:ext>
            </a:extLst>
          </p:cNvPr>
          <p:cNvSpPr>
            <a:spLocks noGrp="1"/>
          </p:cNvSpPr>
          <p:nvPr>
            <p:ph type="dt" sz="half" idx="10"/>
          </p:nvPr>
        </p:nvSpPr>
        <p:spPr/>
        <p:txBody>
          <a:bodyPr/>
          <a:lstStyle/>
          <a:p>
            <a:fld id="{06FBB177-01EE-8B4F-B635-6345FC1295FF}" type="datetimeFigureOut">
              <a:rPr lang="en-US" smtClean="0"/>
              <a:t>1/14/19</a:t>
            </a:fld>
            <a:endParaRPr lang="en-US"/>
          </a:p>
        </p:txBody>
      </p:sp>
      <p:sp>
        <p:nvSpPr>
          <p:cNvPr id="5" name="Footer Placeholder 4">
            <a:extLst>
              <a:ext uri="{FF2B5EF4-FFF2-40B4-BE49-F238E27FC236}">
                <a16:creationId xmlns:a16="http://schemas.microsoft.com/office/drawing/2014/main" id="{B08E875D-C7CE-45A4-A1CD-A3129B460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4F4DA-EAC6-498D-A675-4E168303A3D6}"/>
              </a:ext>
            </a:extLst>
          </p:cNvPr>
          <p:cNvSpPr>
            <a:spLocks noGrp="1"/>
          </p:cNvSpPr>
          <p:nvPr>
            <p:ph type="sldNum" sz="quarter" idx="12"/>
          </p:nvPr>
        </p:nvSpPr>
        <p:spPr/>
        <p:txBody>
          <a:bodyPr/>
          <a:lstStyle/>
          <a:p>
            <a:fld id="{6C6B83E8-1853-584E-8AB5-F787DA36EDF4}" type="slidenum">
              <a:rPr lang="en-US" smtClean="0"/>
              <a:t>‹#›</a:t>
            </a:fld>
            <a:endParaRPr lang="en-US"/>
          </a:p>
        </p:txBody>
      </p:sp>
    </p:spTree>
    <p:extLst>
      <p:ext uri="{BB962C8B-B14F-4D97-AF65-F5344CB8AC3E}">
        <p14:creationId xmlns:p14="http://schemas.microsoft.com/office/powerpoint/2010/main" val="292767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34291"/>
            <a:ext cx="7886700" cy="95639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FBB177-01EE-8B4F-B635-6345FC1295F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Helvetica Neue" charset="0"/>
                <a:ea typeface="Helvetica Neue" charset="0"/>
                <a:cs typeface="Helvetica Neue" charset="0"/>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BB177-01EE-8B4F-B635-6345FC1295FF}"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61999"/>
            <a:ext cx="7886700" cy="928689"/>
          </a:xfrm>
        </p:spPr>
        <p:txBody>
          <a:bodyPr/>
          <a:lstStyle>
            <a:lvl1pPr>
              <a:defRPr>
                <a:latin typeface="Helvetica Neue" charset="0"/>
                <a:ea typeface="Helvetica Neue" charset="0"/>
                <a:cs typeface="Helvetica Neue"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FBB177-01EE-8B4F-B635-6345FC1295FF}"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720436"/>
            <a:ext cx="7886700" cy="970253"/>
          </a:xfrm>
        </p:spPr>
        <p:txBody>
          <a:bodyPr/>
          <a:lstStyle>
            <a:lvl1pPr>
              <a:defRPr>
                <a:latin typeface="Helvetica Neue" charset="0"/>
                <a:ea typeface="Helvetica Neue" charset="0"/>
                <a:cs typeface="Helvetica Neue" charset="0"/>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FBB177-01EE-8B4F-B635-6345FC1295FF}" type="datetimeFigureOut">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831273"/>
            <a:ext cx="7886700" cy="85941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6FBB177-01EE-8B4F-B635-6345FC1295FF}" type="datetimeFigureOut">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BB177-01EE-8B4F-B635-6345FC1295FF}" type="datetimeFigureOut">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1367847"/>
          </a:xfrm>
        </p:spPr>
        <p:txBody>
          <a:bodyPr anchor="b"/>
          <a:lstStyle>
            <a:lvl1pPr>
              <a:defRPr sz="3200" b="1">
                <a:latin typeface="Helvetica Neue" charset="0"/>
                <a:ea typeface="Helvetica Neue" charset="0"/>
                <a:cs typeface="Helvetica Neue" charset="0"/>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355272"/>
            <a:ext cx="2949178" cy="35137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FBB177-01EE-8B4F-B635-6345FC1295FF}"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409410"/>
          </a:xfrm>
        </p:spPr>
        <p:txBody>
          <a:bodyPr anchor="b"/>
          <a:lstStyle>
            <a:lvl1pPr>
              <a:defRPr sz="3200" b="1">
                <a:latin typeface="Helvetica Neue" charset="0"/>
                <a:ea typeface="Helvetica Neue" charset="0"/>
                <a:cs typeface="Helvetica Neue" charset="0"/>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396836"/>
            <a:ext cx="2949178" cy="34721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FBB177-01EE-8B4F-B635-6345FC1295FF}"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B83E8-1853-584E-8AB5-F787DA36ED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57225"/>
            <a:ext cx="7886700" cy="10334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BB177-01EE-8B4F-B635-6345FC1295FF}" type="datetimeFigureOut">
              <a:rPr lang="en-US" smtClean="0"/>
              <a:t>1/14/19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B83E8-1853-584E-8AB5-F787DA36EDF4}" type="slidenum">
              <a:rPr lang="en-US" smtClean="0"/>
              <a:t>‹#›</a:t>
            </a:fld>
            <a:endParaRPr lang="en-US"/>
          </a:p>
        </p:txBody>
      </p:sp>
      <p:pic>
        <p:nvPicPr>
          <p:cNvPr id="9" name="Picture 8">
            <a:extLst>
              <a:ext uri="{FF2B5EF4-FFF2-40B4-BE49-F238E27FC236}">
                <a16:creationId xmlns:a16="http://schemas.microsoft.com/office/drawing/2014/main" id="{1DC570F4-6E81-CC48-B01B-049522643812}"/>
              </a:ext>
            </a:extLst>
          </p:cNvPr>
          <p:cNvPicPr>
            <a:picLocks noChangeAspect="1"/>
          </p:cNvPicPr>
          <p:nvPr userDrawn="1"/>
        </p:nvPicPr>
        <p:blipFill>
          <a:blip r:embed="rId14"/>
          <a:stretch>
            <a:fillRect/>
          </a:stretch>
        </p:blipFill>
        <p:spPr>
          <a:xfrm>
            <a:off x="0" y="0"/>
            <a:ext cx="9144000" cy="753940"/>
          </a:xfrm>
          <a:prstGeom prst="rect">
            <a:avLst/>
          </a:prstGeom>
        </p:spPr>
      </p:pic>
    </p:spTree>
    <p:extLst>
      <p:ext uri="{BB962C8B-B14F-4D97-AF65-F5344CB8AC3E}">
        <p14:creationId xmlns:p14="http://schemas.microsoft.com/office/powerpoint/2010/main" val="1169145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Helvetica Neue"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Calibri" panose="020F0502020204030204" pitchFamily="34" charset="0"/>
          <a:ea typeface="Helvetica Neue"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Calibri" panose="020F0502020204030204" pitchFamily="34" charset="0"/>
          <a:ea typeface="Helvetica Neue"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Calibri" panose="020F0502020204030204" pitchFamily="34" charset="0"/>
          <a:ea typeface="Helvetica Neue"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Helvetica Neue"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Helvetica Neue"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fcnetwork.org/" TargetMode="External"/><Relationship Id="rId7" Type="http://schemas.openxmlformats.org/officeDocument/2006/relationships/chart" Target="../charts/chart1.xml"/><Relationship Id="rId2" Type="http://schemas.openxmlformats.org/officeDocument/2006/relationships/hyperlink" Target="http://www.southwestefc.unm.edu/"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3.jpg"/><Relationship Id="rId4" Type="http://schemas.openxmlformats.org/officeDocument/2006/relationships/image" Target="../media/image52.jpg"/></Relationships>
</file>

<file path=ppt/slides/_rels/slide8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8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8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8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8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0.jpg"/><Relationship Id="rId7" Type="http://schemas.openxmlformats.org/officeDocument/2006/relationships/image" Target="../media/image15.jpg"/><Relationship Id="rId2" Type="http://schemas.openxmlformats.org/officeDocument/2006/relationships/image" Target="../media/image16.emf"/><Relationship Id="rId1" Type="http://schemas.openxmlformats.org/officeDocument/2006/relationships/slideLayout" Target="../slideLayouts/slideLayout6.xml"/><Relationship Id="rId6" Type="http://schemas.openxmlformats.org/officeDocument/2006/relationships/image" Target="../media/image51.jpg"/><Relationship Id="rId5" Type="http://schemas.openxmlformats.org/officeDocument/2006/relationships/image" Target="../media/image50.jpg"/><Relationship Id="rId10" Type="http://schemas.openxmlformats.org/officeDocument/2006/relationships/image" Target="../media/image53.jpg"/><Relationship Id="rId4" Type="http://schemas.openxmlformats.org/officeDocument/2006/relationships/image" Target="../media/image41.jpg"/><Relationship Id="rId9" Type="http://schemas.openxmlformats.org/officeDocument/2006/relationships/image" Target="../media/image5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64" y="3153126"/>
            <a:ext cx="8865219" cy="941522"/>
          </a:xfrm>
        </p:spPr>
        <p:txBody>
          <a:bodyPr>
            <a:noAutofit/>
          </a:bodyPr>
          <a:lstStyle/>
          <a:p>
            <a:r>
              <a:rPr lang="en-US" sz="2400">
                <a:ea typeface="+mn-lt"/>
                <a:cs typeface="+mn-lt"/>
              </a:rPr>
              <a:t>Grant Management Workshop 2</a:t>
            </a:r>
            <a:br>
              <a:rPr lang="en-US" sz="2400">
                <a:ea typeface="+mn-lt"/>
                <a:cs typeface="+mn-lt"/>
              </a:rPr>
            </a:br>
            <a:r>
              <a:rPr lang="en-US" sz="3600"/>
              <a:t> </a:t>
            </a:r>
            <a:r>
              <a:rPr lang="en-US" sz="3200"/>
              <a:t>After the Money: Planning, Milestones, and Financials</a:t>
            </a:r>
            <a:endParaRPr lang="en-US" sz="3200">
              <a:cs typeface="Calibri"/>
            </a:endParaRPr>
          </a:p>
        </p:txBody>
      </p:sp>
      <p:sp>
        <p:nvSpPr>
          <p:cNvPr id="3" name="Subtitle 2"/>
          <p:cNvSpPr>
            <a:spLocks noGrp="1"/>
          </p:cNvSpPr>
          <p:nvPr>
            <p:ph type="subTitle" idx="1"/>
          </p:nvPr>
        </p:nvSpPr>
        <p:spPr>
          <a:xfrm>
            <a:off x="1249877" y="4120180"/>
            <a:ext cx="6858000" cy="491726"/>
          </a:xfrm>
        </p:spPr>
        <p:txBody>
          <a:bodyPr>
            <a:noAutofit/>
          </a:bodyPr>
          <a:lstStyle/>
          <a:p>
            <a:r>
              <a:rPr lang="en-US" sz="1950"/>
              <a:t>Presented By: Heather Himmelberger</a:t>
            </a:r>
          </a:p>
          <a:p>
            <a:endParaRPr lang="en-US" sz="1000"/>
          </a:p>
          <a:p>
            <a:pPr>
              <a:spcBef>
                <a:spcPts val="0"/>
              </a:spcBef>
            </a:pPr>
            <a:r>
              <a:rPr lang="en-US" sz="1950" i="1">
                <a:hlinkClick r:id="rId2"/>
              </a:rPr>
              <a:t>www.southwestefc.unm.edu</a:t>
            </a:r>
            <a:endParaRPr lang="en-US" sz="1950" i="1"/>
          </a:p>
          <a:p>
            <a:pPr>
              <a:spcBef>
                <a:spcPts val="0"/>
              </a:spcBef>
            </a:pPr>
            <a:r>
              <a:rPr lang="en-US" sz="1950" i="1">
                <a:hlinkClick r:id="rId3"/>
              </a:rPr>
              <a:t>www.efcnetwork.org</a:t>
            </a:r>
            <a:endParaRPr lang="en-US" sz="1950" i="1"/>
          </a:p>
          <a:p>
            <a:endParaRPr lang="en-US" sz="1950" i="1"/>
          </a:p>
        </p:txBody>
      </p:sp>
      <p:sp>
        <p:nvSpPr>
          <p:cNvPr id="5" name="TextBox 4"/>
          <p:cNvSpPr txBox="1"/>
          <p:nvPr/>
        </p:nvSpPr>
        <p:spPr>
          <a:xfrm>
            <a:off x="2420176" y="6346715"/>
            <a:ext cx="5778160" cy="253916"/>
          </a:xfrm>
          <a:prstGeom prst="rect">
            <a:avLst/>
          </a:prstGeom>
          <a:noFill/>
        </p:spPr>
        <p:txBody>
          <a:bodyPr wrap="square" rtlCol="0">
            <a:spAutoFit/>
          </a:bodyPr>
          <a:lstStyle/>
          <a:p>
            <a:r>
              <a:rPr lang="en-US" sz="1050" b="1">
                <a:solidFill>
                  <a:schemeClr val="bg2">
                    <a:lumMod val="25000"/>
                  </a:schemeClr>
                </a:solidFill>
                <a:latin typeface="Calibri" panose="020F0502020204030204" pitchFamily="34" charset="0"/>
                <a:cs typeface="Calibri" panose="020F0502020204030204" pitchFamily="34" charset="0"/>
              </a:rPr>
              <a:t>This program is made possible under a cooperative agreement with the U.S. EPA. </a:t>
            </a:r>
          </a:p>
        </p:txBody>
      </p:sp>
      <p:pic>
        <p:nvPicPr>
          <p:cNvPr id="6" name="Picture 5" descr="A picture containing text, map&#10;&#10;Description generated with very high confidence">
            <a:extLst>
              <a:ext uri="{FF2B5EF4-FFF2-40B4-BE49-F238E27FC236}">
                <a16:creationId xmlns:a16="http://schemas.microsoft.com/office/drawing/2014/main" id="{F7AE2B65-9152-400D-89F1-1C65A0E04982}"/>
              </a:ext>
            </a:extLst>
          </p:cNvPr>
          <p:cNvPicPr>
            <a:picLocks noChangeAspect="1"/>
          </p:cNvPicPr>
          <p:nvPr/>
        </p:nvPicPr>
        <p:blipFill rotWithShape="1">
          <a:blip r:embed="rId4">
            <a:extLst>
              <a:ext uri="{28A0092B-C50C-407E-A947-70E740481C1C}">
                <a14:useLocalDpi xmlns:a14="http://schemas.microsoft.com/office/drawing/2010/main" val="0"/>
              </a:ext>
            </a:extLst>
          </a:blip>
          <a:srcRect l="50072" t="17682" r="14111" b="23830"/>
          <a:stretch/>
        </p:blipFill>
        <p:spPr>
          <a:xfrm>
            <a:off x="1143000" y="1494469"/>
            <a:ext cx="1403822" cy="1067808"/>
          </a:xfrm>
          <a:prstGeom prst="rect">
            <a:avLst/>
          </a:prstGeom>
        </p:spPr>
      </p:pic>
      <p:pic>
        <p:nvPicPr>
          <p:cNvPr id="7" name="Picture 6">
            <a:extLst>
              <a:ext uri="{FF2B5EF4-FFF2-40B4-BE49-F238E27FC236}">
                <a16:creationId xmlns:a16="http://schemas.microsoft.com/office/drawing/2014/main" id="{0C459545-3520-4DC7-84E7-3FA4C7FDD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61" y="1029923"/>
            <a:ext cx="1159044" cy="1283074"/>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66281BA3-22F5-4596-A081-3452B57FC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3474" y="863108"/>
            <a:ext cx="1699169" cy="1699169"/>
          </a:xfrm>
          <a:prstGeom prst="rect">
            <a:avLst/>
          </a:prstGeom>
        </p:spPr>
      </p:pic>
      <p:graphicFrame>
        <p:nvGraphicFramePr>
          <p:cNvPr id="4" name="Q&amp;A_HiddenCharts" hidden="1">
            <a:extLst>
              <a:ext uri="{FF2B5EF4-FFF2-40B4-BE49-F238E27FC236}">
                <a16:creationId xmlns:a16="http://schemas.microsoft.com/office/drawing/2014/main" id="{CE65705A-80D9-40B4-A8D8-DECAA75FCDA3}"/>
              </a:ext>
            </a:extLst>
          </p:cNvPr>
          <p:cNvGraphicFramePr/>
          <p:nvPr>
            <p:extLst>
              <p:ext uri="{D42A27DB-BD31-4B8C-83A1-F6EECF244321}">
                <p14:modId xmlns:p14="http://schemas.microsoft.com/office/powerpoint/2010/main" val="131036769"/>
              </p:ext>
            </p:extLst>
          </p:nvPr>
        </p:nvGraphicFramePr>
        <p:xfrm>
          <a:off x="0" y="0"/>
          <a:ext cx="1270000" cy="127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3550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4C581-B8A8-41E3-9534-22CE02FA7C15}"/>
              </a:ext>
            </a:extLst>
          </p:cNvPr>
          <p:cNvSpPr>
            <a:spLocks noGrp="1"/>
          </p:cNvSpPr>
          <p:nvPr>
            <p:ph type="title"/>
          </p:nvPr>
        </p:nvSpPr>
        <p:spPr>
          <a:xfrm flipH="1">
            <a:off x="134408" y="919237"/>
            <a:ext cx="8107066" cy="517677"/>
          </a:xfrm>
        </p:spPr>
        <p:txBody>
          <a:bodyPr>
            <a:noAutofit/>
          </a:bodyPr>
          <a:lstStyle/>
          <a:p>
            <a:r>
              <a:rPr lang="en-US" sz="3200"/>
              <a:t>Let’s Look at an Example</a:t>
            </a:r>
          </a:p>
        </p:txBody>
      </p:sp>
      <p:sp>
        <p:nvSpPr>
          <p:cNvPr id="2" name="Rectangle 1">
            <a:extLst>
              <a:ext uri="{FF2B5EF4-FFF2-40B4-BE49-F238E27FC236}">
                <a16:creationId xmlns:a16="http://schemas.microsoft.com/office/drawing/2014/main" id="{FB910BA5-BC9B-4865-A00B-D526F435C6ED}"/>
              </a:ext>
            </a:extLst>
          </p:cNvPr>
          <p:cNvSpPr/>
          <p:nvPr/>
        </p:nvSpPr>
        <p:spPr>
          <a:xfrm>
            <a:off x="237507" y="2181503"/>
            <a:ext cx="8752114" cy="430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2B23E20-F6CC-4CAD-8A9A-23ABA852B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968"/>
          <a:stretch/>
        </p:blipFill>
        <p:spPr bwMode="auto">
          <a:xfrm>
            <a:off x="441854" y="2449596"/>
            <a:ext cx="8343419" cy="3772159"/>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69665AD-FEE3-1444-952A-875A3A306BAD}"/>
              </a:ext>
            </a:extLst>
          </p:cNvPr>
          <p:cNvSpPr/>
          <p:nvPr/>
        </p:nvSpPr>
        <p:spPr>
          <a:xfrm>
            <a:off x="1223158" y="2449596"/>
            <a:ext cx="1626920" cy="3167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Planner Indicates the Location of a Storage Tank on the Hill Behind Town</a:t>
            </a:r>
          </a:p>
        </p:txBody>
      </p:sp>
      <p:sp>
        <p:nvSpPr>
          <p:cNvPr id="8" name="Rectangle 7">
            <a:extLst>
              <a:ext uri="{FF2B5EF4-FFF2-40B4-BE49-F238E27FC236}">
                <a16:creationId xmlns:a16="http://schemas.microsoft.com/office/drawing/2014/main" id="{6136392C-B7BB-C744-AC09-8DA2B3AE27B1}"/>
              </a:ext>
            </a:extLst>
          </p:cNvPr>
          <p:cNvSpPr/>
          <p:nvPr/>
        </p:nvSpPr>
        <p:spPr>
          <a:xfrm>
            <a:off x="2850077" y="2449596"/>
            <a:ext cx="1615045" cy="31674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Engineer Designs the Project With That Tank Location</a:t>
            </a:r>
          </a:p>
        </p:txBody>
      </p:sp>
      <p:sp>
        <p:nvSpPr>
          <p:cNvPr id="9" name="Rectangle 8">
            <a:extLst>
              <a:ext uri="{FF2B5EF4-FFF2-40B4-BE49-F238E27FC236}">
                <a16:creationId xmlns:a16="http://schemas.microsoft.com/office/drawing/2014/main" id="{9F25289A-9849-134D-9E58-68859E28698C}"/>
              </a:ext>
            </a:extLst>
          </p:cNvPr>
          <p:cNvSpPr/>
          <p:nvPr/>
        </p:nvSpPr>
        <p:spPr>
          <a:xfrm>
            <a:off x="4465122" y="2449596"/>
            <a:ext cx="1775361" cy="3167433"/>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Construction Contractor Builds the Tank in That Location</a:t>
            </a:r>
          </a:p>
        </p:txBody>
      </p:sp>
      <p:sp>
        <p:nvSpPr>
          <p:cNvPr id="10" name="Rectangle 9">
            <a:extLst>
              <a:ext uri="{FF2B5EF4-FFF2-40B4-BE49-F238E27FC236}">
                <a16:creationId xmlns:a16="http://schemas.microsoft.com/office/drawing/2014/main" id="{0EA14957-AA2C-264C-BB5F-0CFE024DA1BE}"/>
              </a:ext>
            </a:extLst>
          </p:cNvPr>
          <p:cNvSpPr/>
          <p:nvPr/>
        </p:nvSpPr>
        <p:spPr>
          <a:xfrm>
            <a:off x="6240483" y="2449595"/>
            <a:ext cx="1775361" cy="3167433"/>
          </a:xfrm>
          <a:prstGeom prst="rect">
            <a:avLst/>
          </a:prstGeom>
          <a:solidFill>
            <a:srgbClr val="B391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Operator Realizes That the Tank Location Has Two Problems. The Location is Inaccessible in Bad Weather (Rain or Snow) and the Elevation Means That Another Tank Overflows. </a:t>
            </a:r>
          </a:p>
        </p:txBody>
      </p:sp>
      <p:sp>
        <p:nvSpPr>
          <p:cNvPr id="11" name="TextBox 10">
            <a:extLst>
              <a:ext uri="{FF2B5EF4-FFF2-40B4-BE49-F238E27FC236}">
                <a16:creationId xmlns:a16="http://schemas.microsoft.com/office/drawing/2014/main" id="{75D14393-FC77-D442-814F-24D8D879A178}"/>
              </a:ext>
            </a:extLst>
          </p:cNvPr>
          <p:cNvSpPr txBox="1"/>
          <p:nvPr/>
        </p:nvSpPr>
        <p:spPr>
          <a:xfrm>
            <a:off x="1799110" y="1637151"/>
            <a:ext cx="237508" cy="584775"/>
          </a:xfrm>
          <a:prstGeom prst="rect">
            <a:avLst/>
          </a:prstGeom>
          <a:noFill/>
        </p:spPr>
        <p:txBody>
          <a:bodyPr wrap="square" rtlCol="0">
            <a:spAutoFit/>
          </a:bodyPr>
          <a:lstStyle/>
          <a:p>
            <a:r>
              <a:rPr lang="en-US" sz="3200"/>
              <a:t>$</a:t>
            </a:r>
          </a:p>
        </p:txBody>
      </p:sp>
      <p:sp>
        <p:nvSpPr>
          <p:cNvPr id="12" name="TextBox 11">
            <a:extLst>
              <a:ext uri="{FF2B5EF4-FFF2-40B4-BE49-F238E27FC236}">
                <a16:creationId xmlns:a16="http://schemas.microsoft.com/office/drawing/2014/main" id="{F66EB572-61B6-D64E-A114-71B7101133F9}"/>
              </a:ext>
            </a:extLst>
          </p:cNvPr>
          <p:cNvSpPr txBox="1"/>
          <p:nvPr/>
        </p:nvSpPr>
        <p:spPr>
          <a:xfrm>
            <a:off x="3228732" y="1616940"/>
            <a:ext cx="857733" cy="584775"/>
          </a:xfrm>
          <a:prstGeom prst="rect">
            <a:avLst/>
          </a:prstGeom>
          <a:noFill/>
        </p:spPr>
        <p:txBody>
          <a:bodyPr wrap="square" rtlCol="0">
            <a:spAutoFit/>
          </a:bodyPr>
          <a:lstStyle/>
          <a:p>
            <a:r>
              <a:rPr lang="en-US" sz="3200"/>
              <a:t>$$</a:t>
            </a:r>
          </a:p>
        </p:txBody>
      </p:sp>
      <p:sp>
        <p:nvSpPr>
          <p:cNvPr id="13" name="TextBox 12">
            <a:extLst>
              <a:ext uri="{FF2B5EF4-FFF2-40B4-BE49-F238E27FC236}">
                <a16:creationId xmlns:a16="http://schemas.microsoft.com/office/drawing/2014/main" id="{F4A9073C-5CEF-DE43-B29A-BDF33A5CFDA4}"/>
              </a:ext>
            </a:extLst>
          </p:cNvPr>
          <p:cNvSpPr txBox="1"/>
          <p:nvPr/>
        </p:nvSpPr>
        <p:spPr>
          <a:xfrm>
            <a:off x="4690747" y="1596726"/>
            <a:ext cx="1350321" cy="584775"/>
          </a:xfrm>
          <a:prstGeom prst="rect">
            <a:avLst/>
          </a:prstGeom>
          <a:noFill/>
        </p:spPr>
        <p:txBody>
          <a:bodyPr wrap="square" rtlCol="0">
            <a:spAutoFit/>
          </a:bodyPr>
          <a:lstStyle/>
          <a:p>
            <a:r>
              <a:rPr lang="en-US" sz="3200"/>
              <a:t>$$$$</a:t>
            </a:r>
          </a:p>
        </p:txBody>
      </p:sp>
      <p:sp>
        <p:nvSpPr>
          <p:cNvPr id="14" name="TextBox 13">
            <a:extLst>
              <a:ext uri="{FF2B5EF4-FFF2-40B4-BE49-F238E27FC236}">
                <a16:creationId xmlns:a16="http://schemas.microsoft.com/office/drawing/2014/main" id="{6405357C-BEC3-324E-A0F4-8AFBCF316BB3}"/>
              </a:ext>
            </a:extLst>
          </p:cNvPr>
          <p:cNvSpPr txBox="1"/>
          <p:nvPr/>
        </p:nvSpPr>
        <p:spPr>
          <a:xfrm>
            <a:off x="6044281" y="1596726"/>
            <a:ext cx="2541578" cy="584775"/>
          </a:xfrm>
          <a:prstGeom prst="rect">
            <a:avLst/>
          </a:prstGeom>
          <a:noFill/>
        </p:spPr>
        <p:txBody>
          <a:bodyPr wrap="square" rtlCol="0">
            <a:spAutoFit/>
          </a:bodyPr>
          <a:lstStyle/>
          <a:p>
            <a:r>
              <a:rPr lang="en-US" sz="3200"/>
              <a:t>$$$$$$$$$$$</a:t>
            </a:r>
          </a:p>
        </p:txBody>
      </p:sp>
      <p:cxnSp>
        <p:nvCxnSpPr>
          <p:cNvPr id="5" name="Straight Arrow Connector 4">
            <a:extLst>
              <a:ext uri="{FF2B5EF4-FFF2-40B4-BE49-F238E27FC236}">
                <a16:creationId xmlns:a16="http://schemas.microsoft.com/office/drawing/2014/main" id="{45E50C26-E5EC-DA4B-8CC6-865560F0FFE6}"/>
              </a:ext>
            </a:extLst>
          </p:cNvPr>
          <p:cNvCxnSpPr>
            <a:cxnSpLocks/>
          </p:cNvCxnSpPr>
          <p:nvPr/>
        </p:nvCxnSpPr>
        <p:spPr>
          <a:xfrm>
            <a:off x="7207895" y="5167195"/>
            <a:ext cx="289203" cy="3916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41531FB-78E8-6D4D-A5FD-442DA6A0722D}"/>
              </a:ext>
            </a:extLst>
          </p:cNvPr>
          <p:cNvCxnSpPr>
            <a:cxnSpLocks/>
          </p:cNvCxnSpPr>
          <p:nvPr/>
        </p:nvCxnSpPr>
        <p:spPr>
          <a:xfrm flipH="1" flipV="1">
            <a:off x="6453089" y="3216668"/>
            <a:ext cx="542201" cy="5668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B3A182-7BE3-B14A-A5F2-DD907D536CE1}"/>
              </a:ext>
            </a:extLst>
          </p:cNvPr>
          <p:cNvSpPr txBox="1"/>
          <p:nvPr/>
        </p:nvSpPr>
        <p:spPr>
          <a:xfrm>
            <a:off x="6663727" y="3776275"/>
            <a:ext cx="1088337" cy="646331"/>
          </a:xfrm>
          <a:prstGeom prst="rect">
            <a:avLst/>
          </a:prstGeom>
          <a:noFill/>
        </p:spPr>
        <p:txBody>
          <a:bodyPr wrap="square" rtlCol="0">
            <a:spAutoFit/>
          </a:bodyPr>
          <a:lstStyle/>
          <a:p>
            <a:r>
              <a:rPr lang="en-US" dirty="0"/>
              <a:t>Highest cost</a:t>
            </a:r>
          </a:p>
        </p:txBody>
      </p:sp>
      <p:sp>
        <p:nvSpPr>
          <p:cNvPr id="23" name="TextBox 22">
            <a:extLst>
              <a:ext uri="{FF2B5EF4-FFF2-40B4-BE49-F238E27FC236}">
                <a16:creationId xmlns:a16="http://schemas.microsoft.com/office/drawing/2014/main" id="{D816BE40-01FD-0046-ABA8-E2648E96394A}"/>
              </a:ext>
            </a:extLst>
          </p:cNvPr>
          <p:cNvSpPr txBox="1"/>
          <p:nvPr/>
        </p:nvSpPr>
        <p:spPr>
          <a:xfrm>
            <a:off x="6240483" y="4550554"/>
            <a:ext cx="1088337" cy="646331"/>
          </a:xfrm>
          <a:prstGeom prst="rect">
            <a:avLst/>
          </a:prstGeom>
          <a:noFill/>
        </p:spPr>
        <p:txBody>
          <a:bodyPr wrap="square" rtlCol="0">
            <a:spAutoFit/>
          </a:bodyPr>
          <a:lstStyle/>
          <a:p>
            <a:r>
              <a:rPr lang="en-US" dirty="0"/>
              <a:t>Least Influence</a:t>
            </a:r>
          </a:p>
        </p:txBody>
      </p:sp>
    </p:spTree>
    <p:extLst>
      <p:ext uri="{BB962C8B-B14F-4D97-AF65-F5344CB8AC3E}">
        <p14:creationId xmlns:p14="http://schemas.microsoft.com/office/powerpoint/2010/main" val="20310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0" grpId="1" animBg="1"/>
      <p:bldP spid="11" grpId="0"/>
      <p:bldP spid="12" grpId="0"/>
      <p:bldP spid="13" grpId="0"/>
      <p:bldP spid="14" grpId="0"/>
      <p:bldP spid="22" grpId="0"/>
      <p:bldP spid="2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4ED81E-A511-3B47-A5D3-84EBA3BC6448}"/>
              </a:ext>
            </a:extLst>
          </p:cNvPr>
          <p:cNvPicPr>
            <a:picLocks noChangeAspect="1"/>
          </p:cNvPicPr>
          <p:nvPr/>
        </p:nvPicPr>
        <p:blipFill>
          <a:blip r:embed="rId2"/>
          <a:stretch>
            <a:fillRect/>
          </a:stretch>
        </p:blipFill>
        <p:spPr>
          <a:xfrm>
            <a:off x="246186" y="1529500"/>
            <a:ext cx="8890000" cy="3987800"/>
          </a:xfrm>
          <a:prstGeom prst="rect">
            <a:avLst/>
          </a:prstGeom>
        </p:spPr>
      </p:pic>
      <p:pic>
        <p:nvPicPr>
          <p:cNvPr id="10" name="Picture 9">
            <a:extLst>
              <a:ext uri="{FF2B5EF4-FFF2-40B4-BE49-F238E27FC236}">
                <a16:creationId xmlns:a16="http://schemas.microsoft.com/office/drawing/2014/main" id="{1DD15852-9513-D948-9A1D-6965F65E3260}"/>
              </a:ext>
            </a:extLst>
          </p:cNvPr>
          <p:cNvPicPr>
            <a:picLocks noChangeAspect="1"/>
          </p:cNvPicPr>
          <p:nvPr/>
        </p:nvPicPr>
        <p:blipFill>
          <a:blip r:embed="rId3"/>
          <a:stretch>
            <a:fillRect/>
          </a:stretch>
        </p:blipFill>
        <p:spPr>
          <a:xfrm>
            <a:off x="561872" y="4764372"/>
            <a:ext cx="1905000" cy="1778000"/>
          </a:xfrm>
          <a:prstGeom prst="rect">
            <a:avLst/>
          </a:prstGeom>
        </p:spPr>
      </p:pic>
    </p:spTree>
    <p:extLst>
      <p:ext uri="{BB962C8B-B14F-4D97-AF65-F5344CB8AC3E}">
        <p14:creationId xmlns:p14="http://schemas.microsoft.com/office/powerpoint/2010/main" val="15027245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65619C-05E3-4BF1-BFF3-F13201A48B0B}"/>
              </a:ext>
            </a:extLst>
          </p:cNvPr>
          <p:cNvSpPr txBox="1"/>
          <p:nvPr/>
        </p:nvSpPr>
        <p:spPr>
          <a:xfrm>
            <a:off x="1516261" y="1259032"/>
            <a:ext cx="6111479" cy="600164"/>
          </a:xfrm>
          <a:prstGeom prst="rect">
            <a:avLst/>
          </a:prstGeom>
          <a:noFill/>
        </p:spPr>
        <p:txBody>
          <a:bodyPr wrap="square" rtlCol="0">
            <a:spAutoFit/>
          </a:bodyPr>
          <a:lstStyle/>
          <a:p>
            <a:pPr algn="ctr"/>
            <a:r>
              <a:rPr lang="en-US" sz="3300">
                <a:solidFill>
                  <a:schemeClr val="bg1"/>
                </a:solidFill>
                <a:latin typeface="Avenir LT Std 35 Light" panose="020B0402020203020204" pitchFamily="34" charset="0"/>
              </a:rPr>
              <a:t>CONTACT INFORMATION</a:t>
            </a:r>
          </a:p>
        </p:txBody>
      </p:sp>
      <p:pic>
        <p:nvPicPr>
          <p:cNvPr id="5" name="Picture 4">
            <a:extLst>
              <a:ext uri="{FF2B5EF4-FFF2-40B4-BE49-F238E27FC236}">
                <a16:creationId xmlns:a16="http://schemas.microsoft.com/office/drawing/2014/main" id="{1839117A-590D-48F8-9D6C-805756330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686" y="1971675"/>
            <a:ext cx="5030629" cy="1990249"/>
          </a:xfrm>
          <a:prstGeom prst="rect">
            <a:avLst/>
          </a:prstGeom>
        </p:spPr>
      </p:pic>
      <p:sp>
        <p:nvSpPr>
          <p:cNvPr id="2" name="TextBox 1">
            <a:extLst>
              <a:ext uri="{FF2B5EF4-FFF2-40B4-BE49-F238E27FC236}">
                <a16:creationId xmlns:a16="http://schemas.microsoft.com/office/drawing/2014/main" id="{551E57B6-E790-4D7E-B331-2D336A29E792}"/>
              </a:ext>
            </a:extLst>
          </p:cNvPr>
          <p:cNvSpPr txBox="1"/>
          <p:nvPr/>
        </p:nvSpPr>
        <p:spPr>
          <a:xfrm>
            <a:off x="5105922" y="4192306"/>
            <a:ext cx="3928704" cy="1131079"/>
          </a:xfrm>
          <a:prstGeom prst="rect">
            <a:avLst/>
          </a:prstGeom>
          <a:noFill/>
        </p:spPr>
        <p:txBody>
          <a:bodyPr wrap="none" rtlCol="0">
            <a:spAutoFit/>
          </a:bodyPr>
          <a:lstStyle/>
          <a:p>
            <a:r>
              <a:rPr lang="en-US" sz="1350"/>
              <a:t>Department of Civil Engineering  MSC01 1070  </a:t>
            </a:r>
          </a:p>
          <a:p>
            <a:r>
              <a:rPr lang="en-US" sz="1350"/>
              <a:t>1 University of New Mexico, Albuquerque, NM 87131</a:t>
            </a:r>
          </a:p>
          <a:p>
            <a:r>
              <a:rPr lang="en-US" sz="1350"/>
              <a:t>505-277-0644   </a:t>
            </a:r>
          </a:p>
          <a:p>
            <a:r>
              <a:rPr lang="en-US" sz="1350"/>
              <a:t>swefc@unm.edu   </a:t>
            </a:r>
          </a:p>
          <a:p>
            <a:r>
              <a:rPr lang="en-US" sz="1350"/>
              <a:t>http://southwestefc.unm.edu </a:t>
            </a:r>
          </a:p>
        </p:txBody>
      </p:sp>
      <p:sp>
        <p:nvSpPr>
          <p:cNvPr id="6" name="TextBox 5">
            <a:extLst>
              <a:ext uri="{FF2B5EF4-FFF2-40B4-BE49-F238E27FC236}">
                <a16:creationId xmlns:a16="http://schemas.microsoft.com/office/drawing/2014/main" id="{35F2AC91-6A32-4AD1-97F1-93D003C4502A}"/>
              </a:ext>
            </a:extLst>
          </p:cNvPr>
          <p:cNvSpPr txBox="1"/>
          <p:nvPr/>
        </p:nvSpPr>
        <p:spPr>
          <a:xfrm>
            <a:off x="687908" y="4192306"/>
            <a:ext cx="3647664" cy="1131079"/>
          </a:xfrm>
          <a:prstGeom prst="rect">
            <a:avLst/>
          </a:prstGeom>
          <a:noFill/>
        </p:spPr>
        <p:txBody>
          <a:bodyPr wrap="square" rtlCol="0">
            <a:spAutoFit/>
          </a:bodyPr>
          <a:lstStyle/>
          <a:p>
            <a:r>
              <a:rPr lang="en-US" sz="1350"/>
              <a:t>Heather Himmelberger: heatherh@unm.edu</a:t>
            </a:r>
          </a:p>
          <a:p>
            <a:endParaRPr lang="en-US" sz="1350"/>
          </a:p>
          <a:p>
            <a:r>
              <a:rPr lang="en-US" sz="1350"/>
              <a:t>Dawn Nall: dnall@unm.edu</a:t>
            </a:r>
          </a:p>
          <a:p>
            <a:endParaRPr lang="en-US" sz="1350"/>
          </a:p>
          <a:p>
            <a:r>
              <a:rPr lang="en-US" sz="1350"/>
              <a:t>James Markham: jmarkham@unm.edu</a:t>
            </a:r>
          </a:p>
        </p:txBody>
      </p:sp>
    </p:spTree>
    <p:extLst>
      <p:ext uri="{BB962C8B-B14F-4D97-AF65-F5344CB8AC3E}">
        <p14:creationId xmlns:p14="http://schemas.microsoft.com/office/powerpoint/2010/main" val="315177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910BA5-BC9B-4865-A00B-D526F435C6ED}"/>
              </a:ext>
            </a:extLst>
          </p:cNvPr>
          <p:cNvSpPr/>
          <p:nvPr/>
        </p:nvSpPr>
        <p:spPr>
          <a:xfrm>
            <a:off x="237507" y="2181503"/>
            <a:ext cx="8752114" cy="430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2B23E20-F6CC-4CAD-8A9A-23ABA852B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441854" y="2449596"/>
            <a:ext cx="8343419" cy="3772159"/>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69665AD-FEE3-1444-952A-875A3A306BAD}"/>
              </a:ext>
            </a:extLst>
          </p:cNvPr>
          <p:cNvSpPr/>
          <p:nvPr/>
        </p:nvSpPr>
        <p:spPr>
          <a:xfrm>
            <a:off x="1223158" y="2449596"/>
            <a:ext cx="1626920" cy="3167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PLANNER INDICATES THE LOCATION OF A STORAGE TANK ON THE HILL BEHIND TOWN</a:t>
            </a:r>
          </a:p>
        </p:txBody>
      </p:sp>
      <p:sp>
        <p:nvSpPr>
          <p:cNvPr id="8" name="Rectangle 7">
            <a:extLst>
              <a:ext uri="{FF2B5EF4-FFF2-40B4-BE49-F238E27FC236}">
                <a16:creationId xmlns:a16="http://schemas.microsoft.com/office/drawing/2014/main" id="{6136392C-B7BB-C744-AC09-8DA2B3AE27B1}"/>
              </a:ext>
            </a:extLst>
          </p:cNvPr>
          <p:cNvSpPr/>
          <p:nvPr/>
        </p:nvSpPr>
        <p:spPr>
          <a:xfrm>
            <a:off x="2850077" y="2449596"/>
            <a:ext cx="1615045" cy="31674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ENGINEER DESIGNS THE PROJECT WITH THAT TANK LOCATION</a:t>
            </a:r>
          </a:p>
        </p:txBody>
      </p:sp>
      <p:sp>
        <p:nvSpPr>
          <p:cNvPr id="9" name="Rectangle 8">
            <a:extLst>
              <a:ext uri="{FF2B5EF4-FFF2-40B4-BE49-F238E27FC236}">
                <a16:creationId xmlns:a16="http://schemas.microsoft.com/office/drawing/2014/main" id="{9F25289A-9849-134D-9E58-68859E28698C}"/>
              </a:ext>
            </a:extLst>
          </p:cNvPr>
          <p:cNvSpPr/>
          <p:nvPr/>
        </p:nvSpPr>
        <p:spPr>
          <a:xfrm>
            <a:off x="4465122" y="2449596"/>
            <a:ext cx="1775361" cy="3167433"/>
          </a:xfrm>
          <a:prstGeom prst="rect">
            <a:avLst/>
          </a:prstGeom>
          <a:solidFill>
            <a:schemeClr val="accent6">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CONSTRUCTION CONTRACTOR BUILDS THE TANK IN THAT LOCATION</a:t>
            </a:r>
          </a:p>
        </p:txBody>
      </p:sp>
      <p:sp>
        <p:nvSpPr>
          <p:cNvPr id="10" name="Rectangle 9">
            <a:extLst>
              <a:ext uri="{FF2B5EF4-FFF2-40B4-BE49-F238E27FC236}">
                <a16:creationId xmlns:a16="http://schemas.microsoft.com/office/drawing/2014/main" id="{0EA14957-AA2C-264C-BB5F-0CFE024DA1BE}"/>
              </a:ext>
            </a:extLst>
          </p:cNvPr>
          <p:cNvSpPr/>
          <p:nvPr/>
        </p:nvSpPr>
        <p:spPr>
          <a:xfrm>
            <a:off x="6240483" y="2449595"/>
            <a:ext cx="1775361" cy="3167433"/>
          </a:xfrm>
          <a:prstGeom prst="rect">
            <a:avLst/>
          </a:prstGeom>
          <a:solidFill>
            <a:srgbClr val="B391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THE OPERATOR REALIZES THAT THE TANK LOCATION HAS TWO PROBLEMS. THE LOCATION IS INACCESSIBLE IN BAD WEATHER (RAIN OR SNOW) AND THE ELEVATION MEANS THAT ANOTHER TANK OVERFLOWS</a:t>
            </a:r>
          </a:p>
        </p:txBody>
      </p:sp>
      <p:sp>
        <p:nvSpPr>
          <p:cNvPr id="4" name="TextBox 3">
            <a:extLst>
              <a:ext uri="{FF2B5EF4-FFF2-40B4-BE49-F238E27FC236}">
                <a16:creationId xmlns:a16="http://schemas.microsoft.com/office/drawing/2014/main" id="{569B84A9-FED9-E04A-B7B4-B33CB2AE139B}"/>
              </a:ext>
            </a:extLst>
          </p:cNvPr>
          <p:cNvSpPr txBox="1"/>
          <p:nvPr/>
        </p:nvSpPr>
        <p:spPr>
          <a:xfrm>
            <a:off x="1799110" y="1637151"/>
            <a:ext cx="237508" cy="584775"/>
          </a:xfrm>
          <a:prstGeom prst="rect">
            <a:avLst/>
          </a:prstGeom>
          <a:noFill/>
        </p:spPr>
        <p:txBody>
          <a:bodyPr wrap="square" rtlCol="0">
            <a:spAutoFit/>
          </a:bodyPr>
          <a:lstStyle/>
          <a:p>
            <a:r>
              <a:rPr lang="en-US" sz="3200"/>
              <a:t>$</a:t>
            </a:r>
          </a:p>
        </p:txBody>
      </p:sp>
      <p:sp>
        <p:nvSpPr>
          <p:cNvPr id="11" name="TextBox 10">
            <a:extLst>
              <a:ext uri="{FF2B5EF4-FFF2-40B4-BE49-F238E27FC236}">
                <a16:creationId xmlns:a16="http://schemas.microsoft.com/office/drawing/2014/main" id="{8E84FE7B-E5CB-494F-97FA-1A50B3111756}"/>
              </a:ext>
            </a:extLst>
          </p:cNvPr>
          <p:cNvSpPr txBox="1"/>
          <p:nvPr/>
        </p:nvSpPr>
        <p:spPr>
          <a:xfrm>
            <a:off x="3228732" y="1616940"/>
            <a:ext cx="857733" cy="584775"/>
          </a:xfrm>
          <a:prstGeom prst="rect">
            <a:avLst/>
          </a:prstGeom>
          <a:noFill/>
        </p:spPr>
        <p:txBody>
          <a:bodyPr wrap="square" rtlCol="0">
            <a:spAutoFit/>
          </a:bodyPr>
          <a:lstStyle/>
          <a:p>
            <a:r>
              <a:rPr lang="en-US" sz="3200"/>
              <a:t>$$</a:t>
            </a:r>
          </a:p>
        </p:txBody>
      </p:sp>
      <p:sp>
        <p:nvSpPr>
          <p:cNvPr id="12" name="TextBox 11">
            <a:extLst>
              <a:ext uri="{FF2B5EF4-FFF2-40B4-BE49-F238E27FC236}">
                <a16:creationId xmlns:a16="http://schemas.microsoft.com/office/drawing/2014/main" id="{5FE50588-C509-1F44-96B0-B2E70505D585}"/>
              </a:ext>
            </a:extLst>
          </p:cNvPr>
          <p:cNvSpPr txBox="1"/>
          <p:nvPr/>
        </p:nvSpPr>
        <p:spPr>
          <a:xfrm>
            <a:off x="4690747" y="1596726"/>
            <a:ext cx="1350321" cy="584775"/>
          </a:xfrm>
          <a:prstGeom prst="rect">
            <a:avLst/>
          </a:prstGeom>
          <a:noFill/>
        </p:spPr>
        <p:txBody>
          <a:bodyPr wrap="square" rtlCol="0">
            <a:spAutoFit/>
          </a:bodyPr>
          <a:lstStyle/>
          <a:p>
            <a:r>
              <a:rPr lang="en-US" sz="3200"/>
              <a:t>$$$$</a:t>
            </a:r>
          </a:p>
        </p:txBody>
      </p:sp>
      <p:sp>
        <p:nvSpPr>
          <p:cNvPr id="13" name="TextBox 12">
            <a:extLst>
              <a:ext uri="{FF2B5EF4-FFF2-40B4-BE49-F238E27FC236}">
                <a16:creationId xmlns:a16="http://schemas.microsoft.com/office/drawing/2014/main" id="{B22CFC9F-DCA7-8D4A-A1D0-773F61ABFC13}"/>
              </a:ext>
            </a:extLst>
          </p:cNvPr>
          <p:cNvSpPr txBox="1"/>
          <p:nvPr/>
        </p:nvSpPr>
        <p:spPr>
          <a:xfrm>
            <a:off x="6044281" y="1596726"/>
            <a:ext cx="2541578" cy="584775"/>
          </a:xfrm>
          <a:prstGeom prst="rect">
            <a:avLst/>
          </a:prstGeom>
          <a:noFill/>
        </p:spPr>
        <p:txBody>
          <a:bodyPr wrap="square" rtlCol="0">
            <a:spAutoFit/>
          </a:bodyPr>
          <a:lstStyle/>
          <a:p>
            <a:r>
              <a:rPr lang="en-US" sz="3200"/>
              <a:t>$$$$$$$$$$$</a:t>
            </a:r>
          </a:p>
        </p:txBody>
      </p:sp>
      <p:sp>
        <p:nvSpPr>
          <p:cNvPr id="14" name="TextBox 13">
            <a:extLst>
              <a:ext uri="{FF2B5EF4-FFF2-40B4-BE49-F238E27FC236}">
                <a16:creationId xmlns:a16="http://schemas.microsoft.com/office/drawing/2014/main" id="{3EACAC1D-9346-894A-8549-29540383D057}"/>
              </a:ext>
            </a:extLst>
          </p:cNvPr>
          <p:cNvSpPr txBox="1"/>
          <p:nvPr/>
        </p:nvSpPr>
        <p:spPr>
          <a:xfrm>
            <a:off x="1045029" y="2842587"/>
            <a:ext cx="7540830" cy="2554545"/>
          </a:xfrm>
          <a:prstGeom prst="rect">
            <a:avLst/>
          </a:prstGeom>
          <a:solidFill>
            <a:srgbClr val="FFC000"/>
          </a:solidFill>
        </p:spPr>
        <p:txBody>
          <a:bodyPr wrap="square" rtlCol="0" anchor="t">
            <a:spAutoFit/>
          </a:bodyPr>
          <a:lstStyle/>
          <a:p>
            <a:r>
              <a:rPr lang="en-US" sz="4000" dirty="0"/>
              <a:t>We Want to Have Well-Planned Projects To Keep Costs Low, and Projects Functioning Properly After They Are In Operation. </a:t>
            </a:r>
          </a:p>
        </p:txBody>
      </p:sp>
    </p:spTree>
    <p:extLst>
      <p:ext uri="{BB962C8B-B14F-4D97-AF65-F5344CB8AC3E}">
        <p14:creationId xmlns:p14="http://schemas.microsoft.com/office/powerpoint/2010/main" val="39967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E93EEB-00A2-4697-B6B7-B0B5D1F26D07}"/>
              </a:ext>
            </a:extLst>
          </p:cNvPr>
          <p:cNvPicPr>
            <a:picLocks noChangeAspect="1"/>
          </p:cNvPicPr>
          <p:nvPr/>
        </p:nvPicPr>
        <p:blipFill rotWithShape="1">
          <a:blip r:embed="rId2">
            <a:extLst>
              <a:ext uri="{28A0092B-C50C-407E-A947-70E740481C1C}">
                <a14:useLocalDpi xmlns:a14="http://schemas.microsoft.com/office/drawing/2010/main" val="0"/>
              </a:ext>
            </a:extLst>
          </a:blip>
          <a:srcRect t="10065" b="19882"/>
          <a:stretch/>
        </p:blipFill>
        <p:spPr>
          <a:xfrm>
            <a:off x="4871871" y="1561693"/>
            <a:ext cx="4036373" cy="1849802"/>
          </a:xfrm>
          <a:prstGeom prst="rect">
            <a:avLst/>
          </a:prstGeom>
        </p:spPr>
      </p:pic>
      <p:sp>
        <p:nvSpPr>
          <p:cNvPr id="2" name="Title 1">
            <a:extLst>
              <a:ext uri="{FF2B5EF4-FFF2-40B4-BE49-F238E27FC236}">
                <a16:creationId xmlns:a16="http://schemas.microsoft.com/office/drawing/2014/main" id="{26DE074C-05E7-4AE6-A162-4719F90771DE}"/>
              </a:ext>
            </a:extLst>
          </p:cNvPr>
          <p:cNvSpPr>
            <a:spLocks noGrp="1"/>
          </p:cNvSpPr>
          <p:nvPr>
            <p:ph type="title"/>
          </p:nvPr>
        </p:nvSpPr>
        <p:spPr>
          <a:xfrm>
            <a:off x="182088" y="3733248"/>
            <a:ext cx="5357475" cy="994172"/>
          </a:xfrm>
        </p:spPr>
        <p:txBody>
          <a:bodyPr>
            <a:normAutofit fontScale="90000"/>
          </a:bodyPr>
          <a:lstStyle/>
          <a:p>
            <a:r>
              <a:rPr lang="en-US" b="0" dirty="0">
                <a:latin typeface="Calibri"/>
                <a:cs typeface="Calibri"/>
              </a:rPr>
              <a:t>Part of Planning: Understanding Initial Starting Place &amp; Overall Needs</a:t>
            </a:r>
            <a:br>
              <a:rPr lang="en-US" b="0" dirty="0"/>
            </a:br>
            <a:br>
              <a:rPr lang="en-US" b="0" dirty="0"/>
            </a:br>
            <a:r>
              <a:rPr lang="en-US" b="0" dirty="0">
                <a:latin typeface="Calibri"/>
                <a:cs typeface="Calibri"/>
              </a:rPr>
              <a:t>Builds Into a Consideration of How The Assets Will Need to be Managed Into the Future (O&amp;M, Repair, Replacement)</a:t>
            </a:r>
            <a:br>
              <a:rPr lang="en-US" b="0" dirty="0"/>
            </a:br>
            <a:br>
              <a:rPr lang="en-US" b="0" dirty="0"/>
            </a:br>
            <a:endParaRPr lang="en-US" dirty="0"/>
          </a:p>
        </p:txBody>
      </p:sp>
    </p:spTree>
    <p:extLst>
      <p:ext uri="{BB962C8B-B14F-4D97-AF65-F5344CB8AC3E}">
        <p14:creationId xmlns:p14="http://schemas.microsoft.com/office/powerpoint/2010/main" val="357659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074C-05E7-4AE6-A162-4719F90771DE}"/>
              </a:ext>
            </a:extLst>
          </p:cNvPr>
          <p:cNvSpPr>
            <a:spLocks noGrp="1"/>
          </p:cNvSpPr>
          <p:nvPr>
            <p:ph type="title"/>
          </p:nvPr>
        </p:nvSpPr>
        <p:spPr>
          <a:xfrm>
            <a:off x="455656" y="2434828"/>
            <a:ext cx="4116344" cy="994172"/>
          </a:xfrm>
        </p:spPr>
        <p:txBody>
          <a:bodyPr>
            <a:normAutofit fontScale="90000"/>
          </a:bodyPr>
          <a:lstStyle/>
          <a:p>
            <a:r>
              <a:rPr lang="en-US" b="0" dirty="0">
                <a:latin typeface="Calibri"/>
                <a:cs typeface="Calibri"/>
              </a:rPr>
              <a:t>Asset Management is One Type of Planning That Can be Very Helpful With Infrastructure Projects</a:t>
            </a:r>
          </a:p>
        </p:txBody>
      </p:sp>
      <p:pic>
        <p:nvPicPr>
          <p:cNvPr id="4" name="Picture 3">
            <a:extLst>
              <a:ext uri="{FF2B5EF4-FFF2-40B4-BE49-F238E27FC236}">
                <a16:creationId xmlns:a16="http://schemas.microsoft.com/office/drawing/2014/main" id="{AFB94DF0-7875-4CD5-BA61-4734F1B44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520" y="1171975"/>
            <a:ext cx="4077694" cy="4514051"/>
          </a:xfrm>
          <a:prstGeom prst="rect">
            <a:avLst/>
          </a:prstGeom>
        </p:spPr>
      </p:pic>
      <p:sp>
        <p:nvSpPr>
          <p:cNvPr id="5" name="Title 1">
            <a:extLst>
              <a:ext uri="{FF2B5EF4-FFF2-40B4-BE49-F238E27FC236}">
                <a16:creationId xmlns:a16="http://schemas.microsoft.com/office/drawing/2014/main" id="{87E0E111-2FFD-2241-8572-EF3224D5E7F8}"/>
              </a:ext>
            </a:extLst>
          </p:cNvPr>
          <p:cNvSpPr txBox="1">
            <a:spLocks/>
          </p:cNvSpPr>
          <p:nvPr/>
        </p:nvSpPr>
        <p:spPr>
          <a:xfrm>
            <a:off x="156111" y="4941545"/>
            <a:ext cx="4116344" cy="99417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Helvetica Neue" charset="0"/>
                <a:cs typeface="Calibri" panose="020F0502020204030204" pitchFamily="34" charset="0"/>
              </a:defRPr>
            </a:lvl1pPr>
          </a:lstStyle>
          <a:p>
            <a:r>
              <a:rPr lang="en-US" b="0" dirty="0"/>
              <a:t>Asset Management Involves…</a:t>
            </a:r>
          </a:p>
        </p:txBody>
      </p:sp>
    </p:spTree>
    <p:extLst>
      <p:ext uri="{BB962C8B-B14F-4D97-AF65-F5344CB8AC3E}">
        <p14:creationId xmlns:p14="http://schemas.microsoft.com/office/powerpoint/2010/main" val="10408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4CAE-2010-1F46-90DA-F55815E5DF78}"/>
              </a:ext>
            </a:extLst>
          </p:cNvPr>
          <p:cNvSpPr>
            <a:spLocks noGrp="1"/>
          </p:cNvSpPr>
          <p:nvPr>
            <p:ph type="title"/>
          </p:nvPr>
        </p:nvSpPr>
        <p:spPr>
          <a:xfrm>
            <a:off x="1843980" y="2584955"/>
            <a:ext cx="5873649" cy="859416"/>
          </a:xfrm>
        </p:spPr>
        <p:txBody>
          <a:bodyPr>
            <a:noAutofit/>
          </a:bodyPr>
          <a:lstStyle/>
          <a:p>
            <a:pPr algn="ctr"/>
            <a:r>
              <a:rPr lang="en-US" b="0"/>
              <a:t>Identifying What Assets You Have</a:t>
            </a:r>
          </a:p>
        </p:txBody>
      </p:sp>
      <p:pic>
        <p:nvPicPr>
          <p:cNvPr id="3" name="Picture 5" descr="777604_fire_hydrant">
            <a:extLst>
              <a:ext uri="{FF2B5EF4-FFF2-40B4-BE49-F238E27FC236}">
                <a16:creationId xmlns:a16="http://schemas.microsoft.com/office/drawing/2014/main" id="{C8853E31-A23C-9740-A91C-3FA6B1F20B02}"/>
              </a:ext>
            </a:extLst>
          </p:cNvPr>
          <p:cNvPicPr>
            <a:picLocks noChangeAspect="1" noChangeArrowheads="1"/>
          </p:cNvPicPr>
          <p:nvPr/>
        </p:nvPicPr>
        <p:blipFill>
          <a:blip r:embed="rId2" cstate="print"/>
          <a:srcRect/>
          <a:stretch>
            <a:fillRect/>
          </a:stretch>
        </p:blipFill>
        <p:spPr bwMode="auto">
          <a:xfrm>
            <a:off x="185689" y="3971162"/>
            <a:ext cx="1387079" cy="1857375"/>
          </a:xfrm>
          <a:prstGeom prst="rect">
            <a:avLst/>
          </a:prstGeom>
          <a:noFill/>
          <a:ln w="9525">
            <a:noFill/>
            <a:miter lim="800000"/>
            <a:headEnd/>
            <a:tailEnd/>
          </a:ln>
        </p:spPr>
      </p:pic>
      <p:pic>
        <p:nvPicPr>
          <p:cNvPr id="4" name="Picture 2" descr="water_tower_new">
            <a:extLst>
              <a:ext uri="{FF2B5EF4-FFF2-40B4-BE49-F238E27FC236}">
                <a16:creationId xmlns:a16="http://schemas.microsoft.com/office/drawing/2014/main" id="{26B3FEBB-E40A-9A4D-9FE5-2CC1E73292BB}"/>
              </a:ext>
            </a:extLst>
          </p:cNvPr>
          <p:cNvPicPr>
            <a:picLocks noChangeAspect="1" noChangeArrowheads="1"/>
          </p:cNvPicPr>
          <p:nvPr/>
        </p:nvPicPr>
        <p:blipFill>
          <a:blip r:embed="rId3" cstate="print"/>
          <a:srcRect l="12213" r="23665"/>
          <a:stretch>
            <a:fillRect/>
          </a:stretch>
        </p:blipFill>
        <p:spPr bwMode="auto">
          <a:xfrm>
            <a:off x="7898504" y="3820671"/>
            <a:ext cx="976607" cy="2031690"/>
          </a:xfrm>
          <a:prstGeom prst="rect">
            <a:avLst/>
          </a:prstGeom>
          <a:noFill/>
          <a:ln w="9525">
            <a:noFill/>
            <a:miter lim="800000"/>
            <a:headEnd/>
            <a:tailEnd/>
          </a:ln>
        </p:spPr>
      </p:pic>
      <p:pic>
        <p:nvPicPr>
          <p:cNvPr id="5" name="Picture 3">
            <a:extLst>
              <a:ext uri="{FF2B5EF4-FFF2-40B4-BE49-F238E27FC236}">
                <a16:creationId xmlns:a16="http://schemas.microsoft.com/office/drawing/2014/main" id="{C674F115-DAB8-8B4F-95BC-83442DC9041F}"/>
              </a:ext>
            </a:extLst>
          </p:cNvPr>
          <p:cNvPicPr>
            <a:picLocks noChangeAspect="1" noChangeArrowheads="1"/>
          </p:cNvPicPr>
          <p:nvPr/>
        </p:nvPicPr>
        <p:blipFill>
          <a:blip r:embed="rId4" cstate="print"/>
          <a:srcRect l="3568" t="4538" r="37500" b="7143"/>
          <a:stretch>
            <a:fillRect/>
          </a:stretch>
        </p:blipFill>
        <p:spPr bwMode="auto">
          <a:xfrm>
            <a:off x="278152" y="1029464"/>
            <a:ext cx="1016794" cy="1028700"/>
          </a:xfrm>
          <a:prstGeom prst="rect">
            <a:avLst/>
          </a:prstGeom>
          <a:noFill/>
          <a:ln w="9525">
            <a:noFill/>
            <a:miter lim="800000"/>
            <a:headEnd/>
            <a:tailEnd/>
          </a:ln>
        </p:spPr>
      </p:pic>
      <p:pic>
        <p:nvPicPr>
          <p:cNvPr id="6" name="Picture 2" descr="bloomfield water treatment plant">
            <a:extLst>
              <a:ext uri="{FF2B5EF4-FFF2-40B4-BE49-F238E27FC236}">
                <a16:creationId xmlns:a16="http://schemas.microsoft.com/office/drawing/2014/main" id="{25B47879-8F93-3C41-A7B6-06BC8873DDDF}"/>
              </a:ext>
            </a:extLst>
          </p:cNvPr>
          <p:cNvPicPr>
            <a:picLocks noChangeAspect="1" noChangeArrowheads="1"/>
          </p:cNvPicPr>
          <p:nvPr/>
        </p:nvPicPr>
        <p:blipFill>
          <a:blip r:embed="rId5" cstate="print"/>
          <a:srcRect/>
          <a:stretch>
            <a:fillRect/>
          </a:stretch>
        </p:blipFill>
        <p:spPr bwMode="auto">
          <a:xfrm>
            <a:off x="1843980" y="974099"/>
            <a:ext cx="1421606" cy="1065610"/>
          </a:xfrm>
          <a:prstGeom prst="rect">
            <a:avLst/>
          </a:prstGeom>
          <a:noFill/>
          <a:ln w="9525">
            <a:noFill/>
            <a:miter lim="800000"/>
            <a:headEnd/>
            <a:tailEnd/>
          </a:ln>
        </p:spPr>
      </p:pic>
      <p:pic>
        <p:nvPicPr>
          <p:cNvPr id="7" name="Picture 5" descr="Chemical_Dosing_Pump_summ">
            <a:extLst>
              <a:ext uri="{FF2B5EF4-FFF2-40B4-BE49-F238E27FC236}">
                <a16:creationId xmlns:a16="http://schemas.microsoft.com/office/drawing/2014/main" id="{3C11ADAE-C93A-0F4B-8F28-4D476EBA5FF8}"/>
              </a:ext>
            </a:extLst>
          </p:cNvPr>
          <p:cNvPicPr>
            <a:picLocks noChangeAspect="1" noChangeArrowheads="1"/>
          </p:cNvPicPr>
          <p:nvPr/>
        </p:nvPicPr>
        <p:blipFill>
          <a:blip r:embed="rId6" cstate="print"/>
          <a:srcRect/>
          <a:stretch>
            <a:fillRect/>
          </a:stretch>
        </p:blipFill>
        <p:spPr bwMode="auto">
          <a:xfrm>
            <a:off x="215048" y="2443163"/>
            <a:ext cx="1143000" cy="1143000"/>
          </a:xfrm>
          <a:prstGeom prst="rect">
            <a:avLst/>
          </a:prstGeom>
          <a:noFill/>
          <a:ln w="9525">
            <a:noFill/>
            <a:miter lim="800000"/>
            <a:headEnd/>
            <a:tailEnd/>
          </a:ln>
        </p:spPr>
      </p:pic>
      <p:pic>
        <p:nvPicPr>
          <p:cNvPr id="8" name="Picture 14" descr="150px-Concrete_water_pipe">
            <a:extLst>
              <a:ext uri="{FF2B5EF4-FFF2-40B4-BE49-F238E27FC236}">
                <a16:creationId xmlns:a16="http://schemas.microsoft.com/office/drawing/2014/main" id="{1C316EC1-0FAE-C945-89BB-D4D2F9306E4B}"/>
              </a:ext>
            </a:extLst>
          </p:cNvPr>
          <p:cNvPicPr>
            <a:picLocks noChangeAspect="1" noChangeArrowheads="1"/>
          </p:cNvPicPr>
          <p:nvPr/>
        </p:nvPicPr>
        <p:blipFill>
          <a:blip r:embed="rId7" cstate="print"/>
          <a:srcRect/>
          <a:stretch>
            <a:fillRect/>
          </a:stretch>
        </p:blipFill>
        <p:spPr bwMode="auto">
          <a:xfrm>
            <a:off x="6004888" y="965115"/>
            <a:ext cx="846689" cy="1275014"/>
          </a:xfrm>
          <a:prstGeom prst="rect">
            <a:avLst/>
          </a:prstGeom>
          <a:noFill/>
          <a:ln w="9525">
            <a:noFill/>
            <a:miter lim="800000"/>
            <a:headEnd/>
            <a:tailEnd/>
          </a:ln>
        </p:spPr>
      </p:pic>
      <p:pic>
        <p:nvPicPr>
          <p:cNvPr id="9" name="Picture 2">
            <a:extLst>
              <a:ext uri="{FF2B5EF4-FFF2-40B4-BE49-F238E27FC236}">
                <a16:creationId xmlns:a16="http://schemas.microsoft.com/office/drawing/2014/main" id="{6D5276EA-39D2-4E4D-8041-86588CFF037A}"/>
              </a:ext>
            </a:extLst>
          </p:cNvPr>
          <p:cNvPicPr>
            <a:picLocks noChangeAspect="1" noChangeArrowheads="1"/>
          </p:cNvPicPr>
          <p:nvPr/>
        </p:nvPicPr>
        <p:blipFill>
          <a:blip r:embed="rId8" cstate="print"/>
          <a:srcRect/>
          <a:stretch>
            <a:fillRect/>
          </a:stretch>
        </p:blipFill>
        <p:spPr bwMode="auto">
          <a:xfrm>
            <a:off x="8052293" y="1029464"/>
            <a:ext cx="942975" cy="1257300"/>
          </a:xfrm>
          <a:prstGeom prst="rect">
            <a:avLst/>
          </a:prstGeom>
          <a:noFill/>
          <a:ln w="9525">
            <a:noFill/>
            <a:miter lim="800000"/>
            <a:headEnd/>
            <a:tailEnd/>
          </a:ln>
        </p:spPr>
      </p:pic>
      <p:pic>
        <p:nvPicPr>
          <p:cNvPr id="10" name="Picture 7" descr="Watermeter">
            <a:extLst>
              <a:ext uri="{FF2B5EF4-FFF2-40B4-BE49-F238E27FC236}">
                <a16:creationId xmlns:a16="http://schemas.microsoft.com/office/drawing/2014/main" id="{6EC0A091-2386-3848-AEE2-947A3FF50966}"/>
              </a:ext>
            </a:extLst>
          </p:cNvPr>
          <p:cNvPicPr>
            <a:picLocks noChangeAspect="1" noChangeArrowheads="1"/>
          </p:cNvPicPr>
          <p:nvPr/>
        </p:nvPicPr>
        <p:blipFill>
          <a:blip r:embed="rId9" cstate="print"/>
          <a:srcRect/>
          <a:stretch>
            <a:fillRect/>
          </a:stretch>
        </p:blipFill>
        <p:spPr bwMode="auto">
          <a:xfrm>
            <a:off x="3821086" y="965114"/>
            <a:ext cx="1371600" cy="1028700"/>
          </a:xfrm>
          <a:prstGeom prst="rect">
            <a:avLst/>
          </a:prstGeom>
          <a:noFill/>
          <a:ln w="9525">
            <a:noFill/>
            <a:miter lim="800000"/>
            <a:headEnd/>
            <a:tailEnd/>
          </a:ln>
        </p:spPr>
      </p:pic>
      <p:sp>
        <p:nvSpPr>
          <p:cNvPr id="11" name="Title 1">
            <a:extLst>
              <a:ext uri="{FF2B5EF4-FFF2-40B4-BE49-F238E27FC236}">
                <a16:creationId xmlns:a16="http://schemas.microsoft.com/office/drawing/2014/main" id="{1B4967A1-9F7F-B04B-AE12-56B5A228A626}"/>
              </a:ext>
            </a:extLst>
          </p:cNvPr>
          <p:cNvSpPr txBox="1">
            <a:spLocks/>
          </p:cNvSpPr>
          <p:nvPr/>
        </p:nvSpPr>
        <p:spPr>
          <a:xfrm>
            <a:off x="2172806" y="4594696"/>
            <a:ext cx="5125660" cy="859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Helvetica Neue" charset="0"/>
                <a:cs typeface="Calibri" panose="020F0502020204030204" pitchFamily="34" charset="0"/>
              </a:defRPr>
            </a:lvl1pPr>
          </a:lstStyle>
          <a:p>
            <a:pPr algn="ctr"/>
            <a:r>
              <a:rPr lang="en-US" sz="3200" b="0"/>
              <a:t>How Many, What Type, Location, Condition, Useful Life Remaining, &amp; Replacement Cost </a:t>
            </a:r>
          </a:p>
        </p:txBody>
      </p:sp>
    </p:spTree>
    <p:extLst>
      <p:ext uri="{BB962C8B-B14F-4D97-AF65-F5344CB8AC3E}">
        <p14:creationId xmlns:p14="http://schemas.microsoft.com/office/powerpoint/2010/main" val="395947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0331">
            <a:off x="4516405" y="610982"/>
            <a:ext cx="4297205" cy="544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398A08A-5A4A-4475-B450-2D51A01B884D}"/>
              </a:ext>
            </a:extLst>
          </p:cNvPr>
          <p:cNvSpPr/>
          <p:nvPr/>
        </p:nvSpPr>
        <p:spPr>
          <a:xfrm rot="805471">
            <a:off x="5013482" y="1720839"/>
            <a:ext cx="3577578" cy="3416320"/>
          </a:xfrm>
          <a:prstGeom prst="rect">
            <a:avLst/>
          </a:prstGeom>
        </p:spPr>
        <p:txBody>
          <a:bodyPr wrap="square">
            <a:spAutoFit/>
          </a:bodyPr>
          <a:lstStyle/>
          <a:p>
            <a:r>
              <a:rPr lang="en-US" sz="3000">
                <a:solidFill>
                  <a:schemeClr val="tx2"/>
                </a:solidFill>
                <a:latin typeface="Avenir LT Std 35 Light" panose="020B0402020203020204" pitchFamily="34" charset="0"/>
              </a:rPr>
              <a:t>Understanding  What You Want Your Assets to Do</a:t>
            </a:r>
          </a:p>
          <a:p>
            <a:endParaRPr lang="en-US" sz="3000">
              <a:solidFill>
                <a:schemeClr val="tx2"/>
              </a:solidFill>
              <a:latin typeface="Avenir LT Std 35 Light" panose="020B0402020203020204" pitchFamily="34" charset="0"/>
            </a:endParaRPr>
          </a:p>
          <a:p>
            <a:r>
              <a:rPr lang="en-US" sz="2400">
                <a:solidFill>
                  <a:schemeClr val="tx2"/>
                </a:solidFill>
                <a:latin typeface="Avenir LT Std 35 Light" panose="020B0402020203020204" pitchFamily="34" charset="0"/>
              </a:rPr>
              <a:t>How Well Are Your Assets Doing That?</a:t>
            </a:r>
          </a:p>
          <a:p>
            <a:r>
              <a:rPr lang="en-US" sz="2400">
                <a:solidFill>
                  <a:schemeClr val="tx2"/>
                </a:solidFill>
                <a:latin typeface="Avenir LT Std 35 Light" panose="020B0402020203020204" pitchFamily="34" charset="0"/>
              </a:rPr>
              <a:t>Are You Meeting Customer Expectations?</a:t>
            </a:r>
          </a:p>
        </p:txBody>
      </p:sp>
      <p:pic>
        <p:nvPicPr>
          <p:cNvPr id="7" name="Picture 6">
            <a:extLst>
              <a:ext uri="{FF2B5EF4-FFF2-40B4-BE49-F238E27FC236}">
                <a16:creationId xmlns:a16="http://schemas.microsoft.com/office/drawing/2014/main" id="{64CABDA1-BECF-4C12-88E9-E172AF8A578C}"/>
              </a:ext>
            </a:extLst>
          </p:cNvPr>
          <p:cNvPicPr>
            <a:picLocks noChangeAspect="1"/>
          </p:cNvPicPr>
          <p:nvPr/>
        </p:nvPicPr>
        <p:blipFill>
          <a:blip r:embed="rId3" cstate="print"/>
          <a:stretch>
            <a:fillRect/>
          </a:stretch>
        </p:blipFill>
        <p:spPr>
          <a:xfrm rot="20668385">
            <a:off x="361128" y="1265522"/>
            <a:ext cx="3133022" cy="1847858"/>
          </a:xfrm>
          <a:prstGeom prst="rect">
            <a:avLst/>
          </a:prstGeom>
        </p:spPr>
      </p:pic>
      <p:pic>
        <p:nvPicPr>
          <p:cNvPr id="6" name="Picture 4">
            <a:extLst>
              <a:ext uri="{FF2B5EF4-FFF2-40B4-BE49-F238E27FC236}">
                <a16:creationId xmlns:a16="http://schemas.microsoft.com/office/drawing/2014/main" id="{D00C73B1-18F1-4E9C-97CD-496521C524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0970" y="3690258"/>
            <a:ext cx="4156801" cy="206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87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FF51-6F21-A048-A328-0D7B7F4CB96D}"/>
              </a:ext>
            </a:extLst>
          </p:cNvPr>
          <p:cNvSpPr>
            <a:spLocks noGrp="1"/>
          </p:cNvSpPr>
          <p:nvPr>
            <p:ph type="title"/>
          </p:nvPr>
        </p:nvSpPr>
        <p:spPr>
          <a:xfrm>
            <a:off x="4782208" y="3138153"/>
            <a:ext cx="4151586" cy="859416"/>
          </a:xfrm>
        </p:spPr>
        <p:txBody>
          <a:bodyPr>
            <a:normAutofit fontScale="90000"/>
          </a:bodyPr>
          <a:lstStyle/>
          <a:p>
            <a:r>
              <a:rPr lang="en-US" b="0"/>
              <a:t>Figuring Out Which Assets Are Critical to Sustained Operations</a:t>
            </a:r>
            <a:br>
              <a:rPr lang="en-US" b="0"/>
            </a:br>
            <a:br>
              <a:rPr lang="en-US"/>
            </a:br>
            <a:r>
              <a:rPr lang="en-US" b="0"/>
              <a:t>Which Assets Are Likely to Fail and What Are the Consequences of the Failure?</a:t>
            </a:r>
          </a:p>
        </p:txBody>
      </p:sp>
      <p:graphicFrame>
        <p:nvGraphicFramePr>
          <p:cNvPr id="3" name="Table 2">
            <a:extLst>
              <a:ext uri="{FF2B5EF4-FFF2-40B4-BE49-F238E27FC236}">
                <a16:creationId xmlns:a16="http://schemas.microsoft.com/office/drawing/2014/main" id="{26B02462-F614-E74A-91F0-5A78F694EEE1}"/>
              </a:ext>
            </a:extLst>
          </p:cNvPr>
          <p:cNvGraphicFramePr>
            <a:graphicFrameLocks noGrp="1"/>
          </p:cNvGraphicFramePr>
          <p:nvPr>
            <p:extLst>
              <p:ext uri="{D42A27DB-BD31-4B8C-83A1-F6EECF244321}">
                <p14:modId xmlns:p14="http://schemas.microsoft.com/office/powerpoint/2010/main" val="3511831700"/>
              </p:ext>
            </p:extLst>
          </p:nvPr>
        </p:nvGraphicFramePr>
        <p:xfrm>
          <a:off x="160834" y="2096451"/>
          <a:ext cx="4093092" cy="3094326"/>
        </p:xfrm>
        <a:graphic>
          <a:graphicData uri="http://schemas.openxmlformats.org/drawingml/2006/table">
            <a:tbl>
              <a:tblPr firstRow="1" bandRow="1">
                <a:tableStyleId>{5C22544A-7EE6-4342-B048-85BDC9FD1C3A}</a:tableStyleId>
              </a:tblPr>
              <a:tblGrid>
                <a:gridCol w="4093092">
                  <a:extLst>
                    <a:ext uri="{9D8B030D-6E8A-4147-A177-3AD203B41FA5}">
                      <a16:colId xmlns:a16="http://schemas.microsoft.com/office/drawing/2014/main" val="20000"/>
                    </a:ext>
                  </a:extLst>
                </a:gridCol>
              </a:tblGrid>
              <a:tr h="3094326">
                <a:tc>
                  <a:txBody>
                    <a:bodyPr/>
                    <a:lstStyle/>
                    <a:p>
                      <a:pPr algn="l"/>
                      <a:endParaRPr lang="en-US" sz="1800"/>
                    </a:p>
                  </a:txBody>
                  <a:tcPr marL="83657" marR="83657" marT="41823" marB="4182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009900"/>
                        </a:gs>
                        <a:gs pos="1000">
                          <a:srgbClr val="009900"/>
                        </a:gs>
                        <a:gs pos="16675">
                          <a:srgbClr val="009900"/>
                        </a:gs>
                        <a:gs pos="20000">
                          <a:srgbClr val="009900"/>
                        </a:gs>
                        <a:gs pos="48000">
                          <a:srgbClr val="FFFF00"/>
                        </a:gs>
                        <a:gs pos="74000">
                          <a:srgbClr val="EE3F17"/>
                        </a:gs>
                        <a:gs pos="100000">
                          <a:srgbClr val="E81766"/>
                        </a:gs>
                        <a:gs pos="95003">
                          <a:srgbClr val="FF0000"/>
                        </a:gs>
                        <a:gs pos="88324">
                          <a:srgbClr val="FF0000"/>
                        </a:gs>
                        <a:gs pos="100000">
                          <a:srgbClr val="A603AB">
                            <a:lumMod val="0"/>
                            <a:lumOff val="100000"/>
                          </a:srgbClr>
                        </a:gs>
                      </a:gsLst>
                      <a:lin ang="18000000" scaled="0"/>
                    </a:gradFill>
                  </a:tcPr>
                </a:tc>
                <a:extLst>
                  <a:ext uri="{0D108BD9-81ED-4DB2-BD59-A6C34878D82A}">
                    <a16:rowId xmlns:a16="http://schemas.microsoft.com/office/drawing/2014/main" val="10000"/>
                  </a:ext>
                </a:extLst>
              </a:tr>
            </a:tbl>
          </a:graphicData>
        </a:graphic>
      </p:graphicFrame>
      <p:pic>
        <p:nvPicPr>
          <p:cNvPr id="4" name="Picture 2">
            <a:extLst>
              <a:ext uri="{FF2B5EF4-FFF2-40B4-BE49-F238E27FC236}">
                <a16:creationId xmlns:a16="http://schemas.microsoft.com/office/drawing/2014/main" id="{D9ED79D4-F885-B44C-8DB5-F42AD9265C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587" y="2058491"/>
            <a:ext cx="4093092" cy="301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4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4FEAB-8B3D-49E8-B881-C1F81007C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568" y="958453"/>
            <a:ext cx="3632372" cy="2470547"/>
          </a:xfrm>
          <a:prstGeom prst="rect">
            <a:avLst/>
          </a:prstGeom>
        </p:spPr>
      </p:pic>
      <p:pic>
        <p:nvPicPr>
          <p:cNvPr id="5" name="Picture 4">
            <a:extLst>
              <a:ext uri="{FF2B5EF4-FFF2-40B4-BE49-F238E27FC236}">
                <a16:creationId xmlns:a16="http://schemas.microsoft.com/office/drawing/2014/main" id="{23E77A9A-A135-4224-96E4-A158C3FB7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117" y="3595956"/>
            <a:ext cx="1752749" cy="2404795"/>
          </a:xfrm>
          <a:prstGeom prst="rect">
            <a:avLst/>
          </a:prstGeom>
        </p:spPr>
      </p:pic>
      <p:sp>
        <p:nvSpPr>
          <p:cNvPr id="2" name="TextBox 1">
            <a:extLst>
              <a:ext uri="{FF2B5EF4-FFF2-40B4-BE49-F238E27FC236}">
                <a16:creationId xmlns:a16="http://schemas.microsoft.com/office/drawing/2014/main" id="{E380F477-9B7E-4B6A-8369-6FDC4D8B5244}"/>
              </a:ext>
            </a:extLst>
          </p:cNvPr>
          <p:cNvSpPr txBox="1"/>
          <p:nvPr/>
        </p:nvSpPr>
        <p:spPr>
          <a:xfrm>
            <a:off x="106135" y="1704467"/>
            <a:ext cx="5274128" cy="2954655"/>
          </a:xfrm>
          <a:prstGeom prst="rect">
            <a:avLst/>
          </a:prstGeom>
          <a:noFill/>
        </p:spPr>
        <p:txBody>
          <a:bodyPr wrap="square" rtlCol="0">
            <a:spAutoFit/>
          </a:bodyPr>
          <a:lstStyle/>
          <a:p>
            <a:r>
              <a:rPr lang="en-US" sz="3300"/>
              <a:t>Thinking About the Assets Over Their Entire Life</a:t>
            </a:r>
          </a:p>
          <a:p>
            <a:endParaRPr lang="en-US" sz="2400"/>
          </a:p>
          <a:p>
            <a:r>
              <a:rPr lang="en-US" sz="2400"/>
              <a:t>When is the Best Time to Intervene? What Interventions Are Possible at Each Stage? What’s the Most Efficient Way to Intervene?</a:t>
            </a:r>
          </a:p>
        </p:txBody>
      </p:sp>
    </p:spTree>
    <p:extLst>
      <p:ext uri="{BB962C8B-B14F-4D97-AF65-F5344CB8AC3E}">
        <p14:creationId xmlns:p14="http://schemas.microsoft.com/office/powerpoint/2010/main" val="201164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2A9567-4783-43A4-A34E-839A2776D1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077" y="937343"/>
            <a:ext cx="2024439" cy="1350150"/>
          </a:xfrm>
          <a:prstGeom prst="rect">
            <a:avLst/>
          </a:prstGeom>
        </p:spPr>
      </p:pic>
      <p:sp>
        <p:nvSpPr>
          <p:cNvPr id="11" name="TextBox 10">
            <a:extLst>
              <a:ext uri="{FF2B5EF4-FFF2-40B4-BE49-F238E27FC236}">
                <a16:creationId xmlns:a16="http://schemas.microsoft.com/office/drawing/2014/main" id="{F75C579D-1F2C-4B6A-9330-C22AA1FEC920}"/>
              </a:ext>
            </a:extLst>
          </p:cNvPr>
          <p:cNvSpPr txBox="1"/>
          <p:nvPr/>
        </p:nvSpPr>
        <p:spPr>
          <a:xfrm>
            <a:off x="6246186" y="3752759"/>
            <a:ext cx="1862826" cy="738664"/>
          </a:xfrm>
          <a:prstGeom prst="rect">
            <a:avLst/>
          </a:prstGeom>
          <a:noFill/>
        </p:spPr>
        <p:txBody>
          <a:bodyPr wrap="square" rtlCol="0">
            <a:spAutoFit/>
          </a:bodyPr>
          <a:lstStyle/>
          <a:p>
            <a:r>
              <a:rPr lang="en-US" sz="2100">
                <a:solidFill>
                  <a:schemeClr val="bg1"/>
                </a:solidFill>
              </a:rPr>
              <a:t>Financial Resources                                                 </a:t>
            </a:r>
          </a:p>
        </p:txBody>
      </p:sp>
      <p:sp>
        <p:nvSpPr>
          <p:cNvPr id="12" name="TextBox 11">
            <a:extLst>
              <a:ext uri="{FF2B5EF4-FFF2-40B4-BE49-F238E27FC236}">
                <a16:creationId xmlns:a16="http://schemas.microsoft.com/office/drawing/2014/main" id="{85B83A41-5EF8-4EE4-87CF-69AAEA50F944}"/>
              </a:ext>
            </a:extLst>
          </p:cNvPr>
          <p:cNvSpPr txBox="1"/>
          <p:nvPr/>
        </p:nvSpPr>
        <p:spPr>
          <a:xfrm rot="1182986">
            <a:off x="1527548" y="2106191"/>
            <a:ext cx="2700300" cy="1338828"/>
          </a:xfrm>
          <a:prstGeom prst="rect">
            <a:avLst/>
          </a:prstGeom>
          <a:noFill/>
        </p:spPr>
        <p:txBody>
          <a:bodyPr wrap="square" rtlCol="0">
            <a:spAutoFit/>
          </a:bodyPr>
          <a:lstStyle/>
          <a:p>
            <a:r>
              <a:rPr lang="en-US" sz="2700" b="1">
                <a:solidFill>
                  <a:schemeClr val="bg1"/>
                </a:solidFill>
              </a:rPr>
              <a:t>Where does the money come from?</a:t>
            </a:r>
          </a:p>
        </p:txBody>
      </p:sp>
      <p:pic>
        <p:nvPicPr>
          <p:cNvPr id="3" name="Picture 2">
            <a:extLst>
              <a:ext uri="{FF2B5EF4-FFF2-40B4-BE49-F238E27FC236}">
                <a16:creationId xmlns:a16="http://schemas.microsoft.com/office/drawing/2014/main" id="{0FFEB6EB-C24B-4DCA-8B0C-81A90095F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0507">
            <a:off x="1126864" y="3404504"/>
            <a:ext cx="1439843" cy="1078492"/>
          </a:xfrm>
          <a:prstGeom prst="rect">
            <a:avLst/>
          </a:prstGeom>
        </p:spPr>
      </p:pic>
      <p:pic>
        <p:nvPicPr>
          <p:cNvPr id="5" name="Picture 4">
            <a:extLst>
              <a:ext uri="{FF2B5EF4-FFF2-40B4-BE49-F238E27FC236}">
                <a16:creationId xmlns:a16="http://schemas.microsoft.com/office/drawing/2014/main" id="{41046911-677B-4E54-BBD0-FAED06FE4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2187">
            <a:off x="331571" y="4722943"/>
            <a:ext cx="2486025" cy="1035844"/>
          </a:xfrm>
          <a:prstGeom prst="rect">
            <a:avLst/>
          </a:prstGeom>
        </p:spPr>
      </p:pic>
      <p:pic>
        <p:nvPicPr>
          <p:cNvPr id="7" name="Picture 6">
            <a:extLst>
              <a:ext uri="{FF2B5EF4-FFF2-40B4-BE49-F238E27FC236}">
                <a16:creationId xmlns:a16="http://schemas.microsoft.com/office/drawing/2014/main" id="{2EFE2AEA-DC7C-45E0-A24E-8B506E49A3CF}"/>
              </a:ext>
            </a:extLst>
          </p:cNvPr>
          <p:cNvPicPr>
            <a:picLocks noChangeAspect="1"/>
          </p:cNvPicPr>
          <p:nvPr/>
        </p:nvPicPr>
        <p:blipFill rotWithShape="1">
          <a:blip r:embed="rId5">
            <a:extLst>
              <a:ext uri="{28A0092B-C50C-407E-A947-70E740481C1C}">
                <a14:useLocalDpi xmlns:a14="http://schemas.microsoft.com/office/drawing/2010/main" val="0"/>
              </a:ext>
            </a:extLst>
          </a:blip>
          <a:srcRect l="37925" t="1" r="39655" b="60943"/>
          <a:stretch/>
        </p:blipFill>
        <p:spPr>
          <a:xfrm rot="20274886">
            <a:off x="559748" y="1403448"/>
            <a:ext cx="1644900" cy="1604666"/>
          </a:xfrm>
          <a:prstGeom prst="rect">
            <a:avLst/>
          </a:prstGeom>
        </p:spPr>
      </p:pic>
      <p:pic>
        <p:nvPicPr>
          <p:cNvPr id="9" name="Picture 8">
            <a:extLst>
              <a:ext uri="{FF2B5EF4-FFF2-40B4-BE49-F238E27FC236}">
                <a16:creationId xmlns:a16="http://schemas.microsoft.com/office/drawing/2014/main" id="{73705941-F777-41D7-A323-CE75199691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20507">
            <a:off x="6962720" y="4738827"/>
            <a:ext cx="1890274" cy="1257891"/>
          </a:xfrm>
          <a:prstGeom prst="rect">
            <a:avLst/>
          </a:prstGeom>
        </p:spPr>
      </p:pic>
      <p:pic>
        <p:nvPicPr>
          <p:cNvPr id="13" name="Picture 12">
            <a:extLst>
              <a:ext uri="{FF2B5EF4-FFF2-40B4-BE49-F238E27FC236}">
                <a16:creationId xmlns:a16="http://schemas.microsoft.com/office/drawing/2014/main" id="{BE8C5C1B-B3EA-4858-A981-EB19A8D9E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51939">
            <a:off x="7219678" y="3162884"/>
            <a:ext cx="1778669" cy="1259058"/>
          </a:xfrm>
          <a:prstGeom prst="rect">
            <a:avLst/>
          </a:prstGeom>
        </p:spPr>
      </p:pic>
      <p:pic>
        <p:nvPicPr>
          <p:cNvPr id="14" name="Picture 13">
            <a:extLst>
              <a:ext uri="{FF2B5EF4-FFF2-40B4-BE49-F238E27FC236}">
                <a16:creationId xmlns:a16="http://schemas.microsoft.com/office/drawing/2014/main" id="{D5307C64-A49B-45DE-B083-F396A01D86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74886">
            <a:off x="7000552" y="1100045"/>
            <a:ext cx="1604666" cy="1604666"/>
          </a:xfrm>
          <a:prstGeom prst="rect">
            <a:avLst/>
          </a:prstGeom>
        </p:spPr>
      </p:pic>
      <p:sp>
        <p:nvSpPr>
          <p:cNvPr id="2" name="TextBox 1">
            <a:extLst>
              <a:ext uri="{FF2B5EF4-FFF2-40B4-BE49-F238E27FC236}">
                <a16:creationId xmlns:a16="http://schemas.microsoft.com/office/drawing/2014/main" id="{6DF0BFF1-EEE5-4581-9159-87CC2BBC4D67}"/>
              </a:ext>
            </a:extLst>
          </p:cNvPr>
          <p:cNvSpPr txBox="1"/>
          <p:nvPr/>
        </p:nvSpPr>
        <p:spPr>
          <a:xfrm>
            <a:off x="3215097" y="2454880"/>
            <a:ext cx="3807164" cy="2308324"/>
          </a:xfrm>
          <a:prstGeom prst="rect">
            <a:avLst/>
          </a:prstGeom>
          <a:noFill/>
        </p:spPr>
        <p:txBody>
          <a:bodyPr wrap="square" rtlCol="0" anchor="t">
            <a:spAutoFit/>
          </a:bodyPr>
          <a:lstStyle/>
          <a:p>
            <a:r>
              <a:rPr lang="en-US" sz="2700"/>
              <a:t>Considering Long-Term Funding for Sustainability </a:t>
            </a:r>
            <a:endParaRPr lang="en-US" sz="2700">
              <a:cs typeface="Calibri"/>
            </a:endParaRPr>
          </a:p>
          <a:p>
            <a:endParaRPr lang="en-US">
              <a:latin typeface="Calibri"/>
              <a:cs typeface="Calibri"/>
            </a:endParaRPr>
          </a:p>
          <a:p>
            <a:r>
              <a:rPr lang="en-US"/>
              <a:t>How Much Money Do You Need? Where Will it Come From? What Do You Need Over the Life of the Facility (50 to 100 Years)?</a:t>
            </a:r>
            <a:endParaRPr lang="en-US">
              <a:cs typeface="Calibri"/>
            </a:endParaRPr>
          </a:p>
        </p:txBody>
      </p:sp>
    </p:spTree>
    <p:extLst>
      <p:ext uri="{BB962C8B-B14F-4D97-AF65-F5344CB8AC3E}">
        <p14:creationId xmlns:p14="http://schemas.microsoft.com/office/powerpoint/2010/main" val="262041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86C20-A7DA-4076-A0F2-C2EF51E2AB8F}"/>
              </a:ext>
            </a:extLst>
          </p:cNvPr>
          <p:cNvSpPr>
            <a:spLocks noGrp="1"/>
          </p:cNvSpPr>
          <p:nvPr>
            <p:ph idx="1"/>
          </p:nvPr>
        </p:nvSpPr>
        <p:spPr>
          <a:xfrm>
            <a:off x="0" y="3067885"/>
            <a:ext cx="9144000" cy="2932865"/>
          </a:xfrm>
        </p:spPr>
        <p:txBody>
          <a:bodyPr vert="horz" lIns="91440" tIns="45720" rIns="91440" bIns="45720" rtlCol="0" anchor="t">
            <a:noAutofit/>
          </a:bodyPr>
          <a:lstStyle/>
          <a:p>
            <a:pPr marL="0" indent="0" algn="ctr">
              <a:buNone/>
            </a:pPr>
            <a:r>
              <a:rPr lang="en-US" sz="3300">
                <a:solidFill>
                  <a:schemeClr val="tx1"/>
                </a:solidFill>
                <a:latin typeface="Calibri"/>
                <a:cs typeface="Calibri"/>
              </a:rPr>
              <a:t>A Good, Comprehensive Map of Your Assets</a:t>
            </a:r>
          </a:p>
          <a:p>
            <a:pPr marL="0" indent="0" algn="ctr">
              <a:buNone/>
            </a:pPr>
            <a:r>
              <a:rPr lang="en-US" sz="3300">
                <a:solidFill>
                  <a:srgbClr val="000000"/>
                </a:solidFill>
                <a:latin typeface="Calibri"/>
                <a:cs typeface="Calibri"/>
              </a:rPr>
              <a:t>An Asset Inventory (A List of All of Your Assets and Their Characteristics)</a:t>
            </a:r>
          </a:p>
          <a:p>
            <a:pPr marL="0" indent="0" algn="ctr">
              <a:buNone/>
            </a:pPr>
            <a:r>
              <a:rPr lang="en-US" sz="3300">
                <a:solidFill>
                  <a:schemeClr val="tx1"/>
                </a:solidFill>
                <a:latin typeface="Calibri"/>
                <a:cs typeface="Calibri"/>
              </a:rPr>
              <a:t>A Short and Long Term Capital Improvement Plan</a:t>
            </a:r>
          </a:p>
          <a:p>
            <a:pPr marL="0" indent="0" algn="ctr">
              <a:buNone/>
            </a:pPr>
            <a:r>
              <a:rPr lang="en-US" sz="3300">
                <a:solidFill>
                  <a:srgbClr val="000000"/>
                </a:solidFill>
                <a:latin typeface="Calibri"/>
                <a:cs typeface="Calibri"/>
              </a:rPr>
              <a:t>An Understanding of the Current O&amp;M Requirements</a:t>
            </a:r>
          </a:p>
        </p:txBody>
      </p:sp>
      <p:sp>
        <p:nvSpPr>
          <p:cNvPr id="8" name="Content Placeholder 2">
            <a:extLst>
              <a:ext uri="{FF2B5EF4-FFF2-40B4-BE49-F238E27FC236}">
                <a16:creationId xmlns:a16="http://schemas.microsoft.com/office/drawing/2014/main" id="{61B095B3-7B68-4E98-B423-9A24416E1687}"/>
              </a:ext>
            </a:extLst>
          </p:cNvPr>
          <p:cNvSpPr txBox="1">
            <a:spLocks/>
          </p:cNvSpPr>
          <p:nvPr/>
        </p:nvSpPr>
        <p:spPr>
          <a:xfrm>
            <a:off x="143641" y="1389226"/>
            <a:ext cx="6337738" cy="1052087"/>
          </a:xfrm>
          <a:prstGeom prst="rect">
            <a:avLst/>
          </a:prstGeom>
        </p:spPr>
        <p:txBody>
          <a:bodyPr vert="horz" lIns="68580" tIns="34290" rIns="68580" bIns="3429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Std 35 Light" panose="020B04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Std 35 Light" panose="020B04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Std 35 Light" panose="020B04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35 Light" panose="020B04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35 Light" panose="020B04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n-US" sz="7500">
                <a:solidFill>
                  <a:prstClr val="black"/>
                </a:solidFill>
                <a:latin typeface="+mn-lt"/>
              </a:rPr>
              <a:t>What Asset Management Activities Can</a:t>
            </a:r>
          </a:p>
          <a:p>
            <a:pPr marL="0" indent="0" algn="ctr" defTabSz="685800">
              <a:spcBef>
                <a:spcPts val="750"/>
              </a:spcBef>
              <a:buNone/>
              <a:defRPr/>
            </a:pPr>
            <a:r>
              <a:rPr lang="en-US" sz="7500">
                <a:solidFill>
                  <a:prstClr val="black"/>
                </a:solidFill>
                <a:latin typeface="+mn-lt"/>
              </a:rPr>
              <a:t> be Particularly Helpful in This Process? </a:t>
            </a:r>
          </a:p>
        </p:txBody>
      </p:sp>
      <p:pic>
        <p:nvPicPr>
          <p:cNvPr id="6" name="Picture 5">
            <a:extLst>
              <a:ext uri="{FF2B5EF4-FFF2-40B4-BE49-F238E27FC236}">
                <a16:creationId xmlns:a16="http://schemas.microsoft.com/office/drawing/2014/main" id="{67E1C5E7-9BE3-8145-AA84-19EFB9EC9CD5}"/>
              </a:ext>
            </a:extLst>
          </p:cNvPr>
          <p:cNvPicPr>
            <a:picLocks noChangeAspect="1"/>
          </p:cNvPicPr>
          <p:nvPr/>
        </p:nvPicPr>
        <p:blipFill>
          <a:blip r:embed="rId3"/>
          <a:stretch>
            <a:fillRect/>
          </a:stretch>
        </p:blipFill>
        <p:spPr>
          <a:xfrm>
            <a:off x="6481379" y="838815"/>
            <a:ext cx="2557517" cy="2152910"/>
          </a:xfrm>
          <a:prstGeom prst="rect">
            <a:avLst/>
          </a:prstGeom>
        </p:spPr>
      </p:pic>
    </p:spTree>
    <p:extLst>
      <p:ext uri="{BB962C8B-B14F-4D97-AF65-F5344CB8AC3E}">
        <p14:creationId xmlns:p14="http://schemas.microsoft.com/office/powerpoint/2010/main" val="13418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A7F411-E1DF-5E4D-93E0-8A95A031ED36}"/>
              </a:ext>
            </a:extLst>
          </p:cNvPr>
          <p:cNvSpPr>
            <a:spLocks noGrp="1"/>
          </p:cNvSpPr>
          <p:nvPr>
            <p:ph type="title"/>
          </p:nvPr>
        </p:nvSpPr>
        <p:spPr/>
        <p:txBody>
          <a:bodyPr>
            <a:normAutofit fontScale="90000"/>
          </a:bodyPr>
          <a:lstStyle/>
          <a:p>
            <a:r>
              <a:rPr lang="en-US" dirty="0"/>
              <a:t>Today is Part 2 of a Two-Part Series On Grants and Grant/Loan Management</a:t>
            </a:r>
          </a:p>
        </p:txBody>
      </p:sp>
      <p:pic>
        <p:nvPicPr>
          <p:cNvPr id="8" name="Picture 7">
            <a:extLst>
              <a:ext uri="{FF2B5EF4-FFF2-40B4-BE49-F238E27FC236}">
                <a16:creationId xmlns:a16="http://schemas.microsoft.com/office/drawing/2014/main" id="{E2F0402C-14CE-174C-AB1B-1DCC116076C1}"/>
              </a:ext>
            </a:extLst>
          </p:cNvPr>
          <p:cNvPicPr>
            <a:picLocks noChangeAspect="1"/>
          </p:cNvPicPr>
          <p:nvPr/>
        </p:nvPicPr>
        <p:blipFill>
          <a:blip r:embed="rId2"/>
          <a:stretch>
            <a:fillRect/>
          </a:stretch>
        </p:blipFill>
        <p:spPr>
          <a:xfrm>
            <a:off x="388974" y="3256369"/>
            <a:ext cx="3693928" cy="1037818"/>
          </a:xfrm>
          <a:prstGeom prst="rect">
            <a:avLst/>
          </a:prstGeom>
        </p:spPr>
      </p:pic>
      <p:pic>
        <p:nvPicPr>
          <p:cNvPr id="10" name="Picture 9">
            <a:extLst>
              <a:ext uri="{FF2B5EF4-FFF2-40B4-BE49-F238E27FC236}">
                <a16:creationId xmlns:a16="http://schemas.microsoft.com/office/drawing/2014/main" id="{EAD67796-A196-BA4A-A2C6-5B162B3CF69B}"/>
              </a:ext>
            </a:extLst>
          </p:cNvPr>
          <p:cNvPicPr>
            <a:picLocks noChangeAspect="1"/>
          </p:cNvPicPr>
          <p:nvPr/>
        </p:nvPicPr>
        <p:blipFill>
          <a:blip r:embed="rId3"/>
          <a:stretch>
            <a:fillRect/>
          </a:stretch>
        </p:blipFill>
        <p:spPr>
          <a:xfrm>
            <a:off x="4762399" y="1831384"/>
            <a:ext cx="4137052" cy="2849969"/>
          </a:xfrm>
          <a:prstGeom prst="rect">
            <a:avLst/>
          </a:prstGeom>
        </p:spPr>
      </p:pic>
      <p:sp>
        <p:nvSpPr>
          <p:cNvPr id="11" name="TextBox 10">
            <a:extLst>
              <a:ext uri="{FF2B5EF4-FFF2-40B4-BE49-F238E27FC236}">
                <a16:creationId xmlns:a16="http://schemas.microsoft.com/office/drawing/2014/main" id="{504AC315-D02A-EA4C-8F7B-4416875D06EB}"/>
              </a:ext>
            </a:extLst>
          </p:cNvPr>
          <p:cNvSpPr txBox="1"/>
          <p:nvPr/>
        </p:nvSpPr>
        <p:spPr>
          <a:xfrm>
            <a:off x="744279" y="5167423"/>
            <a:ext cx="2887009" cy="954107"/>
          </a:xfrm>
          <a:prstGeom prst="rect">
            <a:avLst/>
          </a:prstGeom>
          <a:noFill/>
        </p:spPr>
        <p:txBody>
          <a:bodyPr wrap="none" rtlCol="0">
            <a:spAutoFit/>
          </a:bodyPr>
          <a:lstStyle/>
          <a:p>
            <a:r>
              <a:rPr lang="en-US" sz="2800" dirty="0"/>
              <a:t>Before the Money</a:t>
            </a:r>
          </a:p>
          <a:p>
            <a:r>
              <a:rPr lang="en-US" sz="2800" dirty="0"/>
              <a:t>November 8, 2018</a:t>
            </a:r>
          </a:p>
        </p:txBody>
      </p:sp>
      <p:sp>
        <p:nvSpPr>
          <p:cNvPr id="12" name="TextBox 11">
            <a:extLst>
              <a:ext uri="{FF2B5EF4-FFF2-40B4-BE49-F238E27FC236}">
                <a16:creationId xmlns:a16="http://schemas.microsoft.com/office/drawing/2014/main" id="{66A1A2A6-F1F6-8647-9B5F-A1CAFE63D03D}"/>
              </a:ext>
            </a:extLst>
          </p:cNvPr>
          <p:cNvSpPr txBox="1"/>
          <p:nvPr/>
        </p:nvSpPr>
        <p:spPr>
          <a:xfrm>
            <a:off x="5808920" y="5167423"/>
            <a:ext cx="2658228" cy="954107"/>
          </a:xfrm>
          <a:prstGeom prst="rect">
            <a:avLst/>
          </a:prstGeom>
          <a:noFill/>
        </p:spPr>
        <p:txBody>
          <a:bodyPr wrap="none" rtlCol="0">
            <a:spAutoFit/>
          </a:bodyPr>
          <a:lstStyle/>
          <a:p>
            <a:r>
              <a:rPr lang="en-US" sz="2800" dirty="0"/>
              <a:t>After the Money</a:t>
            </a:r>
          </a:p>
          <a:p>
            <a:r>
              <a:rPr lang="en-US" sz="2800" dirty="0"/>
              <a:t>January 17, 2018</a:t>
            </a:r>
          </a:p>
        </p:txBody>
      </p:sp>
    </p:spTree>
    <p:extLst>
      <p:ext uri="{BB962C8B-B14F-4D97-AF65-F5344CB8AC3E}">
        <p14:creationId xmlns:p14="http://schemas.microsoft.com/office/powerpoint/2010/main" val="55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5AD1-C76A-1647-BE9F-B451F8443284}"/>
              </a:ext>
            </a:extLst>
          </p:cNvPr>
          <p:cNvSpPr>
            <a:spLocks noGrp="1"/>
          </p:cNvSpPr>
          <p:nvPr>
            <p:ph type="title"/>
          </p:nvPr>
        </p:nvSpPr>
        <p:spPr>
          <a:xfrm>
            <a:off x="628650" y="912966"/>
            <a:ext cx="7886700" cy="956397"/>
          </a:xfrm>
        </p:spPr>
        <p:txBody>
          <a:bodyPr>
            <a:normAutofit fontScale="90000"/>
          </a:bodyPr>
          <a:lstStyle/>
          <a:p>
            <a:r>
              <a:rPr lang="en-US"/>
              <a:t>Another Part of Planning is Asking Questions</a:t>
            </a:r>
          </a:p>
        </p:txBody>
      </p:sp>
      <p:sp>
        <p:nvSpPr>
          <p:cNvPr id="3" name="Content Placeholder 2">
            <a:extLst>
              <a:ext uri="{FF2B5EF4-FFF2-40B4-BE49-F238E27FC236}">
                <a16:creationId xmlns:a16="http://schemas.microsoft.com/office/drawing/2014/main" id="{8F076EC4-AFA2-304B-BCB3-056278EEBA98}"/>
              </a:ext>
            </a:extLst>
          </p:cNvPr>
          <p:cNvSpPr>
            <a:spLocks noGrp="1"/>
          </p:cNvSpPr>
          <p:nvPr>
            <p:ph idx="1"/>
          </p:nvPr>
        </p:nvSpPr>
        <p:spPr>
          <a:xfrm>
            <a:off x="628650" y="2393184"/>
            <a:ext cx="7886700" cy="4351338"/>
          </a:xfrm>
        </p:spPr>
        <p:txBody>
          <a:bodyPr vert="horz" lIns="91440" tIns="45720" rIns="91440" bIns="45720" rtlCol="0" anchor="t">
            <a:normAutofit/>
          </a:bodyPr>
          <a:lstStyle/>
          <a:p>
            <a:pPr marL="0" indent="0">
              <a:buNone/>
            </a:pPr>
            <a:r>
              <a:rPr lang="en-US">
                <a:latin typeface="Calibri"/>
                <a:cs typeface="Calibri"/>
              </a:rPr>
              <a:t>Is This the Right Project?</a:t>
            </a:r>
          </a:p>
          <a:p>
            <a:pPr marL="0" indent="0">
              <a:buNone/>
            </a:pPr>
            <a:r>
              <a:rPr lang="en-US">
                <a:latin typeface="Calibri"/>
                <a:cs typeface="Calibri"/>
              </a:rPr>
              <a:t>Is This the Right Time to Do the Project?</a:t>
            </a:r>
          </a:p>
          <a:p>
            <a:pPr marL="0" indent="0">
              <a:buNone/>
            </a:pPr>
            <a:r>
              <a:rPr lang="en-US">
                <a:latin typeface="Calibri"/>
                <a:cs typeface="Calibri"/>
              </a:rPr>
              <a:t>What are the Risks if I Don’t Take This Project On Right Now?</a:t>
            </a:r>
          </a:p>
          <a:p>
            <a:pPr marL="0" indent="0">
              <a:buNone/>
            </a:pPr>
            <a:r>
              <a:rPr lang="en-US">
                <a:latin typeface="Calibri"/>
                <a:cs typeface="Calibri"/>
              </a:rPr>
              <a:t>What are the Benefits if I Do the Project?</a:t>
            </a:r>
          </a:p>
          <a:p>
            <a:pPr marL="0" indent="0">
              <a:buNone/>
            </a:pPr>
            <a:r>
              <a:rPr lang="en-US">
                <a:latin typeface="Calibri"/>
                <a:cs typeface="Calibri"/>
              </a:rPr>
              <a:t>Is This Project Being Timed to Correspond to Another Activity (e.g., Road Paving, Expansion)</a:t>
            </a:r>
          </a:p>
        </p:txBody>
      </p:sp>
    </p:spTree>
    <p:extLst>
      <p:ext uri="{BB962C8B-B14F-4D97-AF65-F5344CB8AC3E}">
        <p14:creationId xmlns:p14="http://schemas.microsoft.com/office/powerpoint/2010/main" val="38351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5AD1-C76A-1647-BE9F-B451F8443284}"/>
              </a:ext>
            </a:extLst>
          </p:cNvPr>
          <p:cNvSpPr>
            <a:spLocks noGrp="1"/>
          </p:cNvSpPr>
          <p:nvPr>
            <p:ph type="title"/>
          </p:nvPr>
        </p:nvSpPr>
        <p:spPr>
          <a:xfrm>
            <a:off x="155684" y="1189771"/>
            <a:ext cx="7886700" cy="956397"/>
          </a:xfrm>
        </p:spPr>
        <p:txBody>
          <a:bodyPr>
            <a:normAutofit fontScale="90000"/>
          </a:bodyPr>
          <a:lstStyle/>
          <a:p>
            <a:r>
              <a:rPr lang="en-US" b="0">
                <a:latin typeface="Calibri"/>
                <a:cs typeface="Calibri"/>
              </a:rPr>
              <a:t>If the Answer is: Not the Right Project or Not the Right Time For the Project, Stop Here &amp; Re-Evaluate</a:t>
            </a:r>
          </a:p>
        </p:txBody>
      </p:sp>
      <p:sp>
        <p:nvSpPr>
          <p:cNvPr id="6" name="Rectangle 5">
            <a:extLst>
              <a:ext uri="{FF2B5EF4-FFF2-40B4-BE49-F238E27FC236}">
                <a16:creationId xmlns:a16="http://schemas.microsoft.com/office/drawing/2014/main" id="{305135F0-AAED-1043-8CC1-6ECD982068A0}"/>
              </a:ext>
            </a:extLst>
          </p:cNvPr>
          <p:cNvSpPr/>
          <p:nvPr/>
        </p:nvSpPr>
        <p:spPr>
          <a:xfrm>
            <a:off x="628650" y="2879834"/>
            <a:ext cx="8232876" cy="3746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EC6002D7-49E2-5A4A-9F7D-AABE0AA566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820874" y="2965760"/>
            <a:ext cx="7848428" cy="3548368"/>
          </a:xfrm>
          <a:prstGeom prst="rect">
            <a:avLst/>
          </a:prstGeom>
          <a:noFill/>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167CBFDE-BF7F-E842-9212-84371384CADD}"/>
              </a:ext>
            </a:extLst>
          </p:cNvPr>
          <p:cNvSpPr/>
          <p:nvPr/>
        </p:nvSpPr>
        <p:spPr>
          <a:xfrm>
            <a:off x="3205654" y="3668110"/>
            <a:ext cx="3857297" cy="2017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Remember: This is the Time with the Greatest Influence at the Least Cost</a:t>
            </a:r>
          </a:p>
        </p:txBody>
      </p:sp>
      <p:cxnSp>
        <p:nvCxnSpPr>
          <p:cNvPr id="10" name="Straight Arrow Connector 9">
            <a:extLst>
              <a:ext uri="{FF2B5EF4-FFF2-40B4-BE49-F238E27FC236}">
                <a16:creationId xmlns:a16="http://schemas.microsoft.com/office/drawing/2014/main" id="{D8EAE384-980B-B849-ABBD-7EF5A25B4316}"/>
              </a:ext>
            </a:extLst>
          </p:cNvPr>
          <p:cNvCxnSpPr>
            <a:cxnSpLocks/>
          </p:cNvCxnSpPr>
          <p:nvPr/>
        </p:nvCxnSpPr>
        <p:spPr>
          <a:xfrm flipH="1" flipV="1">
            <a:off x="2522484" y="4004442"/>
            <a:ext cx="1965433" cy="57827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F87824-0EC2-FB49-99EB-4C5F33F2AB26}"/>
              </a:ext>
            </a:extLst>
          </p:cNvPr>
          <p:cNvCxnSpPr>
            <a:cxnSpLocks/>
          </p:cNvCxnSpPr>
          <p:nvPr/>
        </p:nvCxnSpPr>
        <p:spPr>
          <a:xfrm flipH="1">
            <a:off x="2389585" y="5238587"/>
            <a:ext cx="3200050" cy="71026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8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5AD1-C76A-1647-BE9F-B451F8443284}"/>
              </a:ext>
            </a:extLst>
          </p:cNvPr>
          <p:cNvSpPr>
            <a:spLocks noGrp="1"/>
          </p:cNvSpPr>
          <p:nvPr>
            <p:ph type="title"/>
          </p:nvPr>
        </p:nvSpPr>
        <p:spPr>
          <a:xfrm>
            <a:off x="134419" y="1199811"/>
            <a:ext cx="7886700" cy="956397"/>
          </a:xfrm>
        </p:spPr>
        <p:txBody>
          <a:bodyPr>
            <a:normAutofit fontScale="90000"/>
          </a:bodyPr>
          <a:lstStyle/>
          <a:p>
            <a:r>
              <a:rPr lang="en-US">
                <a:latin typeface="Calibri"/>
                <a:cs typeface="Calibri"/>
              </a:rPr>
              <a:t>If the Answer is: The Right Project At The Right Time, Move To Design</a:t>
            </a:r>
          </a:p>
        </p:txBody>
      </p:sp>
      <p:pic>
        <p:nvPicPr>
          <p:cNvPr id="9" name="Picture 8">
            <a:extLst>
              <a:ext uri="{FF2B5EF4-FFF2-40B4-BE49-F238E27FC236}">
                <a16:creationId xmlns:a16="http://schemas.microsoft.com/office/drawing/2014/main" id="{CD0FA63B-BBF9-6943-A7EF-8382857D8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83" y="2466694"/>
            <a:ext cx="7957223" cy="3978611"/>
          </a:xfrm>
          <a:prstGeom prst="rect">
            <a:avLst/>
          </a:prstGeom>
        </p:spPr>
      </p:pic>
    </p:spTree>
    <p:extLst>
      <p:ext uri="{BB962C8B-B14F-4D97-AF65-F5344CB8AC3E}">
        <p14:creationId xmlns:p14="http://schemas.microsoft.com/office/powerpoint/2010/main" val="38317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4C581-B8A8-41E3-9534-22CE02FA7C15}"/>
              </a:ext>
            </a:extLst>
          </p:cNvPr>
          <p:cNvSpPr>
            <a:spLocks noGrp="1"/>
          </p:cNvSpPr>
          <p:nvPr>
            <p:ph type="title"/>
          </p:nvPr>
        </p:nvSpPr>
        <p:spPr>
          <a:xfrm flipH="1">
            <a:off x="323506" y="1653517"/>
            <a:ext cx="4195330" cy="994172"/>
          </a:xfrm>
        </p:spPr>
        <p:txBody>
          <a:bodyPr>
            <a:normAutofit fontScale="90000"/>
          </a:bodyPr>
          <a:lstStyle/>
          <a:p>
            <a:r>
              <a:rPr lang="en-US" dirty="0">
                <a:latin typeface="Calibri"/>
                <a:cs typeface="Calibri"/>
              </a:rPr>
              <a:t>During Design You Will be Working With Engineers: Two Main Considerations for Today</a:t>
            </a:r>
          </a:p>
        </p:txBody>
      </p:sp>
      <p:pic>
        <p:nvPicPr>
          <p:cNvPr id="3" name="Picture 2">
            <a:extLst>
              <a:ext uri="{FF2B5EF4-FFF2-40B4-BE49-F238E27FC236}">
                <a16:creationId xmlns:a16="http://schemas.microsoft.com/office/drawing/2014/main" id="{FE908C4A-54AE-43CE-ACA4-0D18591C5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63" y="3534626"/>
            <a:ext cx="4015899" cy="2672399"/>
          </a:xfrm>
          <a:prstGeom prst="rect">
            <a:avLst/>
          </a:prstGeom>
        </p:spPr>
      </p:pic>
      <p:pic>
        <p:nvPicPr>
          <p:cNvPr id="23" name="Picture 22">
            <a:extLst>
              <a:ext uri="{FF2B5EF4-FFF2-40B4-BE49-F238E27FC236}">
                <a16:creationId xmlns:a16="http://schemas.microsoft.com/office/drawing/2014/main" id="{97ED00A0-3A7E-427B-9655-0E1E34E6A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836" y="1062628"/>
            <a:ext cx="4269500" cy="2869104"/>
          </a:xfrm>
          <a:prstGeom prst="rect">
            <a:avLst/>
          </a:prstGeom>
        </p:spPr>
      </p:pic>
      <p:sp>
        <p:nvSpPr>
          <p:cNvPr id="24" name="TextBox 23">
            <a:extLst>
              <a:ext uri="{FF2B5EF4-FFF2-40B4-BE49-F238E27FC236}">
                <a16:creationId xmlns:a16="http://schemas.microsoft.com/office/drawing/2014/main" id="{5D4A88FF-DC8C-45E6-A3A5-DE174D9BCCF6}"/>
              </a:ext>
            </a:extLst>
          </p:cNvPr>
          <p:cNvSpPr txBox="1"/>
          <p:nvPr/>
        </p:nvSpPr>
        <p:spPr>
          <a:xfrm>
            <a:off x="6181468" y="3998955"/>
            <a:ext cx="2103738" cy="461665"/>
          </a:xfrm>
          <a:prstGeom prst="rect">
            <a:avLst/>
          </a:prstGeom>
          <a:noFill/>
        </p:spPr>
        <p:txBody>
          <a:bodyPr wrap="square" rtlCol="0">
            <a:spAutoFit/>
          </a:bodyPr>
          <a:lstStyle/>
          <a:p>
            <a:r>
              <a:rPr lang="en-US" sz="2400"/>
              <a:t>Operations</a:t>
            </a:r>
          </a:p>
        </p:txBody>
      </p:sp>
      <p:sp>
        <p:nvSpPr>
          <p:cNvPr id="25" name="TextBox 24">
            <a:extLst>
              <a:ext uri="{FF2B5EF4-FFF2-40B4-BE49-F238E27FC236}">
                <a16:creationId xmlns:a16="http://schemas.microsoft.com/office/drawing/2014/main" id="{D36E6C46-4BF8-4B13-92CD-8862FCF250A4}"/>
              </a:ext>
            </a:extLst>
          </p:cNvPr>
          <p:cNvSpPr txBox="1"/>
          <p:nvPr/>
        </p:nvSpPr>
        <p:spPr>
          <a:xfrm>
            <a:off x="682627" y="6299638"/>
            <a:ext cx="3427433" cy="461665"/>
          </a:xfrm>
          <a:prstGeom prst="rect">
            <a:avLst/>
          </a:prstGeom>
          <a:noFill/>
        </p:spPr>
        <p:txBody>
          <a:bodyPr wrap="square" rtlCol="0">
            <a:spAutoFit/>
          </a:bodyPr>
          <a:lstStyle/>
          <a:p>
            <a:r>
              <a:rPr lang="en-US" sz="2400"/>
              <a:t>Alternatives Evaluation</a:t>
            </a:r>
          </a:p>
        </p:txBody>
      </p:sp>
    </p:spTree>
    <p:extLst>
      <p:ext uri="{BB962C8B-B14F-4D97-AF65-F5344CB8AC3E}">
        <p14:creationId xmlns:p14="http://schemas.microsoft.com/office/powerpoint/2010/main" val="32502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69A2F-4C95-4E76-8FF7-D5F184C1CE64}"/>
              </a:ext>
            </a:extLst>
          </p:cNvPr>
          <p:cNvSpPr txBox="1"/>
          <p:nvPr/>
        </p:nvSpPr>
        <p:spPr>
          <a:xfrm>
            <a:off x="2054046" y="5213007"/>
            <a:ext cx="5183660" cy="715581"/>
          </a:xfrm>
          <a:prstGeom prst="rect">
            <a:avLst/>
          </a:prstGeom>
          <a:noFill/>
        </p:spPr>
        <p:txBody>
          <a:bodyPr wrap="square" rtlCol="0">
            <a:spAutoFit/>
          </a:bodyPr>
          <a:lstStyle/>
          <a:p>
            <a:pPr algn="ctr"/>
            <a:r>
              <a:rPr lang="en-US" sz="4050"/>
              <a:t>Alternatives  Evaluation</a:t>
            </a:r>
          </a:p>
        </p:txBody>
      </p:sp>
      <p:pic>
        <p:nvPicPr>
          <p:cNvPr id="4" name="Picture 3">
            <a:extLst>
              <a:ext uri="{FF2B5EF4-FFF2-40B4-BE49-F238E27FC236}">
                <a16:creationId xmlns:a16="http://schemas.microsoft.com/office/drawing/2014/main" id="{10B6D8AF-D139-4AFE-8DC5-BFA01D9D3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644" y="1163080"/>
            <a:ext cx="5765274" cy="3836529"/>
          </a:xfrm>
          <a:prstGeom prst="rect">
            <a:avLst/>
          </a:prstGeom>
        </p:spPr>
      </p:pic>
    </p:spTree>
    <p:extLst>
      <p:ext uri="{BB962C8B-B14F-4D97-AF65-F5344CB8AC3E}">
        <p14:creationId xmlns:p14="http://schemas.microsoft.com/office/powerpoint/2010/main" val="2276356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1969"/>
            <a:ext cx="9144000" cy="49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60EF9-39CE-42D7-BEBC-8163F7D77486}"/>
              </a:ext>
            </a:extLst>
          </p:cNvPr>
          <p:cNvSpPr txBox="1"/>
          <p:nvPr/>
        </p:nvSpPr>
        <p:spPr>
          <a:xfrm>
            <a:off x="374451" y="2349056"/>
            <a:ext cx="4463277" cy="4708981"/>
          </a:xfrm>
          <a:prstGeom prst="rect">
            <a:avLst/>
          </a:prstGeom>
          <a:noFill/>
        </p:spPr>
        <p:txBody>
          <a:bodyPr wrap="square" rtlCol="0" anchor="t">
            <a:spAutoFit/>
          </a:bodyPr>
          <a:lstStyle/>
          <a:p>
            <a:pPr defTabSz="685800">
              <a:defRPr/>
            </a:pPr>
            <a:r>
              <a:rPr lang="en-US" sz="2700" b="1" dirty="0">
                <a:solidFill>
                  <a:prstClr val="white"/>
                </a:solidFill>
                <a:latin typeface="Calibri"/>
                <a:cs typeface="Calibri"/>
              </a:rPr>
              <a:t>Questions to Ask:</a:t>
            </a:r>
          </a:p>
          <a:p>
            <a:pPr defTabSz="685800">
              <a:defRPr/>
            </a:pPr>
            <a:endParaRPr lang="en-US" sz="2700" b="1" dirty="0">
              <a:solidFill>
                <a:prstClr val="white"/>
              </a:solidFill>
              <a:latin typeface="Calibri"/>
              <a:cs typeface="Calibri"/>
            </a:endParaRPr>
          </a:p>
          <a:p>
            <a:pPr defTabSz="685800">
              <a:defRPr/>
            </a:pPr>
            <a:r>
              <a:rPr lang="en-US" sz="2700" b="1" dirty="0">
                <a:solidFill>
                  <a:prstClr val="white"/>
                </a:solidFill>
                <a:latin typeface="Calibri"/>
                <a:cs typeface="Calibri"/>
              </a:rPr>
              <a:t>Are All Viable Alternatives Considered?</a:t>
            </a:r>
          </a:p>
          <a:p>
            <a:pPr defTabSz="685800">
              <a:defRPr/>
            </a:pPr>
            <a:endParaRPr lang="en-US" sz="2700" b="1" dirty="0">
              <a:solidFill>
                <a:prstClr val="white"/>
              </a:solidFill>
              <a:latin typeface="Calibri"/>
              <a:cs typeface="Calibri"/>
            </a:endParaRPr>
          </a:p>
          <a:p>
            <a:pPr defTabSz="685800">
              <a:defRPr/>
            </a:pPr>
            <a:r>
              <a:rPr lang="en-US" sz="2700" b="1" dirty="0">
                <a:solidFill>
                  <a:prstClr val="white"/>
                </a:solidFill>
                <a:latin typeface="Calibri"/>
                <a:cs typeface="Calibri"/>
              </a:rPr>
              <a:t>Are They All Given Equal Consideration or is the Alternative Pre-Ordained?</a:t>
            </a:r>
          </a:p>
          <a:p>
            <a:pPr defTabSz="685800">
              <a:defRPr/>
            </a:pPr>
            <a:r>
              <a:rPr lang="en-US" dirty="0">
                <a:solidFill>
                  <a:prstClr val="white"/>
                </a:solidFill>
                <a:latin typeface="Calibri" panose="020F0502020204030204"/>
              </a:rPr>
              <a:t>	</a:t>
            </a:r>
            <a:endParaRPr lang="en-US" dirty="0">
              <a:solidFill>
                <a:prstClr val="white"/>
              </a:solidFill>
              <a:latin typeface="Calibri" panose="020F0502020204030204"/>
              <a:cs typeface="Calibri"/>
            </a:endParaRPr>
          </a:p>
          <a:p>
            <a:pPr defTabSz="685800">
              <a:defRPr/>
            </a:pPr>
            <a:r>
              <a:rPr lang="en-US" dirty="0">
                <a:solidFill>
                  <a:prstClr val="white"/>
                </a:solidFill>
                <a:latin typeface="Calibri" panose="020F0502020204030204"/>
              </a:rPr>
              <a:t>	</a:t>
            </a:r>
            <a:endParaRPr lang="en-US" dirty="0">
              <a:solidFill>
                <a:prstClr val="white"/>
              </a:solidFill>
              <a:latin typeface="Calibri" panose="020F0502020204030204"/>
              <a:cs typeface="Calibri"/>
            </a:endParaRPr>
          </a:p>
          <a:p>
            <a:pPr defTabSz="685800">
              <a:defRPr/>
            </a:pPr>
            <a:r>
              <a:rPr lang="en-US" sz="2400" dirty="0">
                <a:solidFill>
                  <a:prstClr val="white"/>
                </a:solidFill>
                <a:latin typeface="Calibri" panose="020F0502020204030204"/>
              </a:rPr>
              <a:t>	</a:t>
            </a:r>
            <a:endParaRPr lang="en-US" sz="2400" dirty="0">
              <a:solidFill>
                <a:prstClr val="white"/>
              </a:solidFill>
              <a:latin typeface="Calibri" panose="020F0502020204030204"/>
              <a:cs typeface="Calibri"/>
            </a:endParaRPr>
          </a:p>
          <a:p>
            <a:pPr defTabSz="685800">
              <a:defRPr/>
            </a:pPr>
            <a:endParaRPr lang="en-US" sz="2400" dirty="0">
              <a:solidFill>
                <a:prstClr val="white"/>
              </a:solidFill>
              <a:latin typeface="Calibri" panose="020F0502020204030204"/>
            </a:endParaRPr>
          </a:p>
        </p:txBody>
      </p:sp>
      <p:sp>
        <p:nvSpPr>
          <p:cNvPr id="7" name="Title 1">
            <a:extLst>
              <a:ext uri="{FF2B5EF4-FFF2-40B4-BE49-F238E27FC236}">
                <a16:creationId xmlns:a16="http://schemas.microsoft.com/office/drawing/2014/main" id="{3F906153-E856-4FE8-A804-D687CCC6BE92}"/>
              </a:ext>
            </a:extLst>
          </p:cNvPr>
          <p:cNvSpPr>
            <a:spLocks noGrp="1"/>
          </p:cNvSpPr>
          <p:nvPr>
            <p:ph type="title"/>
          </p:nvPr>
        </p:nvSpPr>
        <p:spPr>
          <a:xfrm>
            <a:off x="0" y="807864"/>
            <a:ext cx="7382367" cy="994172"/>
          </a:xfrm>
        </p:spPr>
        <p:txBody>
          <a:bodyPr>
            <a:normAutofit fontScale="90000"/>
          </a:bodyPr>
          <a:lstStyle/>
          <a:p>
            <a:r>
              <a:rPr lang="en-US" b="1">
                <a:latin typeface="Calibri"/>
                <a:cs typeface="Calibri"/>
              </a:rPr>
              <a:t>Alternatives Evaluation</a:t>
            </a:r>
          </a:p>
        </p:txBody>
      </p:sp>
      <p:sp>
        <p:nvSpPr>
          <p:cNvPr id="8" name="TextBox 7">
            <a:extLst>
              <a:ext uri="{FF2B5EF4-FFF2-40B4-BE49-F238E27FC236}">
                <a16:creationId xmlns:a16="http://schemas.microsoft.com/office/drawing/2014/main" id="{C1F3B354-5A8D-4D33-B3FE-11C29109D688}"/>
              </a:ext>
            </a:extLst>
          </p:cNvPr>
          <p:cNvSpPr txBox="1"/>
          <p:nvPr/>
        </p:nvSpPr>
        <p:spPr>
          <a:xfrm>
            <a:off x="4695851" y="2626777"/>
            <a:ext cx="3982047" cy="4616648"/>
          </a:xfrm>
          <a:prstGeom prst="rect">
            <a:avLst/>
          </a:prstGeom>
          <a:noFill/>
        </p:spPr>
        <p:txBody>
          <a:bodyPr wrap="square" rtlCol="0" anchor="t">
            <a:spAutoFit/>
          </a:bodyPr>
          <a:lstStyle/>
          <a:p>
            <a:r>
              <a:rPr lang="en-US" sz="2700" b="1">
                <a:solidFill>
                  <a:prstClr val="white"/>
                </a:solidFill>
                <a:latin typeface="Calibri"/>
                <a:cs typeface="Calibri"/>
              </a:rPr>
              <a:t>Are Water System Personnel Able to Suggest Alternatives?  </a:t>
            </a:r>
          </a:p>
          <a:p>
            <a:pPr lvl="1"/>
            <a:r>
              <a:rPr lang="en-US" sz="2700" b="1">
                <a:solidFill>
                  <a:prstClr val="white"/>
                </a:solidFill>
                <a:latin typeface="Calibri"/>
                <a:cs typeface="Calibri"/>
              </a:rPr>
              <a:t>If so, are All These Options Given Consideration by the Design Engineer?</a:t>
            </a:r>
          </a:p>
          <a:p>
            <a:pPr defTabSz="685800">
              <a:defRPr/>
            </a:pPr>
            <a:endParaRPr lang="en-US" sz="2100" b="1">
              <a:solidFill>
                <a:prstClr val="white"/>
              </a:solidFill>
              <a:latin typeface="Bradley Hand ITC" panose="03070402050302030203" pitchFamily="66" charset="0"/>
            </a:endParaRPr>
          </a:p>
          <a:p>
            <a:pPr defTabSz="685800">
              <a:defRPr/>
            </a:pPr>
            <a:r>
              <a:rPr lang="en-US">
                <a:solidFill>
                  <a:prstClr val="white"/>
                </a:solidFill>
                <a:latin typeface="Calibri" panose="020F0502020204030204"/>
              </a:rPr>
              <a:t>	</a:t>
            </a:r>
            <a:endParaRPr lang="en-US">
              <a:solidFill>
                <a:prstClr val="white"/>
              </a:solidFill>
              <a:latin typeface="Calibri" panose="020F0502020204030204"/>
              <a:cs typeface="Calibri"/>
            </a:endParaRPr>
          </a:p>
          <a:p>
            <a:pPr defTabSz="685800">
              <a:defRPr/>
            </a:pPr>
            <a:r>
              <a:rPr lang="en-US">
                <a:solidFill>
                  <a:prstClr val="white"/>
                </a:solidFill>
                <a:latin typeface="Calibri" panose="020F0502020204030204"/>
              </a:rPr>
              <a:t>	</a:t>
            </a:r>
            <a:endParaRPr lang="en-US">
              <a:solidFill>
                <a:prstClr val="white"/>
              </a:solidFill>
              <a:latin typeface="Calibri" panose="020F0502020204030204"/>
              <a:cs typeface="Calibri"/>
            </a:endParaRPr>
          </a:p>
          <a:p>
            <a:pPr defTabSz="685800">
              <a:defRPr/>
            </a:pPr>
            <a:r>
              <a:rPr lang="en-US" sz="2400">
                <a:solidFill>
                  <a:prstClr val="white"/>
                </a:solidFill>
                <a:latin typeface="Calibri" panose="020F0502020204030204"/>
              </a:rPr>
              <a:t>	</a:t>
            </a:r>
            <a:endParaRPr lang="en-US" sz="2400">
              <a:solidFill>
                <a:prstClr val="white"/>
              </a:solidFill>
              <a:latin typeface="Calibri" panose="020F0502020204030204"/>
              <a:cs typeface="Calibri"/>
            </a:endParaRPr>
          </a:p>
          <a:p>
            <a:pPr defTabSz="685800">
              <a:defRPr/>
            </a:pPr>
            <a:endParaRPr lang="en-US" sz="2400">
              <a:solidFill>
                <a:prstClr val="white"/>
              </a:solidFill>
              <a:latin typeface="Calibri" panose="020F0502020204030204"/>
            </a:endParaRPr>
          </a:p>
        </p:txBody>
      </p:sp>
      <p:pic>
        <p:nvPicPr>
          <p:cNvPr id="3" name="Picture 2">
            <a:extLst>
              <a:ext uri="{FF2B5EF4-FFF2-40B4-BE49-F238E27FC236}">
                <a16:creationId xmlns:a16="http://schemas.microsoft.com/office/drawing/2014/main" id="{333FC77F-F48D-41CC-ABA1-0F5627D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367" y="1304950"/>
            <a:ext cx="1644048" cy="1094039"/>
          </a:xfrm>
          <a:prstGeom prst="rect">
            <a:avLst/>
          </a:prstGeom>
        </p:spPr>
      </p:pic>
    </p:spTree>
    <p:extLst>
      <p:ext uri="{BB962C8B-B14F-4D97-AF65-F5344CB8AC3E}">
        <p14:creationId xmlns:p14="http://schemas.microsoft.com/office/powerpoint/2010/main" val="187613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1969"/>
            <a:ext cx="9144000" cy="49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60EF9-39CE-42D7-BEBC-8163F7D77486}"/>
              </a:ext>
            </a:extLst>
          </p:cNvPr>
          <p:cNvSpPr txBox="1"/>
          <p:nvPr/>
        </p:nvSpPr>
        <p:spPr>
          <a:xfrm>
            <a:off x="374451" y="2349056"/>
            <a:ext cx="4463277" cy="3416320"/>
          </a:xfrm>
          <a:prstGeom prst="rect">
            <a:avLst/>
          </a:prstGeom>
          <a:noFill/>
        </p:spPr>
        <p:txBody>
          <a:bodyPr wrap="square" rtlCol="0" anchor="t">
            <a:spAutoFit/>
          </a:bodyPr>
          <a:lstStyle/>
          <a:p>
            <a:pPr defTabSz="685800">
              <a:defRPr/>
            </a:pPr>
            <a:r>
              <a:rPr lang="en-US" sz="2700" b="1">
                <a:solidFill>
                  <a:prstClr val="white"/>
                </a:solidFill>
                <a:latin typeface="Calibri"/>
                <a:cs typeface="Calibri"/>
              </a:rPr>
              <a:t>Questions to Ask:</a:t>
            </a:r>
          </a:p>
          <a:p>
            <a:pPr defTabSz="685800">
              <a:defRPr/>
            </a:pPr>
            <a:endParaRPr lang="en-US" sz="2700" b="1">
              <a:solidFill>
                <a:prstClr val="white"/>
              </a:solidFill>
              <a:latin typeface="Calibri"/>
              <a:cs typeface="Calibri"/>
            </a:endParaRPr>
          </a:p>
          <a:p>
            <a:pPr defTabSz="685800">
              <a:defRPr/>
            </a:pPr>
            <a:r>
              <a:rPr lang="en-US">
                <a:solidFill>
                  <a:prstClr val="white"/>
                </a:solidFill>
                <a:latin typeface="Calibri" panose="020F0502020204030204"/>
              </a:rPr>
              <a:t>	</a:t>
            </a:r>
            <a:endParaRPr lang="en-US">
              <a:solidFill>
                <a:prstClr val="white"/>
              </a:solidFill>
              <a:latin typeface="Calibri" panose="020F0502020204030204"/>
              <a:cs typeface="Calibri"/>
            </a:endParaRPr>
          </a:p>
          <a:p>
            <a:pPr defTabSz="685800">
              <a:defRPr/>
            </a:pPr>
            <a:r>
              <a:rPr lang="en-US" sz="2400" b="1">
                <a:solidFill>
                  <a:prstClr val="white"/>
                </a:solidFill>
                <a:latin typeface="Calibri"/>
                <a:cs typeface="Calibri"/>
              </a:rPr>
              <a:t>Are the Long-Term Costs of the Alternatives Taken into Consideration or Just the Initial Costs?</a:t>
            </a:r>
          </a:p>
          <a:p>
            <a:pPr defTabSz="685800">
              <a:defRPr/>
            </a:pPr>
            <a:endParaRPr lang="en-US" sz="2400">
              <a:solidFill>
                <a:prstClr val="white"/>
              </a:solidFill>
              <a:latin typeface="Calibri" panose="020F0502020204030204"/>
            </a:endParaRPr>
          </a:p>
          <a:p>
            <a:pPr defTabSz="685800">
              <a:defRPr/>
            </a:pPr>
            <a:endParaRPr lang="en-US" sz="2400">
              <a:solidFill>
                <a:prstClr val="white"/>
              </a:solidFill>
              <a:latin typeface="Calibri" panose="020F0502020204030204"/>
            </a:endParaRPr>
          </a:p>
        </p:txBody>
      </p:sp>
      <p:sp>
        <p:nvSpPr>
          <p:cNvPr id="7" name="Title 1">
            <a:extLst>
              <a:ext uri="{FF2B5EF4-FFF2-40B4-BE49-F238E27FC236}">
                <a16:creationId xmlns:a16="http://schemas.microsoft.com/office/drawing/2014/main" id="{3F906153-E856-4FE8-A804-D687CCC6BE92}"/>
              </a:ext>
            </a:extLst>
          </p:cNvPr>
          <p:cNvSpPr>
            <a:spLocks noGrp="1"/>
          </p:cNvSpPr>
          <p:nvPr>
            <p:ph type="title"/>
          </p:nvPr>
        </p:nvSpPr>
        <p:spPr>
          <a:xfrm>
            <a:off x="0" y="807864"/>
            <a:ext cx="7382367" cy="994172"/>
          </a:xfrm>
        </p:spPr>
        <p:txBody>
          <a:bodyPr>
            <a:normAutofit fontScale="90000"/>
          </a:bodyPr>
          <a:lstStyle/>
          <a:p>
            <a:r>
              <a:rPr lang="en-US" b="1">
                <a:latin typeface="Calibri"/>
                <a:cs typeface="Calibri"/>
              </a:rPr>
              <a:t>Alternatives Evaluation</a:t>
            </a:r>
          </a:p>
        </p:txBody>
      </p:sp>
      <p:sp>
        <p:nvSpPr>
          <p:cNvPr id="8" name="TextBox 7">
            <a:extLst>
              <a:ext uri="{FF2B5EF4-FFF2-40B4-BE49-F238E27FC236}">
                <a16:creationId xmlns:a16="http://schemas.microsoft.com/office/drawing/2014/main" id="{C1F3B354-5A8D-4D33-B3FE-11C29109D688}"/>
              </a:ext>
            </a:extLst>
          </p:cNvPr>
          <p:cNvSpPr txBox="1"/>
          <p:nvPr/>
        </p:nvSpPr>
        <p:spPr>
          <a:xfrm>
            <a:off x="4837728" y="3457051"/>
            <a:ext cx="3982047" cy="2308324"/>
          </a:xfrm>
          <a:prstGeom prst="rect">
            <a:avLst/>
          </a:prstGeom>
          <a:noFill/>
        </p:spPr>
        <p:txBody>
          <a:bodyPr wrap="square" rtlCol="0" anchor="t">
            <a:spAutoFit/>
          </a:bodyPr>
          <a:lstStyle/>
          <a:p>
            <a:r>
              <a:rPr lang="en-US" sz="2400" b="1" dirty="0">
                <a:solidFill>
                  <a:prstClr val="white"/>
                </a:solidFill>
                <a:latin typeface="Calibri"/>
                <a:cs typeface="Calibri"/>
              </a:rPr>
              <a:t>Is Energy  Efficiency/Energy Use Considered in the Alternatives Process?</a:t>
            </a:r>
          </a:p>
          <a:p>
            <a:endParaRPr lang="en-US" sz="2400" b="1" dirty="0">
              <a:solidFill>
                <a:prstClr val="white"/>
              </a:solidFill>
              <a:latin typeface="Calibri"/>
              <a:cs typeface="Calibri"/>
            </a:endParaRPr>
          </a:p>
          <a:p>
            <a:r>
              <a:rPr lang="en-US" sz="2400" b="1" dirty="0">
                <a:solidFill>
                  <a:prstClr val="white"/>
                </a:solidFill>
                <a:latin typeface="Calibri"/>
                <a:cs typeface="Calibri"/>
              </a:rPr>
              <a:t>Is Water Efficiency Considered?</a:t>
            </a:r>
          </a:p>
        </p:txBody>
      </p:sp>
      <p:pic>
        <p:nvPicPr>
          <p:cNvPr id="3" name="Picture 2">
            <a:extLst>
              <a:ext uri="{FF2B5EF4-FFF2-40B4-BE49-F238E27FC236}">
                <a16:creationId xmlns:a16="http://schemas.microsoft.com/office/drawing/2014/main" id="{333FC77F-F48D-41CC-ABA1-0F5627D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367" y="1304950"/>
            <a:ext cx="1644048" cy="1094039"/>
          </a:xfrm>
          <a:prstGeom prst="rect">
            <a:avLst/>
          </a:prstGeom>
        </p:spPr>
      </p:pic>
    </p:spTree>
    <p:extLst>
      <p:ext uri="{BB962C8B-B14F-4D97-AF65-F5344CB8AC3E}">
        <p14:creationId xmlns:p14="http://schemas.microsoft.com/office/powerpoint/2010/main" val="305156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1969"/>
            <a:ext cx="9144000" cy="49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60EF9-39CE-42D7-BEBC-8163F7D77486}"/>
              </a:ext>
            </a:extLst>
          </p:cNvPr>
          <p:cNvSpPr txBox="1"/>
          <p:nvPr/>
        </p:nvSpPr>
        <p:spPr>
          <a:xfrm>
            <a:off x="374451" y="2349056"/>
            <a:ext cx="4463277" cy="3046988"/>
          </a:xfrm>
          <a:prstGeom prst="rect">
            <a:avLst/>
          </a:prstGeom>
          <a:noFill/>
        </p:spPr>
        <p:txBody>
          <a:bodyPr wrap="square" rtlCol="0" anchor="t">
            <a:spAutoFit/>
          </a:bodyPr>
          <a:lstStyle/>
          <a:p>
            <a:pPr defTabSz="685800">
              <a:defRPr/>
            </a:pPr>
            <a:r>
              <a:rPr lang="en-US" sz="2700" b="1">
                <a:solidFill>
                  <a:prstClr val="white"/>
                </a:solidFill>
                <a:latin typeface="Calibri"/>
                <a:cs typeface="Calibri"/>
              </a:rPr>
              <a:t>Questions to Ask:</a:t>
            </a:r>
          </a:p>
          <a:p>
            <a:pPr defTabSz="685800">
              <a:defRPr/>
            </a:pPr>
            <a:endParaRPr lang="en-US" sz="2700" b="1">
              <a:solidFill>
                <a:prstClr val="white"/>
              </a:solidFill>
              <a:latin typeface="Calibri"/>
              <a:cs typeface="Calibri"/>
            </a:endParaRPr>
          </a:p>
          <a:p>
            <a:pPr defTabSz="685800">
              <a:defRPr/>
            </a:pPr>
            <a:r>
              <a:rPr lang="en-US">
                <a:solidFill>
                  <a:prstClr val="white"/>
                </a:solidFill>
                <a:latin typeface="Calibri" panose="020F0502020204030204"/>
              </a:rPr>
              <a:t>	</a:t>
            </a:r>
            <a:endParaRPr lang="en-US">
              <a:solidFill>
                <a:prstClr val="white"/>
              </a:solidFill>
              <a:latin typeface="Calibri" panose="020F0502020204030204"/>
              <a:cs typeface="Calibri"/>
            </a:endParaRPr>
          </a:p>
          <a:p>
            <a:pPr>
              <a:defRPr/>
            </a:pPr>
            <a:r>
              <a:rPr lang="en-US" sz="2400" b="1">
                <a:solidFill>
                  <a:prstClr val="white"/>
                </a:solidFill>
                <a:latin typeface="Calibri"/>
                <a:cs typeface="Calibri"/>
              </a:rPr>
              <a:t>Are New Technologies Considered or Just Standard Technologies?</a:t>
            </a:r>
          </a:p>
          <a:p>
            <a:pPr defTabSz="685800">
              <a:defRPr/>
            </a:pPr>
            <a:endParaRPr lang="en-US" sz="2400">
              <a:solidFill>
                <a:prstClr val="white"/>
              </a:solidFill>
              <a:latin typeface="Calibri" panose="020F0502020204030204"/>
            </a:endParaRPr>
          </a:p>
          <a:p>
            <a:pPr defTabSz="685800">
              <a:defRPr/>
            </a:pPr>
            <a:endParaRPr lang="en-US" sz="2400">
              <a:solidFill>
                <a:prstClr val="white"/>
              </a:solidFill>
              <a:latin typeface="Calibri" panose="020F0502020204030204"/>
            </a:endParaRPr>
          </a:p>
        </p:txBody>
      </p:sp>
      <p:sp>
        <p:nvSpPr>
          <p:cNvPr id="7" name="Title 1">
            <a:extLst>
              <a:ext uri="{FF2B5EF4-FFF2-40B4-BE49-F238E27FC236}">
                <a16:creationId xmlns:a16="http://schemas.microsoft.com/office/drawing/2014/main" id="{3F906153-E856-4FE8-A804-D687CCC6BE92}"/>
              </a:ext>
            </a:extLst>
          </p:cNvPr>
          <p:cNvSpPr>
            <a:spLocks noGrp="1"/>
          </p:cNvSpPr>
          <p:nvPr>
            <p:ph type="title"/>
          </p:nvPr>
        </p:nvSpPr>
        <p:spPr>
          <a:xfrm>
            <a:off x="0" y="807864"/>
            <a:ext cx="7382367" cy="994172"/>
          </a:xfrm>
        </p:spPr>
        <p:txBody>
          <a:bodyPr>
            <a:normAutofit fontScale="90000"/>
          </a:bodyPr>
          <a:lstStyle/>
          <a:p>
            <a:r>
              <a:rPr lang="en-US" b="1">
                <a:latin typeface="Calibri"/>
                <a:cs typeface="Calibri"/>
              </a:rPr>
              <a:t>Alternatives Evaluation</a:t>
            </a:r>
          </a:p>
        </p:txBody>
      </p:sp>
      <p:sp>
        <p:nvSpPr>
          <p:cNvPr id="8" name="TextBox 7">
            <a:extLst>
              <a:ext uri="{FF2B5EF4-FFF2-40B4-BE49-F238E27FC236}">
                <a16:creationId xmlns:a16="http://schemas.microsoft.com/office/drawing/2014/main" id="{C1F3B354-5A8D-4D33-B3FE-11C29109D688}"/>
              </a:ext>
            </a:extLst>
          </p:cNvPr>
          <p:cNvSpPr txBox="1"/>
          <p:nvPr/>
        </p:nvSpPr>
        <p:spPr>
          <a:xfrm>
            <a:off x="4837728" y="3457051"/>
            <a:ext cx="3982047" cy="2677656"/>
          </a:xfrm>
          <a:prstGeom prst="rect">
            <a:avLst/>
          </a:prstGeom>
          <a:noFill/>
        </p:spPr>
        <p:txBody>
          <a:bodyPr wrap="square" rtlCol="0" anchor="t">
            <a:spAutoFit/>
          </a:bodyPr>
          <a:lstStyle/>
          <a:p>
            <a:r>
              <a:rPr lang="en-US" sz="2400" b="1">
                <a:solidFill>
                  <a:prstClr val="white"/>
                </a:solidFill>
                <a:latin typeface="Calibri"/>
                <a:cs typeface="Calibri"/>
              </a:rPr>
              <a:t>If New Technologies are Considered, are You Given Examples of Utilities Using the Technology? Are You Given a Chance to Speak to These Utilities About Their Experiences?</a:t>
            </a:r>
          </a:p>
        </p:txBody>
      </p:sp>
      <p:pic>
        <p:nvPicPr>
          <p:cNvPr id="3" name="Picture 2">
            <a:extLst>
              <a:ext uri="{FF2B5EF4-FFF2-40B4-BE49-F238E27FC236}">
                <a16:creationId xmlns:a16="http://schemas.microsoft.com/office/drawing/2014/main" id="{333FC77F-F48D-41CC-ABA1-0F5627D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367" y="1304950"/>
            <a:ext cx="1644048" cy="1094039"/>
          </a:xfrm>
          <a:prstGeom prst="rect">
            <a:avLst/>
          </a:prstGeom>
        </p:spPr>
      </p:pic>
    </p:spTree>
    <p:extLst>
      <p:ext uri="{BB962C8B-B14F-4D97-AF65-F5344CB8AC3E}">
        <p14:creationId xmlns:p14="http://schemas.microsoft.com/office/powerpoint/2010/main" val="166802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1969"/>
            <a:ext cx="9144000" cy="49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60EF9-39CE-42D7-BEBC-8163F7D77486}"/>
              </a:ext>
            </a:extLst>
          </p:cNvPr>
          <p:cNvSpPr txBox="1"/>
          <p:nvPr/>
        </p:nvSpPr>
        <p:spPr>
          <a:xfrm>
            <a:off x="374451" y="2349056"/>
            <a:ext cx="4463277" cy="3046988"/>
          </a:xfrm>
          <a:prstGeom prst="rect">
            <a:avLst/>
          </a:prstGeom>
          <a:noFill/>
        </p:spPr>
        <p:txBody>
          <a:bodyPr wrap="square" rtlCol="0" anchor="t">
            <a:spAutoFit/>
          </a:bodyPr>
          <a:lstStyle/>
          <a:p>
            <a:pPr defTabSz="685800">
              <a:defRPr/>
            </a:pPr>
            <a:r>
              <a:rPr lang="en-US" sz="2700" b="1">
                <a:solidFill>
                  <a:prstClr val="white"/>
                </a:solidFill>
                <a:latin typeface="Calibri"/>
                <a:cs typeface="Calibri"/>
              </a:rPr>
              <a:t>Questions to Ask:</a:t>
            </a:r>
          </a:p>
          <a:p>
            <a:pPr defTabSz="685800">
              <a:defRPr/>
            </a:pPr>
            <a:endParaRPr lang="en-US" sz="2700" b="1">
              <a:solidFill>
                <a:prstClr val="white"/>
              </a:solidFill>
              <a:latin typeface="Calibri"/>
              <a:cs typeface="Calibri"/>
            </a:endParaRPr>
          </a:p>
          <a:p>
            <a:pPr defTabSz="685800">
              <a:defRPr/>
            </a:pPr>
            <a:r>
              <a:rPr lang="en-US">
                <a:solidFill>
                  <a:prstClr val="white"/>
                </a:solidFill>
                <a:latin typeface="Calibri" panose="020F0502020204030204"/>
              </a:rPr>
              <a:t>	</a:t>
            </a:r>
            <a:endParaRPr lang="en-US">
              <a:solidFill>
                <a:prstClr val="white"/>
              </a:solidFill>
              <a:latin typeface="Calibri" panose="020F0502020204030204"/>
              <a:cs typeface="Calibri"/>
            </a:endParaRPr>
          </a:p>
          <a:p>
            <a:pPr>
              <a:defRPr/>
            </a:pPr>
            <a:r>
              <a:rPr lang="en-US" sz="2400" b="1">
                <a:solidFill>
                  <a:prstClr val="white"/>
                </a:solidFill>
                <a:latin typeface="Calibri"/>
                <a:cs typeface="Calibri"/>
              </a:rPr>
              <a:t>What Does the Write Up of the Alternatives Look Like?  Are They Written Up as if All Were Considered Equally?</a:t>
            </a:r>
          </a:p>
          <a:p>
            <a:pPr defTabSz="685800">
              <a:defRPr/>
            </a:pPr>
            <a:endParaRPr lang="en-US" sz="2400">
              <a:solidFill>
                <a:prstClr val="white"/>
              </a:solidFill>
              <a:latin typeface="Calibri" panose="020F0502020204030204"/>
            </a:endParaRPr>
          </a:p>
        </p:txBody>
      </p:sp>
      <p:sp>
        <p:nvSpPr>
          <p:cNvPr id="7" name="Title 1">
            <a:extLst>
              <a:ext uri="{FF2B5EF4-FFF2-40B4-BE49-F238E27FC236}">
                <a16:creationId xmlns:a16="http://schemas.microsoft.com/office/drawing/2014/main" id="{3F906153-E856-4FE8-A804-D687CCC6BE92}"/>
              </a:ext>
            </a:extLst>
          </p:cNvPr>
          <p:cNvSpPr>
            <a:spLocks noGrp="1"/>
          </p:cNvSpPr>
          <p:nvPr>
            <p:ph type="title"/>
          </p:nvPr>
        </p:nvSpPr>
        <p:spPr>
          <a:xfrm>
            <a:off x="0" y="807864"/>
            <a:ext cx="7382367" cy="994172"/>
          </a:xfrm>
        </p:spPr>
        <p:txBody>
          <a:bodyPr>
            <a:normAutofit fontScale="90000"/>
          </a:bodyPr>
          <a:lstStyle/>
          <a:p>
            <a:r>
              <a:rPr lang="en-US" b="1">
                <a:latin typeface="Calibri"/>
                <a:cs typeface="Calibri"/>
              </a:rPr>
              <a:t>Alternatives Evaluation</a:t>
            </a:r>
          </a:p>
        </p:txBody>
      </p:sp>
      <p:sp>
        <p:nvSpPr>
          <p:cNvPr id="8" name="TextBox 7">
            <a:extLst>
              <a:ext uri="{FF2B5EF4-FFF2-40B4-BE49-F238E27FC236}">
                <a16:creationId xmlns:a16="http://schemas.microsoft.com/office/drawing/2014/main" id="{C1F3B354-5A8D-4D33-B3FE-11C29109D688}"/>
              </a:ext>
            </a:extLst>
          </p:cNvPr>
          <p:cNvSpPr txBox="1"/>
          <p:nvPr/>
        </p:nvSpPr>
        <p:spPr>
          <a:xfrm>
            <a:off x="4837728" y="3457051"/>
            <a:ext cx="3982047" cy="1569660"/>
          </a:xfrm>
          <a:prstGeom prst="rect">
            <a:avLst/>
          </a:prstGeom>
          <a:noFill/>
        </p:spPr>
        <p:txBody>
          <a:bodyPr wrap="square" rtlCol="0" anchor="t">
            <a:spAutoFit/>
          </a:bodyPr>
          <a:lstStyle/>
          <a:p>
            <a:r>
              <a:rPr lang="en-US" sz="2400" b="1">
                <a:solidFill>
                  <a:prstClr val="white"/>
                </a:solidFill>
                <a:latin typeface="Calibri"/>
                <a:cs typeface="Calibri"/>
              </a:rPr>
              <a:t>What Does the Costing Portion Look Like?  Were All Alternatives Given the Same Level of Costing?</a:t>
            </a:r>
          </a:p>
        </p:txBody>
      </p:sp>
      <p:pic>
        <p:nvPicPr>
          <p:cNvPr id="3" name="Picture 2">
            <a:extLst>
              <a:ext uri="{FF2B5EF4-FFF2-40B4-BE49-F238E27FC236}">
                <a16:creationId xmlns:a16="http://schemas.microsoft.com/office/drawing/2014/main" id="{333FC77F-F48D-41CC-ABA1-0F5627D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367" y="1304950"/>
            <a:ext cx="1644048" cy="1094039"/>
          </a:xfrm>
          <a:prstGeom prst="rect">
            <a:avLst/>
          </a:prstGeom>
        </p:spPr>
      </p:pic>
    </p:spTree>
    <p:extLst>
      <p:ext uri="{BB962C8B-B14F-4D97-AF65-F5344CB8AC3E}">
        <p14:creationId xmlns:p14="http://schemas.microsoft.com/office/powerpoint/2010/main" val="287717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1969"/>
            <a:ext cx="9144000" cy="49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60EF9-39CE-42D7-BEBC-8163F7D77486}"/>
              </a:ext>
            </a:extLst>
          </p:cNvPr>
          <p:cNvSpPr txBox="1"/>
          <p:nvPr/>
        </p:nvSpPr>
        <p:spPr>
          <a:xfrm>
            <a:off x="374451" y="2349056"/>
            <a:ext cx="4463277" cy="2954655"/>
          </a:xfrm>
          <a:prstGeom prst="rect">
            <a:avLst/>
          </a:prstGeom>
          <a:noFill/>
        </p:spPr>
        <p:txBody>
          <a:bodyPr wrap="square" rtlCol="0" anchor="t">
            <a:spAutoFit/>
          </a:bodyPr>
          <a:lstStyle/>
          <a:p>
            <a:pPr defTabSz="685800">
              <a:defRPr/>
            </a:pPr>
            <a:r>
              <a:rPr lang="en-US" sz="2700" b="1">
                <a:solidFill>
                  <a:prstClr val="white"/>
                </a:solidFill>
                <a:latin typeface="Calibri"/>
                <a:cs typeface="Calibri"/>
              </a:rPr>
              <a:t>A Few Examples:</a:t>
            </a:r>
          </a:p>
          <a:p>
            <a:pPr defTabSz="685800">
              <a:defRPr/>
            </a:pPr>
            <a:endParaRPr lang="en-US" sz="2700" b="1">
              <a:solidFill>
                <a:prstClr val="white"/>
              </a:solidFill>
              <a:latin typeface="Calibri"/>
              <a:cs typeface="Calibri"/>
            </a:endParaRPr>
          </a:p>
          <a:p>
            <a:pPr defTabSz="685800">
              <a:defRPr/>
            </a:pPr>
            <a:endParaRPr lang="en-US" sz="2700" b="1">
              <a:solidFill>
                <a:prstClr val="white"/>
              </a:solidFill>
              <a:latin typeface="Calibri"/>
              <a:cs typeface="Calibri"/>
            </a:endParaRPr>
          </a:p>
          <a:p>
            <a:pPr>
              <a:defRPr/>
            </a:pPr>
            <a:r>
              <a:rPr lang="en-US" sz="2700" b="1">
                <a:solidFill>
                  <a:prstClr val="white"/>
                </a:solidFill>
                <a:latin typeface="Calibri"/>
                <a:cs typeface="Calibri"/>
              </a:rPr>
              <a:t>A Water System Was Given a Reverse Osmosis System When it Was Not Needed</a:t>
            </a:r>
          </a:p>
          <a:p>
            <a:pPr defTabSz="685800">
              <a:defRPr/>
            </a:pPr>
            <a:endParaRPr lang="en-US" sz="2400">
              <a:solidFill>
                <a:prstClr val="white"/>
              </a:solidFill>
              <a:latin typeface="Calibri" panose="020F0502020204030204"/>
            </a:endParaRPr>
          </a:p>
        </p:txBody>
      </p:sp>
      <p:sp>
        <p:nvSpPr>
          <p:cNvPr id="7" name="Title 1">
            <a:extLst>
              <a:ext uri="{FF2B5EF4-FFF2-40B4-BE49-F238E27FC236}">
                <a16:creationId xmlns:a16="http://schemas.microsoft.com/office/drawing/2014/main" id="{3F906153-E856-4FE8-A804-D687CCC6BE92}"/>
              </a:ext>
            </a:extLst>
          </p:cNvPr>
          <p:cNvSpPr>
            <a:spLocks noGrp="1"/>
          </p:cNvSpPr>
          <p:nvPr>
            <p:ph type="title"/>
          </p:nvPr>
        </p:nvSpPr>
        <p:spPr>
          <a:xfrm>
            <a:off x="0" y="807864"/>
            <a:ext cx="7382367" cy="994172"/>
          </a:xfrm>
        </p:spPr>
        <p:txBody>
          <a:bodyPr>
            <a:normAutofit fontScale="90000"/>
          </a:bodyPr>
          <a:lstStyle/>
          <a:p>
            <a:r>
              <a:rPr lang="en-US" b="1">
                <a:latin typeface="Calibri"/>
                <a:cs typeface="Calibri"/>
              </a:rPr>
              <a:t>Alternatives Evaluation</a:t>
            </a:r>
          </a:p>
        </p:txBody>
      </p:sp>
      <p:sp>
        <p:nvSpPr>
          <p:cNvPr id="8" name="TextBox 7">
            <a:extLst>
              <a:ext uri="{FF2B5EF4-FFF2-40B4-BE49-F238E27FC236}">
                <a16:creationId xmlns:a16="http://schemas.microsoft.com/office/drawing/2014/main" id="{C1F3B354-5A8D-4D33-B3FE-11C29109D688}"/>
              </a:ext>
            </a:extLst>
          </p:cNvPr>
          <p:cNvSpPr txBox="1"/>
          <p:nvPr/>
        </p:nvSpPr>
        <p:spPr>
          <a:xfrm>
            <a:off x="4837728" y="3457051"/>
            <a:ext cx="3982047" cy="2585323"/>
          </a:xfrm>
          <a:prstGeom prst="rect">
            <a:avLst/>
          </a:prstGeom>
          <a:noFill/>
        </p:spPr>
        <p:txBody>
          <a:bodyPr wrap="square" rtlCol="0" anchor="t">
            <a:spAutoFit/>
          </a:bodyPr>
          <a:lstStyle/>
          <a:p>
            <a:r>
              <a:rPr lang="en-US" sz="2700" b="1">
                <a:solidFill>
                  <a:prstClr val="white"/>
                </a:solidFill>
                <a:latin typeface="Calibri"/>
                <a:cs typeface="Calibri"/>
              </a:rPr>
              <a:t>A System Whose Alternative Evaluation Process Ignored Cheaper, Better Alternatives; Had to be Rejected By the SRF Agency During Review</a:t>
            </a:r>
          </a:p>
        </p:txBody>
      </p:sp>
      <p:pic>
        <p:nvPicPr>
          <p:cNvPr id="3" name="Picture 2">
            <a:extLst>
              <a:ext uri="{FF2B5EF4-FFF2-40B4-BE49-F238E27FC236}">
                <a16:creationId xmlns:a16="http://schemas.microsoft.com/office/drawing/2014/main" id="{333FC77F-F48D-41CC-ABA1-0F5627D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367" y="1304950"/>
            <a:ext cx="1644048" cy="1094039"/>
          </a:xfrm>
          <a:prstGeom prst="rect">
            <a:avLst/>
          </a:prstGeom>
        </p:spPr>
      </p:pic>
    </p:spTree>
    <p:extLst>
      <p:ext uri="{BB962C8B-B14F-4D97-AF65-F5344CB8AC3E}">
        <p14:creationId xmlns:p14="http://schemas.microsoft.com/office/powerpoint/2010/main" val="249074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D91EB8-D1F1-A949-83B5-22AB26B4708D}"/>
              </a:ext>
            </a:extLst>
          </p:cNvPr>
          <p:cNvPicPr>
            <a:picLocks noChangeAspect="1"/>
          </p:cNvPicPr>
          <p:nvPr/>
        </p:nvPicPr>
        <p:blipFill rotWithShape="1">
          <a:blip r:embed="rId2"/>
          <a:srcRect l="1260" t="2252" r="2152"/>
          <a:stretch/>
        </p:blipFill>
        <p:spPr>
          <a:xfrm>
            <a:off x="414670" y="2073012"/>
            <a:ext cx="4412511" cy="3330779"/>
          </a:xfrm>
          <a:prstGeom prst="rect">
            <a:avLst/>
          </a:prstGeom>
        </p:spPr>
      </p:pic>
      <p:sp>
        <p:nvSpPr>
          <p:cNvPr id="5" name="Rectangle 4">
            <a:extLst>
              <a:ext uri="{FF2B5EF4-FFF2-40B4-BE49-F238E27FC236}">
                <a16:creationId xmlns:a16="http://schemas.microsoft.com/office/drawing/2014/main" id="{095BDD39-AB9D-9C48-8CCB-17E6461D643B}"/>
              </a:ext>
            </a:extLst>
          </p:cNvPr>
          <p:cNvSpPr/>
          <p:nvPr/>
        </p:nvSpPr>
        <p:spPr>
          <a:xfrm>
            <a:off x="1031358" y="5986131"/>
            <a:ext cx="7591646" cy="461665"/>
          </a:xfrm>
          <a:prstGeom prst="rect">
            <a:avLst/>
          </a:prstGeom>
        </p:spPr>
        <p:txBody>
          <a:bodyPr wrap="square">
            <a:spAutoFit/>
          </a:bodyPr>
          <a:lstStyle/>
          <a:p>
            <a:r>
              <a:rPr lang="en-US" sz="2400" dirty="0"/>
              <a:t>https://</a:t>
            </a:r>
            <a:r>
              <a:rPr lang="en-US" sz="2400" dirty="0" err="1"/>
              <a:t>efcnetwork.org</a:t>
            </a:r>
            <a:r>
              <a:rPr lang="en-US" sz="2400" dirty="0"/>
              <a:t>/events/webinar-grant-writing-101/</a:t>
            </a:r>
          </a:p>
        </p:txBody>
      </p:sp>
      <p:sp>
        <p:nvSpPr>
          <p:cNvPr id="6" name="Title 5">
            <a:extLst>
              <a:ext uri="{FF2B5EF4-FFF2-40B4-BE49-F238E27FC236}">
                <a16:creationId xmlns:a16="http://schemas.microsoft.com/office/drawing/2014/main" id="{2AA7F411-E1DF-5E4D-93E0-8A95A031ED36}"/>
              </a:ext>
            </a:extLst>
          </p:cNvPr>
          <p:cNvSpPr>
            <a:spLocks noGrp="1"/>
          </p:cNvSpPr>
          <p:nvPr>
            <p:ph type="title"/>
          </p:nvPr>
        </p:nvSpPr>
        <p:spPr>
          <a:xfrm>
            <a:off x="414670" y="806121"/>
            <a:ext cx="7886700" cy="859416"/>
          </a:xfrm>
        </p:spPr>
        <p:txBody>
          <a:bodyPr>
            <a:normAutofit fontScale="90000"/>
          </a:bodyPr>
          <a:lstStyle/>
          <a:p>
            <a:r>
              <a:rPr lang="en-US" dirty="0"/>
              <a:t>Access Part 1 on the EFCN Website (Either Slides or Recording)</a:t>
            </a:r>
          </a:p>
        </p:txBody>
      </p:sp>
    </p:spTree>
    <p:extLst>
      <p:ext uri="{BB962C8B-B14F-4D97-AF65-F5344CB8AC3E}">
        <p14:creationId xmlns:p14="http://schemas.microsoft.com/office/powerpoint/2010/main" val="42822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51969"/>
            <a:ext cx="9144000" cy="496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9260EF9-39CE-42D7-BEBC-8163F7D77486}"/>
              </a:ext>
            </a:extLst>
          </p:cNvPr>
          <p:cNvSpPr txBox="1"/>
          <p:nvPr/>
        </p:nvSpPr>
        <p:spPr>
          <a:xfrm>
            <a:off x="374451" y="2349056"/>
            <a:ext cx="4463277" cy="4616648"/>
          </a:xfrm>
          <a:prstGeom prst="rect">
            <a:avLst/>
          </a:prstGeom>
          <a:noFill/>
        </p:spPr>
        <p:txBody>
          <a:bodyPr wrap="square" rtlCol="0" anchor="t">
            <a:spAutoFit/>
          </a:bodyPr>
          <a:lstStyle/>
          <a:p>
            <a:pPr defTabSz="685800">
              <a:defRPr/>
            </a:pPr>
            <a:r>
              <a:rPr lang="en-US" sz="2700" b="1" dirty="0">
                <a:solidFill>
                  <a:prstClr val="white"/>
                </a:solidFill>
                <a:latin typeface="Calibri"/>
                <a:cs typeface="Calibri"/>
              </a:rPr>
              <a:t>Consider How This Process Has Worked in the Past:</a:t>
            </a:r>
          </a:p>
          <a:p>
            <a:pPr defTabSz="685800">
              <a:defRPr/>
            </a:pPr>
            <a:endParaRPr lang="en-US" sz="2700" b="1" dirty="0">
              <a:solidFill>
                <a:prstClr val="white"/>
              </a:solidFill>
              <a:latin typeface="Calibri"/>
              <a:cs typeface="Calibri"/>
            </a:endParaRPr>
          </a:p>
          <a:p>
            <a:pPr defTabSz="685800">
              <a:defRPr/>
            </a:pPr>
            <a:endParaRPr lang="en-US" sz="2700" b="1" dirty="0">
              <a:solidFill>
                <a:prstClr val="white"/>
              </a:solidFill>
              <a:latin typeface="Calibri"/>
              <a:cs typeface="Calibri"/>
            </a:endParaRPr>
          </a:p>
          <a:p>
            <a:pPr defTabSz="685800">
              <a:defRPr/>
            </a:pPr>
            <a:r>
              <a:rPr lang="en-US" sz="2700" b="1" dirty="0">
                <a:solidFill>
                  <a:prstClr val="white"/>
                </a:solidFill>
                <a:latin typeface="Calibri"/>
                <a:cs typeface="Calibri"/>
              </a:rPr>
              <a:t>How Involved Have You Been Able to be?</a:t>
            </a:r>
          </a:p>
          <a:p>
            <a:pPr defTabSz="685800">
              <a:defRPr/>
            </a:pPr>
            <a:endParaRPr lang="en-US" sz="2700" b="1" dirty="0">
              <a:solidFill>
                <a:prstClr val="white"/>
              </a:solidFill>
              <a:latin typeface="Calibri"/>
              <a:cs typeface="Calibri"/>
            </a:endParaRPr>
          </a:p>
          <a:p>
            <a:pPr defTabSz="685800">
              <a:defRPr/>
            </a:pPr>
            <a:r>
              <a:rPr lang="en-US" sz="2700" b="1" dirty="0">
                <a:solidFill>
                  <a:prstClr val="white"/>
                </a:solidFill>
                <a:cs typeface="Calibri"/>
              </a:rPr>
              <a:t>Do You Feel Like You Get the Best Alternative?</a:t>
            </a:r>
          </a:p>
          <a:p>
            <a:pPr defTabSz="685800">
              <a:defRPr/>
            </a:pPr>
            <a:endParaRPr lang="en-US" sz="2700" b="1" dirty="0">
              <a:solidFill>
                <a:prstClr val="white"/>
              </a:solidFill>
              <a:latin typeface="Calibri"/>
              <a:cs typeface="Calibri"/>
            </a:endParaRPr>
          </a:p>
          <a:p>
            <a:pPr defTabSz="685800">
              <a:defRPr/>
            </a:pPr>
            <a:endParaRPr lang="en-US" sz="2400" dirty="0">
              <a:solidFill>
                <a:prstClr val="white"/>
              </a:solidFill>
              <a:latin typeface="Calibri" panose="020F0502020204030204"/>
            </a:endParaRPr>
          </a:p>
        </p:txBody>
      </p:sp>
      <p:sp>
        <p:nvSpPr>
          <p:cNvPr id="7" name="Title 1">
            <a:extLst>
              <a:ext uri="{FF2B5EF4-FFF2-40B4-BE49-F238E27FC236}">
                <a16:creationId xmlns:a16="http://schemas.microsoft.com/office/drawing/2014/main" id="{3F906153-E856-4FE8-A804-D687CCC6BE92}"/>
              </a:ext>
            </a:extLst>
          </p:cNvPr>
          <p:cNvSpPr>
            <a:spLocks noGrp="1"/>
          </p:cNvSpPr>
          <p:nvPr>
            <p:ph type="title"/>
          </p:nvPr>
        </p:nvSpPr>
        <p:spPr>
          <a:xfrm>
            <a:off x="0" y="807864"/>
            <a:ext cx="7382367" cy="994172"/>
          </a:xfrm>
        </p:spPr>
        <p:txBody>
          <a:bodyPr>
            <a:normAutofit fontScale="90000"/>
          </a:bodyPr>
          <a:lstStyle/>
          <a:p>
            <a:r>
              <a:rPr lang="en-US" b="1">
                <a:latin typeface="Calibri"/>
                <a:cs typeface="Calibri"/>
              </a:rPr>
              <a:t>Alternatives Evaluation</a:t>
            </a:r>
          </a:p>
        </p:txBody>
      </p:sp>
      <p:sp>
        <p:nvSpPr>
          <p:cNvPr id="8" name="TextBox 7">
            <a:extLst>
              <a:ext uri="{FF2B5EF4-FFF2-40B4-BE49-F238E27FC236}">
                <a16:creationId xmlns:a16="http://schemas.microsoft.com/office/drawing/2014/main" id="{C1F3B354-5A8D-4D33-B3FE-11C29109D688}"/>
              </a:ext>
            </a:extLst>
          </p:cNvPr>
          <p:cNvSpPr txBox="1"/>
          <p:nvPr/>
        </p:nvSpPr>
        <p:spPr>
          <a:xfrm>
            <a:off x="4837728" y="2202113"/>
            <a:ext cx="3982047" cy="3831818"/>
          </a:xfrm>
          <a:prstGeom prst="rect">
            <a:avLst/>
          </a:prstGeom>
          <a:noFill/>
        </p:spPr>
        <p:txBody>
          <a:bodyPr wrap="square" rtlCol="0" anchor="t">
            <a:spAutoFit/>
          </a:bodyPr>
          <a:lstStyle/>
          <a:p>
            <a:endParaRPr lang="en-US" sz="2700" b="1" dirty="0">
              <a:solidFill>
                <a:prstClr val="white"/>
              </a:solidFill>
              <a:latin typeface="Calibri"/>
              <a:cs typeface="Calibri"/>
            </a:endParaRPr>
          </a:p>
          <a:p>
            <a:r>
              <a:rPr lang="en-US" sz="2700" b="1" dirty="0">
                <a:solidFill>
                  <a:prstClr val="white"/>
                </a:solidFill>
                <a:latin typeface="Calibri"/>
                <a:cs typeface="Calibri"/>
              </a:rPr>
              <a:t>Do You Believe Other Alternatives Might Be Better?</a:t>
            </a:r>
          </a:p>
          <a:p>
            <a:endParaRPr lang="en-US" sz="2700" b="1" dirty="0">
              <a:solidFill>
                <a:prstClr val="white"/>
              </a:solidFill>
              <a:latin typeface="Calibri"/>
              <a:cs typeface="Calibri"/>
            </a:endParaRPr>
          </a:p>
          <a:p>
            <a:r>
              <a:rPr lang="en-US" sz="2700" b="1" dirty="0">
                <a:solidFill>
                  <a:prstClr val="white"/>
                </a:solidFill>
                <a:latin typeface="Calibri"/>
                <a:cs typeface="Calibri"/>
              </a:rPr>
              <a:t>Have You Had Any Cases Where A Different Alternative Would Have Been Better?</a:t>
            </a:r>
          </a:p>
        </p:txBody>
      </p:sp>
      <p:pic>
        <p:nvPicPr>
          <p:cNvPr id="3" name="Picture 2">
            <a:extLst>
              <a:ext uri="{FF2B5EF4-FFF2-40B4-BE49-F238E27FC236}">
                <a16:creationId xmlns:a16="http://schemas.microsoft.com/office/drawing/2014/main" id="{333FC77F-F48D-41CC-ABA1-0F5627D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367" y="1304950"/>
            <a:ext cx="1644048" cy="1094039"/>
          </a:xfrm>
          <a:prstGeom prst="rect">
            <a:avLst/>
          </a:prstGeom>
        </p:spPr>
      </p:pic>
    </p:spTree>
    <p:extLst>
      <p:ext uri="{BB962C8B-B14F-4D97-AF65-F5344CB8AC3E}">
        <p14:creationId xmlns:p14="http://schemas.microsoft.com/office/powerpoint/2010/main" val="1452315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4C581-B8A8-41E3-9534-22CE02FA7C15}"/>
              </a:ext>
            </a:extLst>
          </p:cNvPr>
          <p:cNvSpPr>
            <a:spLocks noGrp="1"/>
          </p:cNvSpPr>
          <p:nvPr>
            <p:ph type="title"/>
          </p:nvPr>
        </p:nvSpPr>
        <p:spPr>
          <a:xfrm flipH="1">
            <a:off x="0" y="1465418"/>
            <a:ext cx="8298984" cy="994172"/>
          </a:xfrm>
        </p:spPr>
        <p:txBody>
          <a:bodyPr>
            <a:normAutofit fontScale="90000"/>
          </a:bodyPr>
          <a:lstStyle/>
          <a:p>
            <a:r>
              <a:rPr lang="en-US">
                <a:latin typeface="Calibri"/>
                <a:cs typeface="Calibri"/>
              </a:rPr>
              <a:t>Recall That Intervening During the Design Phase Still Allows You to Exert a Lot of Influence at a Relatively Low Cost. The More Involved You are the Better Chance to Have a Long-Term Impact</a:t>
            </a:r>
          </a:p>
        </p:txBody>
      </p:sp>
      <p:sp>
        <p:nvSpPr>
          <p:cNvPr id="2" name="Rectangle 1">
            <a:extLst>
              <a:ext uri="{FF2B5EF4-FFF2-40B4-BE49-F238E27FC236}">
                <a16:creationId xmlns:a16="http://schemas.microsoft.com/office/drawing/2014/main" id="{FB910BA5-BC9B-4865-A00B-D526F435C6ED}"/>
              </a:ext>
            </a:extLst>
          </p:cNvPr>
          <p:cNvSpPr/>
          <p:nvPr/>
        </p:nvSpPr>
        <p:spPr>
          <a:xfrm>
            <a:off x="2197656" y="3238235"/>
            <a:ext cx="6858071" cy="3619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EB0DABB8-A36A-4FE9-90FA-0DC1F29DF48C}"/>
              </a:ext>
            </a:extLst>
          </p:cNvPr>
          <p:cNvGrpSpPr/>
          <p:nvPr/>
        </p:nvGrpSpPr>
        <p:grpSpPr>
          <a:xfrm>
            <a:off x="2651768" y="3503017"/>
            <a:ext cx="6171846" cy="3619765"/>
            <a:chOff x="0" y="0"/>
            <a:chExt cx="2428646" cy="1858060"/>
          </a:xfrm>
        </p:grpSpPr>
        <p:pic>
          <p:nvPicPr>
            <p:cNvPr id="7" name="Picture 6">
              <a:extLst>
                <a:ext uri="{FF2B5EF4-FFF2-40B4-BE49-F238E27FC236}">
                  <a16:creationId xmlns:a16="http://schemas.microsoft.com/office/drawing/2014/main" id="{12B23E20-F6CC-4CAD-8A9A-23ABA852B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0" y="0"/>
              <a:ext cx="2428646" cy="1492300"/>
            </a:xfrm>
            <a:prstGeom prst="rect">
              <a:avLst/>
            </a:prstGeom>
            <a:noFill/>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1D99144C-1CE2-418A-839C-BACA76E5D0FD}"/>
                </a:ext>
              </a:extLst>
            </p:cNvPr>
            <p:cNvSpPr txBox="1">
              <a:spLocks noChangeArrowheads="1"/>
            </p:cNvSpPr>
            <p:nvPr/>
          </p:nvSpPr>
          <p:spPr bwMode="auto">
            <a:xfrm>
              <a:off x="36576" y="1492300"/>
              <a:ext cx="2377440" cy="365760"/>
            </a:xfrm>
            <a:prstGeom prst="rect">
              <a:avLst/>
            </a:prstGeom>
            <a:noFill/>
            <a:ln w="9525">
              <a:noFill/>
              <a:miter lim="800000"/>
              <a:headEnd/>
              <a:tailEnd/>
            </a:ln>
          </p:spPr>
          <p:txBody>
            <a:bodyPr rot="0" vert="horz" wrap="square" lIns="68580" tIns="34290" rIns="68580" bIns="34290" anchor="ctr" anchorCtr="0">
              <a:noAutofit/>
            </a:bodyPr>
            <a:lstStyle/>
            <a:p>
              <a:pPr algn="ctr">
                <a:lnSpc>
                  <a:spcPct val="115000"/>
                </a:lnSpc>
                <a:spcAft>
                  <a:spcPts val="750"/>
                </a:spcAft>
              </a:pPr>
              <a:r>
                <a:rPr lang="en-US" sz="600">
                  <a:latin typeface="Calibri" panose="020F0502020204030204" pitchFamily="34" charset="0"/>
                  <a:ea typeface="Calibri" panose="020F0502020204030204" pitchFamily="34" charset="0"/>
                  <a:cs typeface="Times New Roman" panose="02020603050405020304" pitchFamily="18" charset="0"/>
                </a:rPr>
                <a:t>Figure 2. Relationship between influence and expenditures over project lifetime</a:t>
              </a:r>
              <a:r>
                <a:rPr lang="en-US" sz="600" baseline="30000">
                  <a:latin typeface="Calibri" panose="020F0502020204030204" pitchFamily="34" charset="0"/>
                  <a:ea typeface="Calibri" panose="020F0502020204030204" pitchFamily="34" charset="0"/>
                  <a:cs typeface="Times New Roman" panose="02020603050405020304" pitchFamily="18" charset="0"/>
                </a:rPr>
                <a:t>2</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33226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4C581-B8A8-41E3-9534-22CE02FA7C15}"/>
              </a:ext>
            </a:extLst>
          </p:cNvPr>
          <p:cNvSpPr>
            <a:spLocks noGrp="1"/>
          </p:cNvSpPr>
          <p:nvPr>
            <p:ph type="title"/>
          </p:nvPr>
        </p:nvSpPr>
        <p:spPr>
          <a:xfrm flipH="1">
            <a:off x="0" y="1465418"/>
            <a:ext cx="8298984" cy="994172"/>
          </a:xfrm>
        </p:spPr>
        <p:txBody>
          <a:bodyPr>
            <a:normAutofit fontScale="90000"/>
          </a:bodyPr>
          <a:lstStyle/>
          <a:p>
            <a:r>
              <a:rPr lang="en-US" dirty="0">
                <a:latin typeface="Calibri"/>
                <a:cs typeface="Calibri"/>
              </a:rPr>
              <a:t>Even Making a Change at 90% Design Might Be the Best Decision For the Long-Term of the Facility</a:t>
            </a:r>
          </a:p>
        </p:txBody>
      </p:sp>
      <p:sp>
        <p:nvSpPr>
          <p:cNvPr id="2" name="Rectangle 1">
            <a:extLst>
              <a:ext uri="{FF2B5EF4-FFF2-40B4-BE49-F238E27FC236}">
                <a16:creationId xmlns:a16="http://schemas.microsoft.com/office/drawing/2014/main" id="{FB910BA5-BC9B-4865-A00B-D526F435C6ED}"/>
              </a:ext>
            </a:extLst>
          </p:cNvPr>
          <p:cNvSpPr/>
          <p:nvPr/>
        </p:nvSpPr>
        <p:spPr>
          <a:xfrm>
            <a:off x="2197656" y="3238235"/>
            <a:ext cx="6858071" cy="3619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EB0DABB8-A36A-4FE9-90FA-0DC1F29DF48C}"/>
              </a:ext>
            </a:extLst>
          </p:cNvPr>
          <p:cNvGrpSpPr/>
          <p:nvPr/>
        </p:nvGrpSpPr>
        <p:grpSpPr>
          <a:xfrm>
            <a:off x="2651768" y="3503017"/>
            <a:ext cx="6171846" cy="3619765"/>
            <a:chOff x="0" y="0"/>
            <a:chExt cx="2428646" cy="1858060"/>
          </a:xfrm>
        </p:grpSpPr>
        <p:pic>
          <p:nvPicPr>
            <p:cNvPr id="7" name="Picture 6">
              <a:extLst>
                <a:ext uri="{FF2B5EF4-FFF2-40B4-BE49-F238E27FC236}">
                  <a16:creationId xmlns:a16="http://schemas.microsoft.com/office/drawing/2014/main" id="{12B23E20-F6CC-4CAD-8A9A-23ABA852B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0" y="0"/>
              <a:ext cx="2428646" cy="1492300"/>
            </a:xfrm>
            <a:prstGeom prst="rect">
              <a:avLst/>
            </a:prstGeom>
            <a:noFill/>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1D99144C-1CE2-418A-839C-BACA76E5D0FD}"/>
                </a:ext>
              </a:extLst>
            </p:cNvPr>
            <p:cNvSpPr txBox="1">
              <a:spLocks noChangeArrowheads="1"/>
            </p:cNvSpPr>
            <p:nvPr/>
          </p:nvSpPr>
          <p:spPr bwMode="auto">
            <a:xfrm>
              <a:off x="36576" y="1492300"/>
              <a:ext cx="2377440" cy="365760"/>
            </a:xfrm>
            <a:prstGeom prst="rect">
              <a:avLst/>
            </a:prstGeom>
            <a:noFill/>
            <a:ln w="9525">
              <a:noFill/>
              <a:miter lim="800000"/>
              <a:headEnd/>
              <a:tailEnd/>
            </a:ln>
          </p:spPr>
          <p:txBody>
            <a:bodyPr rot="0" vert="horz" wrap="square" lIns="68580" tIns="34290" rIns="68580" bIns="34290" anchor="ctr" anchorCtr="0">
              <a:noAutofit/>
            </a:bodyPr>
            <a:lstStyle/>
            <a:p>
              <a:pPr algn="ctr">
                <a:lnSpc>
                  <a:spcPct val="115000"/>
                </a:lnSpc>
                <a:spcAft>
                  <a:spcPts val="750"/>
                </a:spcAft>
              </a:pPr>
              <a:r>
                <a:rPr lang="en-US" sz="600">
                  <a:latin typeface="Calibri" panose="020F0502020204030204" pitchFamily="34" charset="0"/>
                  <a:ea typeface="Calibri" panose="020F0502020204030204" pitchFamily="34" charset="0"/>
                  <a:cs typeface="Times New Roman" panose="02020603050405020304" pitchFamily="18" charset="0"/>
                </a:rPr>
                <a:t>Figure 2. Relationship between influence and expenditures over project lifetime</a:t>
              </a:r>
              <a:r>
                <a:rPr lang="en-US" sz="600" baseline="30000">
                  <a:latin typeface="Calibri" panose="020F0502020204030204" pitchFamily="34" charset="0"/>
                  <a:ea typeface="Calibri" panose="020F0502020204030204" pitchFamily="34" charset="0"/>
                  <a:cs typeface="Times New Roman" panose="02020603050405020304" pitchFamily="18" charset="0"/>
                </a:rPr>
                <a:t>2</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2824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D3D843F-1854-4860-A55D-FA08433FE020}"/>
              </a:ext>
            </a:extLst>
          </p:cNvPr>
          <p:cNvSpPr/>
          <p:nvPr/>
        </p:nvSpPr>
        <p:spPr>
          <a:xfrm>
            <a:off x="-1" y="1200150"/>
            <a:ext cx="5770180" cy="5326774"/>
          </a:xfrm>
          <a:prstGeom prst="ellipse">
            <a:avLst/>
          </a:prstGeom>
          <a:solidFill>
            <a:srgbClr val="E5F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0">
              <a:solidFill>
                <a:prstClr val="white">
                  <a:lumMod val="50000"/>
                </a:prstClr>
              </a:solidFill>
              <a:latin typeface="Avenir LT Std 35 Light" panose="020B0402020203020204" pitchFamily="34" charset="0"/>
            </a:endParaRPr>
          </a:p>
        </p:txBody>
      </p:sp>
      <p:sp>
        <p:nvSpPr>
          <p:cNvPr id="4" name="TextBox 3">
            <a:extLst>
              <a:ext uri="{FF2B5EF4-FFF2-40B4-BE49-F238E27FC236}">
                <a16:creationId xmlns:a16="http://schemas.microsoft.com/office/drawing/2014/main" id="{613BC688-313D-4219-B1BF-DF2F15B7A1B4}"/>
              </a:ext>
            </a:extLst>
          </p:cNvPr>
          <p:cNvSpPr txBox="1"/>
          <p:nvPr/>
        </p:nvSpPr>
        <p:spPr>
          <a:xfrm>
            <a:off x="695586" y="2383829"/>
            <a:ext cx="4379005" cy="2800767"/>
          </a:xfrm>
          <a:prstGeom prst="rect">
            <a:avLst/>
          </a:prstGeom>
          <a:noFill/>
        </p:spPr>
        <p:txBody>
          <a:bodyPr wrap="square" rtlCol="0" anchor="t">
            <a:spAutoFit/>
          </a:bodyPr>
          <a:lstStyle/>
          <a:p>
            <a:pPr algn="ctr" defTabSz="685800">
              <a:defRPr/>
            </a:pPr>
            <a:r>
              <a:rPr lang="en-US" sz="4400" dirty="0">
                <a:solidFill>
                  <a:srgbClr val="404040"/>
                </a:solidFill>
                <a:latin typeface="Calibri"/>
                <a:cs typeface="Calibri"/>
              </a:rPr>
              <a:t>Operations &amp; Design Is An Important Collaboration</a:t>
            </a:r>
          </a:p>
        </p:txBody>
      </p:sp>
      <p:pic>
        <p:nvPicPr>
          <p:cNvPr id="5" name="Picture 4">
            <a:extLst>
              <a:ext uri="{FF2B5EF4-FFF2-40B4-BE49-F238E27FC236}">
                <a16:creationId xmlns:a16="http://schemas.microsoft.com/office/drawing/2014/main" id="{EEE125D1-9B97-4729-B34E-C39DB5FF9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179" y="4771696"/>
            <a:ext cx="3080275" cy="1596917"/>
          </a:xfrm>
          <a:prstGeom prst="rect">
            <a:avLst/>
          </a:prstGeom>
        </p:spPr>
      </p:pic>
    </p:spTree>
    <p:extLst>
      <p:ext uri="{BB962C8B-B14F-4D97-AF65-F5344CB8AC3E}">
        <p14:creationId xmlns:p14="http://schemas.microsoft.com/office/powerpoint/2010/main" val="1434558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46274">
            <a:off x="210483" y="1361010"/>
            <a:ext cx="2065121" cy="1387762"/>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8901">
            <a:off x="7030006" y="1599194"/>
            <a:ext cx="1932098" cy="1285724"/>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2660756" y="1181707"/>
            <a:ext cx="5956882" cy="5632311"/>
          </a:xfrm>
          <a:prstGeom prst="rect">
            <a:avLst/>
          </a:prstGeom>
          <a:noFill/>
        </p:spPr>
        <p:txBody>
          <a:bodyPr wrap="square" rtlCol="0" anchor="t">
            <a:spAutoFit/>
          </a:bodyPr>
          <a:lstStyle/>
          <a:p>
            <a:pPr defTabSz="685800">
              <a:defRPr/>
            </a:pPr>
            <a:r>
              <a:rPr lang="en-US" sz="3000" dirty="0">
                <a:solidFill>
                  <a:prstClr val="black"/>
                </a:solidFill>
                <a:latin typeface="Calibri"/>
                <a:cs typeface="Calibri"/>
              </a:rPr>
              <a:t>Operations &amp; Design Should </a:t>
            </a:r>
          </a:p>
          <a:p>
            <a:pPr defTabSz="685800">
              <a:defRPr/>
            </a:pPr>
            <a:r>
              <a:rPr lang="en-US" sz="3000" dirty="0">
                <a:solidFill>
                  <a:prstClr val="black"/>
                </a:solidFill>
                <a:latin typeface="Calibri"/>
                <a:cs typeface="Calibri"/>
              </a:rPr>
              <a:t>Be A Collaborative Relationship</a:t>
            </a:r>
          </a:p>
          <a:p>
            <a:pPr defTabSz="685800">
              <a:defRPr/>
            </a:pPr>
            <a:endParaRPr lang="en-US" sz="3000" dirty="0">
              <a:solidFill>
                <a:prstClr val="black"/>
              </a:solidFill>
              <a:latin typeface="Calibri"/>
              <a:cs typeface="Calibri"/>
            </a:endParaRPr>
          </a:p>
          <a:p>
            <a:pPr defTabSz="685800">
              <a:defRPr/>
            </a:pPr>
            <a:endParaRPr lang="en-US" sz="3000" dirty="0">
              <a:solidFill>
                <a:prstClr val="black"/>
              </a:solidFill>
              <a:latin typeface="Calibri"/>
              <a:cs typeface="Calibri"/>
            </a:endParaRPr>
          </a:p>
          <a:p>
            <a:pPr defTabSz="685800">
              <a:defRPr/>
            </a:pPr>
            <a:r>
              <a:rPr lang="en-US" sz="3000" dirty="0">
                <a:solidFill>
                  <a:prstClr val="black"/>
                </a:solidFill>
                <a:latin typeface="Calibri"/>
                <a:cs typeface="Calibri"/>
              </a:rPr>
              <a:t>How Involved Are Operations Personnel In Design Discussions? Who is Involved in the Discussions? </a:t>
            </a:r>
          </a:p>
          <a:p>
            <a:pPr defTabSz="685800">
              <a:defRPr/>
            </a:pPr>
            <a:r>
              <a:rPr lang="en-US" sz="3000" dirty="0">
                <a:solidFill>
                  <a:prstClr val="black"/>
                </a:solidFill>
                <a:latin typeface="Calibri"/>
                <a:cs typeface="Calibri"/>
              </a:rPr>
              <a:t>What is the Primary Focus of the Discussions?</a:t>
            </a:r>
          </a:p>
          <a:p>
            <a:pPr defTabSz="685800">
              <a:defRPr/>
            </a:pPr>
            <a:endParaRPr lang="en-US" sz="3000" dirty="0">
              <a:solidFill>
                <a:prstClr val="black"/>
              </a:solidFill>
              <a:latin typeface="Calibri"/>
              <a:cs typeface="Calibri"/>
            </a:endParaRPr>
          </a:p>
          <a:p>
            <a:pPr defTabSz="685800">
              <a:defRPr/>
            </a:pPr>
            <a:r>
              <a:rPr lang="en-US" sz="3000" dirty="0">
                <a:solidFill>
                  <a:prstClr val="black"/>
                </a:solidFill>
                <a:latin typeface="Calibri"/>
                <a:cs typeface="Calibri"/>
              </a:rPr>
              <a:t>At What Point in the Process Do They Occur?</a:t>
            </a: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4213">
            <a:off x="405274" y="4006257"/>
            <a:ext cx="2160170" cy="1080085"/>
          </a:xfrm>
          <a:prstGeom prst="rect">
            <a:avLst/>
          </a:prstGeom>
        </p:spPr>
      </p:pic>
    </p:spTree>
    <p:extLst>
      <p:ext uri="{BB962C8B-B14F-4D97-AF65-F5344CB8AC3E}">
        <p14:creationId xmlns:p14="http://schemas.microsoft.com/office/powerpoint/2010/main" val="2559018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46274">
            <a:off x="210483" y="1361010"/>
            <a:ext cx="2065121" cy="1387762"/>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8901">
            <a:off x="6977150" y="1942755"/>
            <a:ext cx="1932098" cy="1285724"/>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2580287" y="1162781"/>
            <a:ext cx="5956882" cy="5170646"/>
          </a:xfrm>
          <a:prstGeom prst="rect">
            <a:avLst/>
          </a:prstGeom>
          <a:noFill/>
        </p:spPr>
        <p:txBody>
          <a:bodyPr wrap="square" rtlCol="0" anchor="t">
            <a:spAutoFit/>
          </a:bodyPr>
          <a:lstStyle/>
          <a:p>
            <a:pPr defTabSz="685800">
              <a:defRPr/>
            </a:pPr>
            <a:r>
              <a:rPr lang="en-US" sz="3000" dirty="0">
                <a:solidFill>
                  <a:prstClr val="black"/>
                </a:solidFill>
                <a:latin typeface="Calibri"/>
                <a:cs typeface="Calibri"/>
              </a:rPr>
              <a:t>If You Do Involve Operations, Do Your Engineers Usually Listen to You?</a:t>
            </a:r>
          </a:p>
          <a:p>
            <a:pPr defTabSz="685800">
              <a:defRPr/>
            </a:pPr>
            <a:endParaRPr lang="en-US" sz="3000" dirty="0">
              <a:solidFill>
                <a:prstClr val="black"/>
              </a:solidFill>
              <a:latin typeface="Calibri"/>
              <a:cs typeface="Calibri"/>
            </a:endParaRPr>
          </a:p>
          <a:p>
            <a:pPr defTabSz="685800">
              <a:defRPr/>
            </a:pPr>
            <a:endParaRPr lang="en-US" sz="3000" dirty="0">
              <a:solidFill>
                <a:prstClr val="black"/>
              </a:solidFill>
              <a:latin typeface="Calibri"/>
              <a:cs typeface="Calibri"/>
            </a:endParaRPr>
          </a:p>
          <a:p>
            <a:pPr defTabSz="685800">
              <a:defRPr/>
            </a:pPr>
            <a:r>
              <a:rPr lang="en-US" sz="3000" dirty="0">
                <a:solidFill>
                  <a:prstClr val="black"/>
                </a:solidFill>
                <a:latin typeface="Calibri"/>
                <a:cs typeface="Calibri"/>
              </a:rPr>
              <a:t>Do the Engineers Speak</a:t>
            </a:r>
          </a:p>
          <a:p>
            <a:pPr defTabSz="685800">
              <a:defRPr/>
            </a:pPr>
            <a:r>
              <a:rPr lang="en-US" sz="3000" dirty="0">
                <a:solidFill>
                  <a:prstClr val="black"/>
                </a:solidFill>
                <a:latin typeface="Calibri"/>
                <a:cs typeface="Calibri"/>
              </a:rPr>
              <a:t>in a Manner You Can </a:t>
            </a:r>
          </a:p>
          <a:p>
            <a:pPr defTabSz="685800">
              <a:defRPr/>
            </a:pPr>
            <a:r>
              <a:rPr lang="en-US" sz="3000" dirty="0">
                <a:solidFill>
                  <a:prstClr val="black"/>
                </a:solidFill>
                <a:latin typeface="Calibri"/>
                <a:cs typeface="Calibri"/>
              </a:rPr>
              <a:t>Understand?</a:t>
            </a:r>
          </a:p>
          <a:p>
            <a:pPr defTabSz="685800">
              <a:defRPr/>
            </a:pPr>
            <a:endParaRPr lang="en-US" sz="3000" dirty="0">
              <a:solidFill>
                <a:prstClr val="black"/>
              </a:solidFill>
              <a:latin typeface="Calibri"/>
              <a:cs typeface="Calibri"/>
            </a:endParaRPr>
          </a:p>
          <a:p>
            <a:pPr defTabSz="685800">
              <a:defRPr/>
            </a:pPr>
            <a:endParaRPr lang="en-US" sz="3000" dirty="0">
              <a:solidFill>
                <a:prstClr val="black"/>
              </a:solidFill>
              <a:latin typeface="Calibri"/>
              <a:cs typeface="Calibri"/>
            </a:endParaRPr>
          </a:p>
          <a:p>
            <a:pPr defTabSz="685800">
              <a:defRPr/>
            </a:pPr>
            <a:r>
              <a:rPr lang="en-US" sz="3000" dirty="0">
                <a:solidFill>
                  <a:prstClr val="black"/>
                </a:solidFill>
                <a:latin typeface="Calibri"/>
                <a:cs typeface="Calibri"/>
              </a:rPr>
              <a:t>If Not, Do You Ask for Them to Explain it in Other Terms?</a:t>
            </a: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4213">
            <a:off x="405274" y="4006257"/>
            <a:ext cx="2160170" cy="1080085"/>
          </a:xfrm>
          <a:prstGeom prst="rect">
            <a:avLst/>
          </a:prstGeom>
        </p:spPr>
      </p:pic>
    </p:spTree>
    <p:extLst>
      <p:ext uri="{BB962C8B-B14F-4D97-AF65-F5344CB8AC3E}">
        <p14:creationId xmlns:p14="http://schemas.microsoft.com/office/powerpoint/2010/main" val="3347676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46274">
            <a:off x="210483" y="1361010"/>
            <a:ext cx="2065121" cy="1387762"/>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8901">
            <a:off x="7106896" y="2267120"/>
            <a:ext cx="1932098" cy="1285724"/>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2554509" y="1404306"/>
            <a:ext cx="5956882" cy="4708981"/>
          </a:xfrm>
          <a:prstGeom prst="rect">
            <a:avLst/>
          </a:prstGeom>
          <a:noFill/>
        </p:spPr>
        <p:txBody>
          <a:bodyPr wrap="square" rtlCol="0" anchor="t">
            <a:spAutoFit/>
          </a:bodyPr>
          <a:lstStyle/>
          <a:p>
            <a:pPr defTabSz="685800">
              <a:defRPr/>
            </a:pPr>
            <a:r>
              <a:rPr lang="en-US" sz="3000" dirty="0">
                <a:solidFill>
                  <a:prstClr val="black"/>
                </a:solidFill>
                <a:latin typeface="Calibri"/>
                <a:cs typeface="Calibri"/>
              </a:rPr>
              <a:t>Remember, You Know the Specifics of the System Better Than Anyone Else</a:t>
            </a:r>
          </a:p>
          <a:p>
            <a:pPr defTabSz="685800">
              <a:defRPr/>
            </a:pPr>
            <a:endParaRPr lang="en-US" sz="3000" dirty="0">
              <a:solidFill>
                <a:prstClr val="black"/>
              </a:solidFill>
              <a:latin typeface="Calibri"/>
              <a:cs typeface="Calibri"/>
            </a:endParaRPr>
          </a:p>
          <a:p>
            <a:pPr defTabSz="685800">
              <a:defRPr/>
            </a:pPr>
            <a:endParaRPr lang="en-US" sz="3000" dirty="0">
              <a:solidFill>
                <a:prstClr val="black"/>
              </a:solidFill>
              <a:latin typeface="Calibri"/>
              <a:cs typeface="Calibri"/>
            </a:endParaRPr>
          </a:p>
          <a:p>
            <a:pPr defTabSz="685800">
              <a:defRPr/>
            </a:pPr>
            <a:r>
              <a:rPr lang="en-US" sz="3000" dirty="0">
                <a:solidFill>
                  <a:prstClr val="black"/>
                </a:solidFill>
                <a:latin typeface="Calibri"/>
                <a:cs typeface="Calibri"/>
              </a:rPr>
              <a:t>While the Engineer Knows How To Make Something Work, </a:t>
            </a:r>
            <a:r>
              <a:rPr lang="en-US" sz="3000" dirty="0" err="1">
                <a:solidFill>
                  <a:prstClr val="black"/>
                </a:solidFill>
                <a:latin typeface="Calibri"/>
                <a:cs typeface="Calibri"/>
              </a:rPr>
              <a:t>He/She</a:t>
            </a:r>
            <a:r>
              <a:rPr lang="en-US" sz="3000" dirty="0">
                <a:solidFill>
                  <a:prstClr val="black"/>
                </a:solidFill>
                <a:latin typeface="Calibri"/>
                <a:cs typeface="Calibri"/>
              </a:rPr>
              <a:t> May Not Be Well-Versed in The Operational Implications of the Design</a:t>
            </a:r>
            <a:endParaRPr lang="en-US" sz="3000" dirty="0">
              <a:solidFill>
                <a:prstClr val="black"/>
              </a:solidFill>
              <a:latin typeface="Avenir LT Std 35 Light" panose="020B0402020203020204" pitchFamily="34" charset="0"/>
            </a:endParaRP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4213">
            <a:off x="405274" y="4006257"/>
            <a:ext cx="2160170" cy="1080085"/>
          </a:xfrm>
          <a:prstGeom prst="rect">
            <a:avLst/>
          </a:prstGeom>
        </p:spPr>
      </p:pic>
    </p:spTree>
    <p:extLst>
      <p:ext uri="{BB962C8B-B14F-4D97-AF65-F5344CB8AC3E}">
        <p14:creationId xmlns:p14="http://schemas.microsoft.com/office/powerpoint/2010/main" val="387569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283" b="14518"/>
          <a:stretch/>
        </p:blipFill>
        <p:spPr>
          <a:xfrm>
            <a:off x="1" y="777766"/>
            <a:ext cx="9143998" cy="6080234"/>
          </a:xfrm>
          <a:prstGeom prst="rect">
            <a:avLst/>
          </a:prstGeom>
        </p:spPr>
      </p:pic>
      <p:sp>
        <p:nvSpPr>
          <p:cNvPr id="7" name="TextBox 6">
            <a:extLst>
              <a:ext uri="{FF2B5EF4-FFF2-40B4-BE49-F238E27FC236}">
                <a16:creationId xmlns:a16="http://schemas.microsoft.com/office/drawing/2014/main" id="{15B4579B-0C66-4D21-BAC2-02B5B861B82E}"/>
              </a:ext>
            </a:extLst>
          </p:cNvPr>
          <p:cNvSpPr txBox="1"/>
          <p:nvPr/>
        </p:nvSpPr>
        <p:spPr>
          <a:xfrm rot="20890323">
            <a:off x="853265" y="2446187"/>
            <a:ext cx="5459768" cy="2631490"/>
          </a:xfrm>
          <a:prstGeom prst="rect">
            <a:avLst/>
          </a:prstGeom>
          <a:noFill/>
        </p:spPr>
        <p:txBody>
          <a:bodyPr wrap="square" rtlCol="0" anchor="t">
            <a:spAutoFit/>
          </a:bodyPr>
          <a:lstStyle/>
          <a:p>
            <a:r>
              <a:rPr lang="en-US" sz="3300" b="1">
                <a:solidFill>
                  <a:srgbClr val="0D1206"/>
                </a:solidFill>
                <a:latin typeface="Calibri"/>
                <a:cs typeface="Calibri"/>
              </a:rPr>
              <a:t>Design and Operations are Inextricably Intertwined: The Best Design Won’t Achieve its Intended Purpose Without Good Operations </a:t>
            </a:r>
            <a:endParaRPr lang="en-US" sz="3300" b="1">
              <a:solidFill>
                <a:srgbClr val="FF0000"/>
              </a:solidFill>
              <a:latin typeface="Bradley Hand ITC" panose="03070402050302030203" pitchFamily="66" charset="0"/>
            </a:endParaRPr>
          </a:p>
        </p:txBody>
      </p:sp>
      <p:pic>
        <p:nvPicPr>
          <p:cNvPr id="3" name="Picture 2">
            <a:extLst>
              <a:ext uri="{FF2B5EF4-FFF2-40B4-BE49-F238E27FC236}">
                <a16:creationId xmlns:a16="http://schemas.microsoft.com/office/drawing/2014/main" id="{AA1F154E-AB7B-49EB-BA2C-51A3F828A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7602">
            <a:off x="6013631" y="1849651"/>
            <a:ext cx="2286000" cy="1536192"/>
          </a:xfrm>
          <a:prstGeom prst="rect">
            <a:avLst/>
          </a:prstGeom>
        </p:spPr>
      </p:pic>
      <p:pic>
        <p:nvPicPr>
          <p:cNvPr id="5" name="Picture 4">
            <a:extLst>
              <a:ext uri="{FF2B5EF4-FFF2-40B4-BE49-F238E27FC236}">
                <a16:creationId xmlns:a16="http://schemas.microsoft.com/office/drawing/2014/main" id="{205E6E14-D6D7-4B05-B1BF-7B1E8191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226">
            <a:off x="787603" y="1464629"/>
            <a:ext cx="1964531" cy="1307306"/>
          </a:xfrm>
          <a:prstGeom prst="rect">
            <a:avLst/>
          </a:prstGeom>
        </p:spPr>
      </p:pic>
    </p:spTree>
    <p:extLst>
      <p:ext uri="{BB962C8B-B14F-4D97-AF65-F5344CB8AC3E}">
        <p14:creationId xmlns:p14="http://schemas.microsoft.com/office/powerpoint/2010/main" val="275192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283" b="14518"/>
          <a:stretch/>
        </p:blipFill>
        <p:spPr>
          <a:xfrm>
            <a:off x="1" y="777766"/>
            <a:ext cx="9143998" cy="6080234"/>
          </a:xfrm>
          <a:prstGeom prst="rect">
            <a:avLst/>
          </a:prstGeom>
        </p:spPr>
      </p:pic>
      <p:pic>
        <p:nvPicPr>
          <p:cNvPr id="3" name="Picture 2">
            <a:extLst>
              <a:ext uri="{FF2B5EF4-FFF2-40B4-BE49-F238E27FC236}">
                <a16:creationId xmlns:a16="http://schemas.microsoft.com/office/drawing/2014/main" id="{AA1F154E-AB7B-49EB-BA2C-51A3F828A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7602">
            <a:off x="6013631" y="1849651"/>
            <a:ext cx="2286000" cy="1536192"/>
          </a:xfrm>
          <a:prstGeom prst="rect">
            <a:avLst/>
          </a:prstGeom>
        </p:spPr>
      </p:pic>
      <p:pic>
        <p:nvPicPr>
          <p:cNvPr id="5" name="Picture 4">
            <a:extLst>
              <a:ext uri="{FF2B5EF4-FFF2-40B4-BE49-F238E27FC236}">
                <a16:creationId xmlns:a16="http://schemas.microsoft.com/office/drawing/2014/main" id="{205E6E14-D6D7-4B05-B1BF-7B1E8191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226">
            <a:off x="787603" y="1464629"/>
            <a:ext cx="1964531" cy="1307306"/>
          </a:xfrm>
          <a:prstGeom prst="rect">
            <a:avLst/>
          </a:prstGeom>
        </p:spPr>
      </p:pic>
      <p:sp>
        <p:nvSpPr>
          <p:cNvPr id="8" name="TextBox 7">
            <a:extLst>
              <a:ext uri="{FF2B5EF4-FFF2-40B4-BE49-F238E27FC236}">
                <a16:creationId xmlns:a16="http://schemas.microsoft.com/office/drawing/2014/main" id="{7BBA204A-22A1-3B48-855D-34AF300F795E}"/>
              </a:ext>
            </a:extLst>
          </p:cNvPr>
          <p:cNvSpPr txBox="1"/>
          <p:nvPr/>
        </p:nvSpPr>
        <p:spPr>
          <a:xfrm rot="20890323">
            <a:off x="853265" y="3207935"/>
            <a:ext cx="5459768" cy="1107996"/>
          </a:xfrm>
          <a:prstGeom prst="rect">
            <a:avLst/>
          </a:prstGeom>
          <a:noFill/>
        </p:spPr>
        <p:txBody>
          <a:bodyPr wrap="square" rtlCol="0" anchor="t">
            <a:spAutoFit/>
          </a:bodyPr>
          <a:lstStyle/>
          <a:p>
            <a:r>
              <a:rPr lang="en-US" sz="3300" b="1">
                <a:solidFill>
                  <a:srgbClr val="0D1206"/>
                </a:solidFill>
                <a:latin typeface="Calibri"/>
                <a:cs typeface="Calibri"/>
              </a:rPr>
              <a:t>Likewise, the Best Operations Will Not Fix a Poor Design</a:t>
            </a:r>
            <a:endParaRPr lang="en-US" sz="3300" b="1">
              <a:solidFill>
                <a:srgbClr val="FF0000"/>
              </a:solidFill>
              <a:latin typeface="Calibri"/>
              <a:cs typeface="Calibri"/>
            </a:endParaRPr>
          </a:p>
        </p:txBody>
      </p:sp>
    </p:spTree>
    <p:extLst>
      <p:ext uri="{BB962C8B-B14F-4D97-AF65-F5344CB8AC3E}">
        <p14:creationId xmlns:p14="http://schemas.microsoft.com/office/powerpoint/2010/main" val="1717376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283" b="14518"/>
          <a:stretch/>
        </p:blipFill>
        <p:spPr>
          <a:xfrm>
            <a:off x="1" y="777766"/>
            <a:ext cx="9143998" cy="6080234"/>
          </a:xfrm>
          <a:prstGeom prst="rect">
            <a:avLst/>
          </a:prstGeom>
        </p:spPr>
      </p:pic>
      <p:sp>
        <p:nvSpPr>
          <p:cNvPr id="7" name="TextBox 6">
            <a:extLst>
              <a:ext uri="{FF2B5EF4-FFF2-40B4-BE49-F238E27FC236}">
                <a16:creationId xmlns:a16="http://schemas.microsoft.com/office/drawing/2014/main" id="{2AFC8AFE-5877-8F44-9D9B-76BE10497508}"/>
              </a:ext>
            </a:extLst>
          </p:cNvPr>
          <p:cNvSpPr txBox="1"/>
          <p:nvPr/>
        </p:nvSpPr>
        <p:spPr>
          <a:xfrm>
            <a:off x="1139560" y="1447760"/>
            <a:ext cx="5459768" cy="1615827"/>
          </a:xfrm>
          <a:prstGeom prst="rect">
            <a:avLst/>
          </a:prstGeom>
          <a:noFill/>
        </p:spPr>
        <p:txBody>
          <a:bodyPr wrap="square" rtlCol="0" anchor="t">
            <a:spAutoFit/>
          </a:bodyPr>
          <a:lstStyle/>
          <a:p>
            <a:r>
              <a:rPr lang="en-US" sz="3300" b="1">
                <a:solidFill>
                  <a:srgbClr val="0D1206"/>
                </a:solidFill>
                <a:latin typeface="Calibri"/>
                <a:cs typeface="Calibri"/>
              </a:rPr>
              <a:t>It is Extremely Important to Think Through Operations as an Integral Part of Design</a:t>
            </a:r>
            <a:endParaRPr lang="en-US" sz="3300" b="1">
              <a:solidFill>
                <a:srgbClr val="FF0000"/>
              </a:solidFill>
              <a:latin typeface="Calibri"/>
              <a:cs typeface="Calibri"/>
            </a:endParaRPr>
          </a:p>
        </p:txBody>
      </p:sp>
      <p:sp>
        <p:nvSpPr>
          <p:cNvPr id="9" name="Rectangle 8">
            <a:extLst>
              <a:ext uri="{FF2B5EF4-FFF2-40B4-BE49-F238E27FC236}">
                <a16:creationId xmlns:a16="http://schemas.microsoft.com/office/drawing/2014/main" id="{F00A6B9D-AB97-0249-9C1E-46D116342BBE}"/>
              </a:ext>
            </a:extLst>
          </p:cNvPr>
          <p:cNvSpPr/>
          <p:nvPr/>
        </p:nvSpPr>
        <p:spPr>
          <a:xfrm>
            <a:off x="1776248" y="3143857"/>
            <a:ext cx="6732458" cy="3169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569E6142-2C23-9D44-B4D3-61F178C45C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968"/>
          <a:stretch/>
        </p:blipFill>
        <p:spPr bwMode="auto">
          <a:xfrm>
            <a:off x="1980239" y="3304397"/>
            <a:ext cx="6378047" cy="2883591"/>
          </a:xfrm>
          <a:prstGeom prst="rect">
            <a:avLst/>
          </a:prstGeom>
          <a:noFill/>
          <a:ln>
            <a:noFill/>
          </a:ln>
          <a:extLst>
            <a:ext uri="{53640926-AAD7-44D8-BBD7-CCE9431645EC}">
              <a14:shadowObscured xmlns:a14="http://schemas.microsoft.com/office/drawing/2010/main"/>
            </a:ext>
          </a:extLst>
        </p:spPr>
      </p:pic>
      <p:sp>
        <p:nvSpPr>
          <p:cNvPr id="11" name="Rounded Rectangle 10">
            <a:extLst>
              <a:ext uri="{FF2B5EF4-FFF2-40B4-BE49-F238E27FC236}">
                <a16:creationId xmlns:a16="http://schemas.microsoft.com/office/drawing/2014/main" id="{C91DE041-6D7D-4144-946F-4CA55D7FD7C9}"/>
              </a:ext>
            </a:extLst>
          </p:cNvPr>
          <p:cNvSpPr/>
          <p:nvPr/>
        </p:nvSpPr>
        <p:spPr>
          <a:xfrm>
            <a:off x="3205654" y="4130566"/>
            <a:ext cx="2532993" cy="1555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By Operations, Least Influence at the Highest Cost</a:t>
            </a:r>
          </a:p>
        </p:txBody>
      </p:sp>
      <p:cxnSp>
        <p:nvCxnSpPr>
          <p:cNvPr id="12" name="Straight Arrow Connector 11">
            <a:extLst>
              <a:ext uri="{FF2B5EF4-FFF2-40B4-BE49-F238E27FC236}">
                <a16:creationId xmlns:a16="http://schemas.microsoft.com/office/drawing/2014/main" id="{1FB41ECE-681D-A345-B90A-D59BF0F8738B}"/>
              </a:ext>
            </a:extLst>
          </p:cNvPr>
          <p:cNvCxnSpPr>
            <a:cxnSpLocks/>
          </p:cNvCxnSpPr>
          <p:nvPr/>
        </p:nvCxnSpPr>
        <p:spPr>
          <a:xfrm flipV="1">
            <a:off x="5199346" y="3861587"/>
            <a:ext cx="2042282" cy="155584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105960-3E0A-7E43-990A-A27282A2C141}"/>
              </a:ext>
            </a:extLst>
          </p:cNvPr>
          <p:cNvCxnSpPr>
            <a:cxnSpLocks/>
          </p:cNvCxnSpPr>
          <p:nvPr/>
        </p:nvCxnSpPr>
        <p:spPr>
          <a:xfrm>
            <a:off x="5349766" y="4746192"/>
            <a:ext cx="1357967" cy="83721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3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36F-A140-2341-9D81-7538328692A5}"/>
              </a:ext>
            </a:extLst>
          </p:cNvPr>
          <p:cNvSpPr>
            <a:spLocks noGrp="1"/>
          </p:cNvSpPr>
          <p:nvPr>
            <p:ph type="title"/>
          </p:nvPr>
        </p:nvSpPr>
        <p:spPr/>
        <p:txBody>
          <a:bodyPr/>
          <a:lstStyle/>
          <a:p>
            <a:r>
              <a:rPr lang="en-US" dirty="0"/>
              <a:t>Overlap Between Parts 1 and 2</a:t>
            </a:r>
          </a:p>
        </p:txBody>
      </p:sp>
      <p:sp>
        <p:nvSpPr>
          <p:cNvPr id="3" name="Oval 2">
            <a:extLst>
              <a:ext uri="{FF2B5EF4-FFF2-40B4-BE49-F238E27FC236}">
                <a16:creationId xmlns:a16="http://schemas.microsoft.com/office/drawing/2014/main" id="{509AAF22-2109-3C42-BCC1-4C2F4E39C1E4}"/>
              </a:ext>
            </a:extLst>
          </p:cNvPr>
          <p:cNvSpPr/>
          <p:nvPr/>
        </p:nvSpPr>
        <p:spPr>
          <a:xfrm>
            <a:off x="504497" y="2701158"/>
            <a:ext cx="4519447" cy="211257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8DF0469-4777-B444-85D7-7A1E34CA9A60}"/>
              </a:ext>
            </a:extLst>
          </p:cNvPr>
          <p:cNvSpPr/>
          <p:nvPr/>
        </p:nvSpPr>
        <p:spPr>
          <a:xfrm>
            <a:off x="4109545" y="2685392"/>
            <a:ext cx="4540470" cy="212834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B3EFBE-A77F-6040-B0F3-70FD4856272F}"/>
              </a:ext>
            </a:extLst>
          </p:cNvPr>
          <p:cNvSpPr txBox="1"/>
          <p:nvPr/>
        </p:nvSpPr>
        <p:spPr>
          <a:xfrm>
            <a:off x="1124607" y="3121573"/>
            <a:ext cx="3279226" cy="1077218"/>
          </a:xfrm>
          <a:prstGeom prst="rect">
            <a:avLst/>
          </a:prstGeom>
          <a:noFill/>
        </p:spPr>
        <p:txBody>
          <a:bodyPr wrap="square" rtlCol="0">
            <a:spAutoFit/>
          </a:bodyPr>
          <a:lstStyle/>
          <a:p>
            <a:r>
              <a:rPr lang="en-US" sz="3200" b="1" dirty="0"/>
              <a:t>Seeking Funding for Projects</a:t>
            </a:r>
          </a:p>
        </p:txBody>
      </p:sp>
      <p:sp>
        <p:nvSpPr>
          <p:cNvPr id="6" name="TextBox 5">
            <a:extLst>
              <a:ext uri="{FF2B5EF4-FFF2-40B4-BE49-F238E27FC236}">
                <a16:creationId xmlns:a16="http://schemas.microsoft.com/office/drawing/2014/main" id="{5493DD13-7338-FD4A-AE76-E738D0350F5E}"/>
              </a:ext>
            </a:extLst>
          </p:cNvPr>
          <p:cNvSpPr txBox="1"/>
          <p:nvPr/>
        </p:nvSpPr>
        <p:spPr>
          <a:xfrm>
            <a:off x="5023943" y="3134666"/>
            <a:ext cx="3279226" cy="1077218"/>
          </a:xfrm>
          <a:prstGeom prst="rect">
            <a:avLst/>
          </a:prstGeom>
          <a:noFill/>
        </p:spPr>
        <p:txBody>
          <a:bodyPr wrap="square" rtlCol="0">
            <a:spAutoFit/>
          </a:bodyPr>
          <a:lstStyle/>
          <a:p>
            <a:r>
              <a:rPr lang="en-US" sz="3200" b="1" dirty="0"/>
              <a:t>After Funding Has Been Received</a:t>
            </a:r>
          </a:p>
        </p:txBody>
      </p:sp>
      <p:pic>
        <p:nvPicPr>
          <p:cNvPr id="8" name="Picture 7">
            <a:extLst>
              <a:ext uri="{FF2B5EF4-FFF2-40B4-BE49-F238E27FC236}">
                <a16:creationId xmlns:a16="http://schemas.microsoft.com/office/drawing/2014/main" id="{1977DAB9-6208-634D-BEFA-519F2DFF2B0A}"/>
              </a:ext>
            </a:extLst>
          </p:cNvPr>
          <p:cNvPicPr>
            <a:picLocks noChangeAspect="1"/>
          </p:cNvPicPr>
          <p:nvPr/>
        </p:nvPicPr>
        <p:blipFill>
          <a:blip r:embed="rId2"/>
          <a:stretch>
            <a:fillRect/>
          </a:stretch>
        </p:blipFill>
        <p:spPr>
          <a:xfrm>
            <a:off x="767257" y="1832866"/>
            <a:ext cx="2667000" cy="749300"/>
          </a:xfrm>
          <a:prstGeom prst="rect">
            <a:avLst/>
          </a:prstGeom>
        </p:spPr>
      </p:pic>
      <p:pic>
        <p:nvPicPr>
          <p:cNvPr id="10" name="Picture 9">
            <a:extLst>
              <a:ext uri="{FF2B5EF4-FFF2-40B4-BE49-F238E27FC236}">
                <a16:creationId xmlns:a16="http://schemas.microsoft.com/office/drawing/2014/main" id="{05B2FA1B-5A6B-D643-9F7F-6C18B0666DE8}"/>
              </a:ext>
            </a:extLst>
          </p:cNvPr>
          <p:cNvPicPr>
            <a:picLocks noChangeAspect="1"/>
          </p:cNvPicPr>
          <p:nvPr/>
        </p:nvPicPr>
        <p:blipFill>
          <a:blip r:embed="rId3"/>
          <a:stretch>
            <a:fillRect/>
          </a:stretch>
        </p:blipFill>
        <p:spPr>
          <a:xfrm>
            <a:off x="6935515" y="1502227"/>
            <a:ext cx="1714500" cy="1181100"/>
          </a:xfrm>
          <a:prstGeom prst="rect">
            <a:avLst/>
          </a:prstGeom>
        </p:spPr>
      </p:pic>
      <p:sp>
        <p:nvSpPr>
          <p:cNvPr id="11" name="TextBox 10">
            <a:extLst>
              <a:ext uri="{FF2B5EF4-FFF2-40B4-BE49-F238E27FC236}">
                <a16:creationId xmlns:a16="http://schemas.microsoft.com/office/drawing/2014/main" id="{37A1F6D3-5B4A-FD4E-86CF-898087343D1F}"/>
              </a:ext>
            </a:extLst>
          </p:cNvPr>
          <p:cNvSpPr txBox="1"/>
          <p:nvPr/>
        </p:nvSpPr>
        <p:spPr>
          <a:xfrm>
            <a:off x="3342290" y="4950372"/>
            <a:ext cx="1681653" cy="923330"/>
          </a:xfrm>
          <a:prstGeom prst="rect">
            <a:avLst/>
          </a:prstGeom>
          <a:noFill/>
        </p:spPr>
        <p:txBody>
          <a:bodyPr wrap="square" rtlCol="0">
            <a:spAutoFit/>
          </a:bodyPr>
          <a:lstStyle/>
          <a:p>
            <a:r>
              <a:rPr lang="en-US" dirty="0"/>
              <a:t>Pre-Planning </a:t>
            </a:r>
          </a:p>
          <a:p>
            <a:r>
              <a:rPr lang="en-US" dirty="0"/>
              <a:t>Planning </a:t>
            </a:r>
          </a:p>
          <a:p>
            <a:r>
              <a:rPr lang="en-US" dirty="0"/>
              <a:t>Design </a:t>
            </a:r>
          </a:p>
        </p:txBody>
      </p:sp>
      <p:sp>
        <p:nvSpPr>
          <p:cNvPr id="12" name="TextBox 11">
            <a:extLst>
              <a:ext uri="{FF2B5EF4-FFF2-40B4-BE49-F238E27FC236}">
                <a16:creationId xmlns:a16="http://schemas.microsoft.com/office/drawing/2014/main" id="{06AD222B-5056-9844-BC5F-BD6F92D25599}"/>
              </a:ext>
            </a:extLst>
          </p:cNvPr>
          <p:cNvSpPr txBox="1"/>
          <p:nvPr/>
        </p:nvSpPr>
        <p:spPr>
          <a:xfrm>
            <a:off x="4934607" y="4950372"/>
            <a:ext cx="3074275" cy="923330"/>
          </a:xfrm>
          <a:prstGeom prst="rect">
            <a:avLst/>
          </a:prstGeom>
          <a:noFill/>
        </p:spPr>
        <p:txBody>
          <a:bodyPr wrap="square" rtlCol="0">
            <a:spAutoFit/>
          </a:bodyPr>
          <a:lstStyle/>
          <a:p>
            <a:r>
              <a:rPr lang="en-US" dirty="0"/>
              <a:t>These three steps may be either before the money or after</a:t>
            </a:r>
          </a:p>
        </p:txBody>
      </p:sp>
    </p:spTree>
    <p:extLst>
      <p:ext uri="{BB962C8B-B14F-4D97-AF65-F5344CB8AC3E}">
        <p14:creationId xmlns:p14="http://schemas.microsoft.com/office/powerpoint/2010/main" val="10673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283" b="14518"/>
          <a:stretch/>
        </p:blipFill>
        <p:spPr>
          <a:xfrm>
            <a:off x="1" y="777766"/>
            <a:ext cx="9143998" cy="6080234"/>
          </a:xfrm>
          <a:prstGeom prst="rect">
            <a:avLst/>
          </a:prstGeom>
        </p:spPr>
      </p:pic>
      <p:pic>
        <p:nvPicPr>
          <p:cNvPr id="3" name="Picture 2">
            <a:extLst>
              <a:ext uri="{FF2B5EF4-FFF2-40B4-BE49-F238E27FC236}">
                <a16:creationId xmlns:a16="http://schemas.microsoft.com/office/drawing/2014/main" id="{AA1F154E-AB7B-49EB-BA2C-51A3F828A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7602">
            <a:off x="6013631" y="1849651"/>
            <a:ext cx="2286000" cy="1536192"/>
          </a:xfrm>
          <a:prstGeom prst="rect">
            <a:avLst/>
          </a:prstGeom>
        </p:spPr>
      </p:pic>
      <p:pic>
        <p:nvPicPr>
          <p:cNvPr id="5" name="Picture 4">
            <a:extLst>
              <a:ext uri="{FF2B5EF4-FFF2-40B4-BE49-F238E27FC236}">
                <a16:creationId xmlns:a16="http://schemas.microsoft.com/office/drawing/2014/main" id="{205E6E14-D6D7-4B05-B1BF-7B1E8191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226">
            <a:off x="787603" y="1464629"/>
            <a:ext cx="1964531" cy="1307306"/>
          </a:xfrm>
          <a:prstGeom prst="rect">
            <a:avLst/>
          </a:prstGeom>
        </p:spPr>
      </p:pic>
      <p:sp>
        <p:nvSpPr>
          <p:cNvPr id="8" name="TextBox 7">
            <a:extLst>
              <a:ext uri="{FF2B5EF4-FFF2-40B4-BE49-F238E27FC236}">
                <a16:creationId xmlns:a16="http://schemas.microsoft.com/office/drawing/2014/main" id="{7BBA204A-22A1-3B48-855D-34AF300F795E}"/>
              </a:ext>
            </a:extLst>
          </p:cNvPr>
          <p:cNvSpPr txBox="1"/>
          <p:nvPr/>
        </p:nvSpPr>
        <p:spPr>
          <a:xfrm>
            <a:off x="3018395" y="1360735"/>
            <a:ext cx="3433130" cy="1615827"/>
          </a:xfrm>
          <a:prstGeom prst="rect">
            <a:avLst/>
          </a:prstGeom>
          <a:noFill/>
        </p:spPr>
        <p:txBody>
          <a:bodyPr wrap="square" rtlCol="0" anchor="t">
            <a:spAutoFit/>
          </a:bodyPr>
          <a:lstStyle/>
          <a:p>
            <a:r>
              <a:rPr lang="en-US" sz="3300" b="1">
                <a:solidFill>
                  <a:srgbClr val="0D1206"/>
                </a:solidFill>
                <a:latin typeface="Calibri"/>
                <a:cs typeface="Calibri"/>
              </a:rPr>
              <a:t>Considerations of Operations in Design</a:t>
            </a:r>
            <a:endParaRPr lang="en-US" sz="3300" b="1">
              <a:solidFill>
                <a:srgbClr val="FF0000"/>
              </a:solidFill>
              <a:latin typeface="Calibri"/>
              <a:cs typeface="Calibri"/>
            </a:endParaRPr>
          </a:p>
        </p:txBody>
      </p:sp>
      <p:sp>
        <p:nvSpPr>
          <p:cNvPr id="2" name="Rectangle 1">
            <a:extLst>
              <a:ext uri="{FF2B5EF4-FFF2-40B4-BE49-F238E27FC236}">
                <a16:creationId xmlns:a16="http://schemas.microsoft.com/office/drawing/2014/main" id="{9631C03D-EBCD-3F46-A264-05BB824DF7CB}"/>
              </a:ext>
            </a:extLst>
          </p:cNvPr>
          <p:cNvSpPr/>
          <p:nvPr/>
        </p:nvSpPr>
        <p:spPr>
          <a:xfrm>
            <a:off x="739096" y="3458798"/>
            <a:ext cx="7486695" cy="2062103"/>
          </a:xfrm>
          <a:prstGeom prst="rect">
            <a:avLst/>
          </a:prstGeom>
        </p:spPr>
        <p:txBody>
          <a:bodyPr wrap="square" anchor="t">
            <a:spAutoFit/>
          </a:bodyPr>
          <a:lstStyle/>
          <a:p>
            <a:r>
              <a:rPr lang="en-US" sz="3200" b="1">
                <a:solidFill>
                  <a:srgbClr val="0D1206"/>
                </a:solidFill>
                <a:latin typeface="Calibri"/>
                <a:cs typeface="Calibri"/>
              </a:rPr>
              <a:t>What are the Major Activities Required in Routine Operation of Each Asset Included in the Design?</a:t>
            </a:r>
          </a:p>
          <a:p>
            <a:r>
              <a:rPr lang="en-US" sz="3200" b="1">
                <a:solidFill>
                  <a:srgbClr val="0D1206"/>
                </a:solidFill>
                <a:latin typeface="Calibri"/>
                <a:cs typeface="Calibri"/>
              </a:rPr>
              <a:t>What Maintenance is Required?</a:t>
            </a:r>
          </a:p>
        </p:txBody>
      </p:sp>
    </p:spTree>
    <p:extLst>
      <p:ext uri="{BB962C8B-B14F-4D97-AF65-F5344CB8AC3E}">
        <p14:creationId xmlns:p14="http://schemas.microsoft.com/office/powerpoint/2010/main" val="3868885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283" b="14518"/>
          <a:stretch/>
        </p:blipFill>
        <p:spPr>
          <a:xfrm>
            <a:off x="1" y="777766"/>
            <a:ext cx="9143998" cy="6080234"/>
          </a:xfrm>
          <a:prstGeom prst="rect">
            <a:avLst/>
          </a:prstGeom>
        </p:spPr>
      </p:pic>
      <p:pic>
        <p:nvPicPr>
          <p:cNvPr id="3" name="Picture 2">
            <a:extLst>
              <a:ext uri="{FF2B5EF4-FFF2-40B4-BE49-F238E27FC236}">
                <a16:creationId xmlns:a16="http://schemas.microsoft.com/office/drawing/2014/main" id="{AA1F154E-AB7B-49EB-BA2C-51A3F828A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7602">
            <a:off x="7051227" y="1406558"/>
            <a:ext cx="1595592" cy="1072238"/>
          </a:xfrm>
          <a:prstGeom prst="rect">
            <a:avLst/>
          </a:prstGeom>
        </p:spPr>
      </p:pic>
      <p:pic>
        <p:nvPicPr>
          <p:cNvPr id="5" name="Picture 4">
            <a:extLst>
              <a:ext uri="{FF2B5EF4-FFF2-40B4-BE49-F238E27FC236}">
                <a16:creationId xmlns:a16="http://schemas.microsoft.com/office/drawing/2014/main" id="{205E6E14-D6D7-4B05-B1BF-7B1E8191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226">
            <a:off x="757132" y="1524107"/>
            <a:ext cx="1474166" cy="980990"/>
          </a:xfrm>
          <a:prstGeom prst="rect">
            <a:avLst/>
          </a:prstGeom>
        </p:spPr>
      </p:pic>
      <p:sp>
        <p:nvSpPr>
          <p:cNvPr id="8" name="TextBox 7">
            <a:extLst>
              <a:ext uri="{FF2B5EF4-FFF2-40B4-BE49-F238E27FC236}">
                <a16:creationId xmlns:a16="http://schemas.microsoft.com/office/drawing/2014/main" id="{7BBA204A-22A1-3B48-855D-34AF300F795E}"/>
              </a:ext>
            </a:extLst>
          </p:cNvPr>
          <p:cNvSpPr txBox="1"/>
          <p:nvPr/>
        </p:nvSpPr>
        <p:spPr>
          <a:xfrm>
            <a:off x="2534919" y="1339870"/>
            <a:ext cx="4370377" cy="1107996"/>
          </a:xfrm>
          <a:prstGeom prst="rect">
            <a:avLst/>
          </a:prstGeom>
          <a:noFill/>
        </p:spPr>
        <p:txBody>
          <a:bodyPr wrap="square" rtlCol="0" anchor="t">
            <a:spAutoFit/>
          </a:bodyPr>
          <a:lstStyle/>
          <a:p>
            <a:r>
              <a:rPr lang="en-US" sz="3300" b="1">
                <a:solidFill>
                  <a:srgbClr val="0D1206"/>
                </a:solidFill>
                <a:latin typeface="Calibri"/>
                <a:cs typeface="Calibri"/>
              </a:rPr>
              <a:t>Considerations of Operations in Design</a:t>
            </a:r>
            <a:endParaRPr lang="en-US" sz="3300" b="1">
              <a:solidFill>
                <a:srgbClr val="FF0000"/>
              </a:solidFill>
              <a:latin typeface="Calibri"/>
              <a:cs typeface="Calibri"/>
            </a:endParaRPr>
          </a:p>
        </p:txBody>
      </p:sp>
      <p:sp>
        <p:nvSpPr>
          <p:cNvPr id="2" name="Rectangle 1">
            <a:extLst>
              <a:ext uri="{FF2B5EF4-FFF2-40B4-BE49-F238E27FC236}">
                <a16:creationId xmlns:a16="http://schemas.microsoft.com/office/drawing/2014/main" id="{9631C03D-EBCD-3F46-A264-05BB824DF7CB}"/>
              </a:ext>
            </a:extLst>
          </p:cNvPr>
          <p:cNvSpPr/>
          <p:nvPr/>
        </p:nvSpPr>
        <p:spPr>
          <a:xfrm>
            <a:off x="665525" y="2649917"/>
            <a:ext cx="7486695" cy="3585597"/>
          </a:xfrm>
          <a:prstGeom prst="rect">
            <a:avLst/>
          </a:prstGeom>
        </p:spPr>
        <p:txBody>
          <a:bodyPr wrap="square" anchor="t">
            <a:spAutoFit/>
          </a:bodyPr>
          <a:lstStyle/>
          <a:p>
            <a:r>
              <a:rPr lang="en-US" sz="3200" b="1">
                <a:solidFill>
                  <a:srgbClr val="0D1206"/>
                </a:solidFill>
                <a:latin typeface="Calibri"/>
                <a:cs typeface="Calibri"/>
              </a:rPr>
              <a:t>What Spare Parts are Required? Where are They Purchased? What is the Cost of the Parts?</a:t>
            </a:r>
          </a:p>
          <a:p>
            <a:r>
              <a:rPr lang="en-US" sz="3200" b="1">
                <a:solidFill>
                  <a:srgbClr val="0D1206"/>
                </a:solidFill>
                <a:latin typeface="Calibri"/>
                <a:cs typeface="Calibri"/>
              </a:rPr>
              <a:t>What Level of Certification Will Be Required to Operate the New Facility? Is This Different Than the Prior Facility?</a:t>
            </a:r>
          </a:p>
          <a:p>
            <a:endParaRPr lang="en-US" sz="3200" b="1">
              <a:solidFill>
                <a:srgbClr val="0D1206"/>
              </a:solidFill>
              <a:latin typeface="Bradley Hand ITC" panose="03070402050302030203" pitchFamily="66" charset="0"/>
            </a:endParaRPr>
          </a:p>
        </p:txBody>
      </p:sp>
    </p:spTree>
    <p:extLst>
      <p:ext uri="{BB962C8B-B14F-4D97-AF65-F5344CB8AC3E}">
        <p14:creationId xmlns:p14="http://schemas.microsoft.com/office/powerpoint/2010/main" val="84703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283" b="14518"/>
          <a:stretch/>
        </p:blipFill>
        <p:spPr>
          <a:xfrm>
            <a:off x="1" y="777766"/>
            <a:ext cx="9143998" cy="6080234"/>
          </a:xfrm>
          <a:prstGeom prst="rect">
            <a:avLst/>
          </a:prstGeom>
        </p:spPr>
      </p:pic>
      <p:pic>
        <p:nvPicPr>
          <p:cNvPr id="3" name="Picture 2">
            <a:extLst>
              <a:ext uri="{FF2B5EF4-FFF2-40B4-BE49-F238E27FC236}">
                <a16:creationId xmlns:a16="http://schemas.microsoft.com/office/drawing/2014/main" id="{AA1F154E-AB7B-49EB-BA2C-51A3F828A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7602">
            <a:off x="7051227" y="1406558"/>
            <a:ext cx="1595592" cy="1072238"/>
          </a:xfrm>
          <a:prstGeom prst="rect">
            <a:avLst/>
          </a:prstGeom>
        </p:spPr>
      </p:pic>
      <p:pic>
        <p:nvPicPr>
          <p:cNvPr id="5" name="Picture 4">
            <a:extLst>
              <a:ext uri="{FF2B5EF4-FFF2-40B4-BE49-F238E27FC236}">
                <a16:creationId xmlns:a16="http://schemas.microsoft.com/office/drawing/2014/main" id="{205E6E14-D6D7-4B05-B1BF-7B1E81916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8226">
            <a:off x="757132" y="1524107"/>
            <a:ext cx="1474166" cy="980990"/>
          </a:xfrm>
          <a:prstGeom prst="rect">
            <a:avLst/>
          </a:prstGeom>
        </p:spPr>
      </p:pic>
      <p:sp>
        <p:nvSpPr>
          <p:cNvPr id="8" name="TextBox 7">
            <a:extLst>
              <a:ext uri="{FF2B5EF4-FFF2-40B4-BE49-F238E27FC236}">
                <a16:creationId xmlns:a16="http://schemas.microsoft.com/office/drawing/2014/main" id="{7BBA204A-22A1-3B48-855D-34AF300F795E}"/>
              </a:ext>
            </a:extLst>
          </p:cNvPr>
          <p:cNvSpPr txBox="1"/>
          <p:nvPr/>
        </p:nvSpPr>
        <p:spPr>
          <a:xfrm>
            <a:off x="2534919" y="1339870"/>
            <a:ext cx="4370377" cy="1107996"/>
          </a:xfrm>
          <a:prstGeom prst="rect">
            <a:avLst/>
          </a:prstGeom>
          <a:noFill/>
        </p:spPr>
        <p:txBody>
          <a:bodyPr wrap="square" rtlCol="0" anchor="t">
            <a:spAutoFit/>
          </a:bodyPr>
          <a:lstStyle/>
          <a:p>
            <a:r>
              <a:rPr lang="en-US" sz="3300" b="1">
                <a:solidFill>
                  <a:srgbClr val="0D1206"/>
                </a:solidFill>
                <a:latin typeface="Calibri"/>
                <a:cs typeface="Calibri"/>
              </a:rPr>
              <a:t>Considerations of Operations in Design</a:t>
            </a:r>
            <a:endParaRPr lang="en-US" sz="3300" b="1">
              <a:solidFill>
                <a:srgbClr val="FF0000"/>
              </a:solidFill>
              <a:latin typeface="Calibri"/>
              <a:cs typeface="Calibri"/>
            </a:endParaRPr>
          </a:p>
        </p:txBody>
      </p:sp>
      <p:sp>
        <p:nvSpPr>
          <p:cNvPr id="2" name="Rectangle 1">
            <a:extLst>
              <a:ext uri="{FF2B5EF4-FFF2-40B4-BE49-F238E27FC236}">
                <a16:creationId xmlns:a16="http://schemas.microsoft.com/office/drawing/2014/main" id="{9631C03D-EBCD-3F46-A264-05BB824DF7CB}"/>
              </a:ext>
            </a:extLst>
          </p:cNvPr>
          <p:cNvSpPr/>
          <p:nvPr/>
        </p:nvSpPr>
        <p:spPr>
          <a:xfrm>
            <a:off x="665525" y="2649917"/>
            <a:ext cx="7486695" cy="3046988"/>
          </a:xfrm>
          <a:prstGeom prst="rect">
            <a:avLst/>
          </a:prstGeom>
        </p:spPr>
        <p:txBody>
          <a:bodyPr wrap="square" anchor="t">
            <a:spAutoFit/>
          </a:bodyPr>
          <a:lstStyle/>
          <a:p>
            <a:r>
              <a:rPr lang="en-US" sz="3200" b="1" dirty="0">
                <a:solidFill>
                  <a:srgbClr val="0D1206"/>
                </a:solidFill>
                <a:cs typeface="Calibri"/>
              </a:rPr>
              <a:t>What Level of Specialized Training is Required, if Any?</a:t>
            </a:r>
          </a:p>
          <a:p>
            <a:r>
              <a:rPr lang="en-US" sz="3200" b="1" dirty="0">
                <a:solidFill>
                  <a:srgbClr val="0D1206"/>
                </a:solidFill>
                <a:latin typeface="Calibri"/>
                <a:cs typeface="Calibri"/>
              </a:rPr>
              <a:t>What Number of Operators Will Be Required to Operate the New Facility? Is That Different Than the Existing Facility?</a:t>
            </a:r>
          </a:p>
          <a:p>
            <a:endParaRPr lang="en-US" sz="3200" b="1" dirty="0">
              <a:solidFill>
                <a:srgbClr val="0D1206"/>
              </a:solidFill>
              <a:latin typeface="Bradley Hand ITC" panose="03070402050302030203" pitchFamily="66" charset="0"/>
            </a:endParaRPr>
          </a:p>
        </p:txBody>
      </p:sp>
    </p:spTree>
    <p:extLst>
      <p:ext uri="{BB962C8B-B14F-4D97-AF65-F5344CB8AC3E}">
        <p14:creationId xmlns:p14="http://schemas.microsoft.com/office/powerpoint/2010/main" val="2428756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E1FE58D-087B-D74F-B0FA-5A9193C1F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93" y="1031358"/>
            <a:ext cx="8260315" cy="4646428"/>
          </a:xfrm>
          <a:prstGeom prst="rect">
            <a:avLst/>
          </a:prstGeom>
        </p:spPr>
      </p:pic>
      <p:sp>
        <p:nvSpPr>
          <p:cNvPr id="3" name="TextBox 2">
            <a:extLst>
              <a:ext uri="{FF2B5EF4-FFF2-40B4-BE49-F238E27FC236}">
                <a16:creationId xmlns:a16="http://schemas.microsoft.com/office/drawing/2014/main" id="{DF3D533D-E51B-1243-B368-3A505CB48C8B}"/>
              </a:ext>
            </a:extLst>
          </p:cNvPr>
          <p:cNvSpPr txBox="1"/>
          <p:nvPr/>
        </p:nvSpPr>
        <p:spPr>
          <a:xfrm>
            <a:off x="3040911" y="5816009"/>
            <a:ext cx="3817088" cy="707886"/>
          </a:xfrm>
          <a:prstGeom prst="rect">
            <a:avLst/>
          </a:prstGeom>
          <a:noFill/>
        </p:spPr>
        <p:txBody>
          <a:bodyPr wrap="square" rtlCol="0">
            <a:spAutoFit/>
          </a:bodyPr>
          <a:lstStyle/>
          <a:p>
            <a:r>
              <a:rPr lang="en-US" sz="4000" dirty="0"/>
              <a:t>Original Design</a:t>
            </a:r>
          </a:p>
        </p:txBody>
      </p:sp>
    </p:spTree>
    <p:extLst>
      <p:ext uri="{BB962C8B-B14F-4D97-AF65-F5344CB8AC3E}">
        <p14:creationId xmlns:p14="http://schemas.microsoft.com/office/powerpoint/2010/main" val="2487519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3" y="5658753"/>
            <a:ext cx="5520539" cy="956397"/>
          </a:xfrm>
        </p:spPr>
        <p:txBody>
          <a:bodyPr/>
          <a:lstStyle/>
          <a:p>
            <a:r>
              <a:rPr lang="en-US" dirty="0"/>
              <a:t>Retrofit After The Fact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5545" y="1020836"/>
            <a:ext cx="7917686" cy="4453699"/>
          </a:xfrm>
        </p:spPr>
      </p:pic>
      <p:sp>
        <p:nvSpPr>
          <p:cNvPr id="4" name="Slide Number Placeholder 3"/>
          <p:cNvSpPr>
            <a:spLocks noGrp="1"/>
          </p:cNvSpPr>
          <p:nvPr>
            <p:ph type="sldNum" sz="quarter" idx="12"/>
          </p:nvPr>
        </p:nvSpPr>
        <p:spPr/>
        <p:txBody>
          <a:bodyPr/>
          <a:lstStyle/>
          <a:p>
            <a:fld id="{71BEFB16-EA2D-4BF2-A079-7CF00A4BE7F7}" type="slidenum">
              <a:rPr lang="en-US" smtClean="0"/>
              <a:t>44</a:t>
            </a:fld>
            <a:endParaRPr lang="en-US"/>
          </a:p>
        </p:txBody>
      </p:sp>
    </p:spTree>
    <p:extLst>
      <p:ext uri="{BB962C8B-B14F-4D97-AF65-F5344CB8AC3E}">
        <p14:creationId xmlns:p14="http://schemas.microsoft.com/office/powerpoint/2010/main" val="1872040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7431C-2F17-A643-8E40-7E90AC27FDFB}"/>
              </a:ext>
            </a:extLst>
          </p:cNvPr>
          <p:cNvSpPr>
            <a:spLocks noGrp="1"/>
          </p:cNvSpPr>
          <p:nvPr>
            <p:ph type="title"/>
          </p:nvPr>
        </p:nvSpPr>
        <p:spPr>
          <a:xfrm>
            <a:off x="505677" y="914400"/>
            <a:ext cx="2743200" cy="2887579"/>
          </a:xfrm>
        </p:spPr>
        <p:txBody>
          <a:bodyPr vert="horz" lIns="91440" tIns="45720" rIns="91440" bIns="45720" rtlCol="0" anchor="b">
            <a:normAutofit fontScale="90000"/>
          </a:bodyPr>
          <a:lstStyle/>
          <a:p>
            <a:pPr algn="ctr"/>
            <a:r>
              <a:rPr lang="en-US" sz="3900" kern="1200">
                <a:solidFill>
                  <a:srgbClr val="FFFFFF"/>
                </a:solidFill>
                <a:latin typeface="+mj-lt"/>
                <a:ea typeface="+mj-ea"/>
                <a:cs typeface="+mj-cs"/>
              </a:rPr>
              <a:t>Another Example: Change Made During Design</a:t>
            </a:r>
          </a:p>
        </p:txBody>
      </p:sp>
      <p:sp>
        <p:nvSpPr>
          <p:cNvPr id="3" name="Content Placeholder 2">
            <a:extLst>
              <a:ext uri="{FF2B5EF4-FFF2-40B4-BE49-F238E27FC236}">
                <a16:creationId xmlns:a16="http://schemas.microsoft.com/office/drawing/2014/main" id="{DCC3D8A1-BEC3-BF42-8FB1-F19A99301A29}"/>
              </a:ext>
            </a:extLst>
          </p:cNvPr>
          <p:cNvSpPr>
            <a:spLocks noGrp="1"/>
          </p:cNvSpPr>
          <p:nvPr>
            <p:ph idx="1"/>
          </p:nvPr>
        </p:nvSpPr>
        <p:spPr>
          <a:xfrm>
            <a:off x="505677" y="4170501"/>
            <a:ext cx="2743200" cy="1525597"/>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Water Treatment Plant with Glass Control Room</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9948A41-3C5D-3F4A-812A-D386ABD8230E}"/>
              </a:ext>
            </a:extLst>
          </p:cNvPr>
          <p:cNvPicPr>
            <a:picLocks noChangeAspect="1"/>
          </p:cNvPicPr>
          <p:nvPr/>
        </p:nvPicPr>
        <p:blipFill>
          <a:blip r:embed="rId2"/>
          <a:stretch>
            <a:fillRect/>
          </a:stretch>
        </p:blipFill>
        <p:spPr>
          <a:xfrm>
            <a:off x="3621722" y="1210907"/>
            <a:ext cx="5341525" cy="4753958"/>
          </a:xfrm>
          <a:prstGeom prst="rect">
            <a:avLst/>
          </a:prstGeom>
        </p:spPr>
      </p:pic>
    </p:spTree>
    <p:extLst>
      <p:ext uri="{BB962C8B-B14F-4D97-AF65-F5344CB8AC3E}">
        <p14:creationId xmlns:p14="http://schemas.microsoft.com/office/powerpoint/2010/main" val="1548990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82F3-2E75-B946-919A-D0BDE7F4641B}"/>
              </a:ext>
            </a:extLst>
          </p:cNvPr>
          <p:cNvSpPr>
            <a:spLocks noGrp="1"/>
          </p:cNvSpPr>
          <p:nvPr>
            <p:ph type="title"/>
          </p:nvPr>
        </p:nvSpPr>
        <p:spPr>
          <a:xfrm>
            <a:off x="1447357" y="5286315"/>
            <a:ext cx="7886700" cy="859416"/>
          </a:xfrm>
        </p:spPr>
        <p:txBody>
          <a:bodyPr>
            <a:normAutofit fontScale="90000"/>
          </a:bodyPr>
          <a:lstStyle/>
          <a:p>
            <a:r>
              <a:rPr lang="en-US" dirty="0"/>
              <a:t>Important to Remember a Whole Project is Capital </a:t>
            </a:r>
            <a:r>
              <a:rPr lang="en-US" dirty="0">
                <a:solidFill>
                  <a:srgbClr val="C00000"/>
                </a:solidFill>
              </a:rPr>
              <a:t>AND</a:t>
            </a:r>
            <a:r>
              <a:rPr lang="en-US" dirty="0"/>
              <a:t> Operations</a:t>
            </a:r>
          </a:p>
        </p:txBody>
      </p:sp>
      <p:pic>
        <p:nvPicPr>
          <p:cNvPr id="5" name="Picture 4">
            <a:extLst>
              <a:ext uri="{FF2B5EF4-FFF2-40B4-BE49-F238E27FC236}">
                <a16:creationId xmlns:a16="http://schemas.microsoft.com/office/drawing/2014/main" id="{681BD699-3512-6842-BAE8-C22ED89926C4}"/>
              </a:ext>
            </a:extLst>
          </p:cNvPr>
          <p:cNvPicPr>
            <a:picLocks noChangeAspect="1"/>
          </p:cNvPicPr>
          <p:nvPr/>
        </p:nvPicPr>
        <p:blipFill>
          <a:blip r:embed="rId2"/>
          <a:stretch>
            <a:fillRect/>
          </a:stretch>
        </p:blipFill>
        <p:spPr>
          <a:xfrm rot="20351776">
            <a:off x="44842" y="2172251"/>
            <a:ext cx="8953500" cy="2463800"/>
          </a:xfrm>
          <a:prstGeom prst="rect">
            <a:avLst/>
          </a:prstGeom>
        </p:spPr>
      </p:pic>
    </p:spTree>
    <p:extLst>
      <p:ext uri="{BB962C8B-B14F-4D97-AF65-F5344CB8AC3E}">
        <p14:creationId xmlns:p14="http://schemas.microsoft.com/office/powerpoint/2010/main" val="2654832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82F3-2E75-B946-919A-D0BDE7F4641B}"/>
              </a:ext>
            </a:extLst>
          </p:cNvPr>
          <p:cNvSpPr>
            <a:spLocks noGrp="1"/>
          </p:cNvSpPr>
          <p:nvPr>
            <p:ph type="title"/>
          </p:nvPr>
        </p:nvSpPr>
        <p:spPr>
          <a:xfrm>
            <a:off x="1447357" y="5286315"/>
            <a:ext cx="7886700" cy="859416"/>
          </a:xfrm>
        </p:spPr>
        <p:txBody>
          <a:bodyPr>
            <a:normAutofit fontScale="90000"/>
          </a:bodyPr>
          <a:lstStyle/>
          <a:p>
            <a:r>
              <a:rPr lang="en-US" dirty="0"/>
              <a:t>After the Project is Constructed, You Will Have to Operate It For The Next 25, 50, 75, … Years</a:t>
            </a:r>
          </a:p>
        </p:txBody>
      </p:sp>
      <p:pic>
        <p:nvPicPr>
          <p:cNvPr id="5" name="Picture 4">
            <a:extLst>
              <a:ext uri="{FF2B5EF4-FFF2-40B4-BE49-F238E27FC236}">
                <a16:creationId xmlns:a16="http://schemas.microsoft.com/office/drawing/2014/main" id="{681BD699-3512-6842-BAE8-C22ED89926C4}"/>
              </a:ext>
            </a:extLst>
          </p:cNvPr>
          <p:cNvPicPr>
            <a:picLocks noChangeAspect="1"/>
          </p:cNvPicPr>
          <p:nvPr/>
        </p:nvPicPr>
        <p:blipFill>
          <a:blip r:embed="rId2"/>
          <a:stretch>
            <a:fillRect/>
          </a:stretch>
        </p:blipFill>
        <p:spPr>
          <a:xfrm rot="20351776">
            <a:off x="145659" y="2065925"/>
            <a:ext cx="8953500" cy="2463800"/>
          </a:xfrm>
          <a:prstGeom prst="rect">
            <a:avLst/>
          </a:prstGeom>
        </p:spPr>
      </p:pic>
    </p:spTree>
    <p:extLst>
      <p:ext uri="{BB962C8B-B14F-4D97-AF65-F5344CB8AC3E}">
        <p14:creationId xmlns:p14="http://schemas.microsoft.com/office/powerpoint/2010/main" val="3623295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FC59A9-B460-45CA-A320-25B59ECD3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21" y="1397115"/>
            <a:ext cx="4742405" cy="2564771"/>
          </a:xfrm>
          <a:prstGeom prst="rect">
            <a:avLst/>
          </a:prstGeom>
        </p:spPr>
      </p:pic>
      <p:sp>
        <p:nvSpPr>
          <p:cNvPr id="12" name="Title 5">
            <a:extLst>
              <a:ext uri="{FF2B5EF4-FFF2-40B4-BE49-F238E27FC236}">
                <a16:creationId xmlns:a16="http://schemas.microsoft.com/office/drawing/2014/main" id="{7AA10CAE-8824-46F9-93E3-1C4DE470CBA9}"/>
              </a:ext>
            </a:extLst>
          </p:cNvPr>
          <p:cNvSpPr txBox="1">
            <a:spLocks/>
          </p:cNvSpPr>
          <p:nvPr/>
        </p:nvSpPr>
        <p:spPr>
          <a:xfrm flipH="1">
            <a:off x="3584026" y="2871177"/>
            <a:ext cx="5408745" cy="2349584"/>
          </a:xfrm>
          <a:prstGeom prst="rect">
            <a:avLst/>
          </a:prstGeom>
        </p:spPr>
        <p:txBody>
          <a:bodyPr anchor="t">
            <a:noAutofit/>
          </a:bodyPr>
          <a:lstStyle>
            <a:lvl1pPr algn="l" defTabSz="914400" rtl="0" eaLnBrk="1" latinLnBrk="0" hangingPunct="1">
              <a:lnSpc>
                <a:spcPct val="90000"/>
              </a:lnSpc>
              <a:spcBef>
                <a:spcPct val="0"/>
              </a:spcBef>
              <a:buNone/>
              <a:defRPr sz="4400" b="0" i="0" kern="1200">
                <a:solidFill>
                  <a:schemeClr val="tx1"/>
                </a:solidFill>
                <a:latin typeface="Avenir LT Std 35 Light" panose="020B0402020203020204" pitchFamily="34" charset="0"/>
                <a:ea typeface="+mj-ea"/>
                <a:cs typeface="+mj-cs"/>
              </a:defRPr>
            </a:lvl1pPr>
          </a:lstStyle>
          <a:p>
            <a:r>
              <a:rPr lang="en-US" b="1">
                <a:latin typeface="+mn-lt"/>
              </a:rPr>
              <a:t>Once You Are Ready to Do A Project it is A Good Idea to Set Project Milestones</a:t>
            </a:r>
          </a:p>
          <a:p>
            <a:endParaRPr lang="en-US" b="1">
              <a:latin typeface="+mn-lt"/>
            </a:endParaRPr>
          </a:p>
        </p:txBody>
      </p:sp>
      <p:sp>
        <p:nvSpPr>
          <p:cNvPr id="4" name="Title 5">
            <a:extLst>
              <a:ext uri="{FF2B5EF4-FFF2-40B4-BE49-F238E27FC236}">
                <a16:creationId xmlns:a16="http://schemas.microsoft.com/office/drawing/2014/main" id="{80437FED-3A9A-2C40-9287-AEFA322F6D0B}"/>
              </a:ext>
            </a:extLst>
          </p:cNvPr>
          <p:cNvSpPr txBox="1">
            <a:spLocks/>
          </p:cNvSpPr>
          <p:nvPr/>
        </p:nvSpPr>
        <p:spPr>
          <a:xfrm flipH="1">
            <a:off x="222068" y="5023944"/>
            <a:ext cx="8396414" cy="1726071"/>
          </a:xfrm>
          <a:prstGeom prst="rect">
            <a:avLst/>
          </a:prstGeom>
        </p:spPr>
        <p:txBody>
          <a:bodyPr anchor="t">
            <a:noAutofit/>
          </a:bodyPr>
          <a:lstStyle>
            <a:lvl1pPr algn="l" defTabSz="914400" rtl="0" eaLnBrk="1" latinLnBrk="0" hangingPunct="1">
              <a:lnSpc>
                <a:spcPct val="90000"/>
              </a:lnSpc>
              <a:spcBef>
                <a:spcPct val="0"/>
              </a:spcBef>
              <a:buNone/>
              <a:defRPr sz="4400" b="0" i="0" kern="1200">
                <a:solidFill>
                  <a:schemeClr val="tx1"/>
                </a:solidFill>
                <a:latin typeface="Avenir LT Std 35 Light" panose="020B0402020203020204" pitchFamily="34" charset="0"/>
                <a:ea typeface="+mj-ea"/>
                <a:cs typeface="+mj-cs"/>
              </a:defRPr>
            </a:lvl1pPr>
          </a:lstStyle>
          <a:p>
            <a:endParaRPr lang="en-US" b="1">
              <a:latin typeface="+mn-lt"/>
            </a:endParaRPr>
          </a:p>
          <a:p>
            <a:r>
              <a:rPr lang="en-US" sz="3600" b="1">
                <a:latin typeface="+mn-lt"/>
              </a:rPr>
              <a:t>Milestones are Major and Minor Tasks Along the Way to Completing the Project</a:t>
            </a:r>
            <a:endParaRPr lang="en-US" sz="3600" b="1">
              <a:latin typeface="+mn-lt"/>
              <a:cs typeface="Calibri"/>
            </a:endParaRPr>
          </a:p>
        </p:txBody>
      </p:sp>
    </p:spTree>
    <p:extLst>
      <p:ext uri="{BB962C8B-B14F-4D97-AF65-F5344CB8AC3E}">
        <p14:creationId xmlns:p14="http://schemas.microsoft.com/office/powerpoint/2010/main" val="2583668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725103" y="3586549"/>
            <a:ext cx="1418897"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714501" y="1237221"/>
            <a:ext cx="5903441" cy="507831"/>
          </a:xfrm>
          <a:prstGeom prst="rect">
            <a:avLst/>
          </a:prstGeom>
          <a:noFill/>
        </p:spPr>
        <p:txBody>
          <a:bodyPr wrap="square" rtlCol="0">
            <a:spAutoFit/>
          </a:bodyPr>
          <a:lstStyle/>
          <a:p>
            <a:r>
              <a:rPr lang="en-US" sz="2700"/>
              <a:t>First Milestones: The Major Boundaries</a:t>
            </a:r>
          </a:p>
        </p:txBody>
      </p:sp>
    </p:spTree>
    <p:extLst>
      <p:ext uri="{BB962C8B-B14F-4D97-AF65-F5344CB8AC3E}">
        <p14:creationId xmlns:p14="http://schemas.microsoft.com/office/powerpoint/2010/main" val="255521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36F-A140-2341-9D81-7538328692A5}"/>
              </a:ext>
            </a:extLst>
          </p:cNvPr>
          <p:cNvSpPr>
            <a:spLocks noGrp="1"/>
          </p:cNvSpPr>
          <p:nvPr>
            <p:ph type="title"/>
          </p:nvPr>
        </p:nvSpPr>
        <p:spPr/>
        <p:txBody>
          <a:bodyPr/>
          <a:lstStyle/>
          <a:p>
            <a:r>
              <a:rPr lang="en-US" dirty="0"/>
              <a:t>Overlap Between Parts 1 and 2</a:t>
            </a:r>
          </a:p>
        </p:txBody>
      </p:sp>
      <p:sp>
        <p:nvSpPr>
          <p:cNvPr id="3" name="Oval 2">
            <a:extLst>
              <a:ext uri="{FF2B5EF4-FFF2-40B4-BE49-F238E27FC236}">
                <a16:creationId xmlns:a16="http://schemas.microsoft.com/office/drawing/2014/main" id="{509AAF22-2109-3C42-BCC1-4C2F4E39C1E4}"/>
              </a:ext>
            </a:extLst>
          </p:cNvPr>
          <p:cNvSpPr/>
          <p:nvPr/>
        </p:nvSpPr>
        <p:spPr>
          <a:xfrm>
            <a:off x="504497" y="2701158"/>
            <a:ext cx="4519447" cy="211257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8DF0469-4777-B444-85D7-7A1E34CA9A60}"/>
              </a:ext>
            </a:extLst>
          </p:cNvPr>
          <p:cNvSpPr/>
          <p:nvPr/>
        </p:nvSpPr>
        <p:spPr>
          <a:xfrm>
            <a:off x="4109545" y="2685392"/>
            <a:ext cx="4540470" cy="212834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B3EFBE-A77F-6040-B0F3-70FD4856272F}"/>
              </a:ext>
            </a:extLst>
          </p:cNvPr>
          <p:cNvSpPr txBox="1"/>
          <p:nvPr/>
        </p:nvSpPr>
        <p:spPr>
          <a:xfrm>
            <a:off x="1124607" y="3121573"/>
            <a:ext cx="3279226" cy="1077218"/>
          </a:xfrm>
          <a:prstGeom prst="rect">
            <a:avLst/>
          </a:prstGeom>
          <a:noFill/>
        </p:spPr>
        <p:txBody>
          <a:bodyPr wrap="square" rtlCol="0">
            <a:spAutoFit/>
          </a:bodyPr>
          <a:lstStyle/>
          <a:p>
            <a:r>
              <a:rPr lang="en-US" sz="3200" b="1" dirty="0"/>
              <a:t>Seeking Funding for Projects</a:t>
            </a:r>
          </a:p>
        </p:txBody>
      </p:sp>
      <p:sp>
        <p:nvSpPr>
          <p:cNvPr id="6" name="TextBox 5">
            <a:extLst>
              <a:ext uri="{FF2B5EF4-FFF2-40B4-BE49-F238E27FC236}">
                <a16:creationId xmlns:a16="http://schemas.microsoft.com/office/drawing/2014/main" id="{5493DD13-7338-FD4A-AE76-E738D0350F5E}"/>
              </a:ext>
            </a:extLst>
          </p:cNvPr>
          <p:cNvSpPr txBox="1"/>
          <p:nvPr/>
        </p:nvSpPr>
        <p:spPr>
          <a:xfrm>
            <a:off x="5023943" y="3134666"/>
            <a:ext cx="3279226" cy="1077218"/>
          </a:xfrm>
          <a:prstGeom prst="rect">
            <a:avLst/>
          </a:prstGeom>
          <a:noFill/>
        </p:spPr>
        <p:txBody>
          <a:bodyPr wrap="square" rtlCol="0">
            <a:spAutoFit/>
          </a:bodyPr>
          <a:lstStyle/>
          <a:p>
            <a:r>
              <a:rPr lang="en-US" sz="3200" b="1" dirty="0"/>
              <a:t>After Funding Has Been Received</a:t>
            </a:r>
          </a:p>
        </p:txBody>
      </p:sp>
      <p:pic>
        <p:nvPicPr>
          <p:cNvPr id="8" name="Picture 7">
            <a:extLst>
              <a:ext uri="{FF2B5EF4-FFF2-40B4-BE49-F238E27FC236}">
                <a16:creationId xmlns:a16="http://schemas.microsoft.com/office/drawing/2014/main" id="{1977DAB9-6208-634D-BEFA-519F2DFF2B0A}"/>
              </a:ext>
            </a:extLst>
          </p:cNvPr>
          <p:cNvPicPr>
            <a:picLocks noChangeAspect="1"/>
          </p:cNvPicPr>
          <p:nvPr/>
        </p:nvPicPr>
        <p:blipFill>
          <a:blip r:embed="rId2"/>
          <a:stretch>
            <a:fillRect/>
          </a:stretch>
        </p:blipFill>
        <p:spPr>
          <a:xfrm>
            <a:off x="767257" y="1832866"/>
            <a:ext cx="2667000" cy="749300"/>
          </a:xfrm>
          <a:prstGeom prst="rect">
            <a:avLst/>
          </a:prstGeom>
        </p:spPr>
      </p:pic>
      <p:pic>
        <p:nvPicPr>
          <p:cNvPr id="10" name="Picture 9">
            <a:extLst>
              <a:ext uri="{FF2B5EF4-FFF2-40B4-BE49-F238E27FC236}">
                <a16:creationId xmlns:a16="http://schemas.microsoft.com/office/drawing/2014/main" id="{05B2FA1B-5A6B-D643-9F7F-6C18B0666DE8}"/>
              </a:ext>
            </a:extLst>
          </p:cNvPr>
          <p:cNvPicPr>
            <a:picLocks noChangeAspect="1"/>
          </p:cNvPicPr>
          <p:nvPr/>
        </p:nvPicPr>
        <p:blipFill>
          <a:blip r:embed="rId3"/>
          <a:stretch>
            <a:fillRect/>
          </a:stretch>
        </p:blipFill>
        <p:spPr>
          <a:xfrm>
            <a:off x="6935515" y="1502227"/>
            <a:ext cx="1714500" cy="1181100"/>
          </a:xfrm>
          <a:prstGeom prst="rect">
            <a:avLst/>
          </a:prstGeom>
        </p:spPr>
      </p:pic>
      <p:sp>
        <p:nvSpPr>
          <p:cNvPr id="11" name="TextBox 10">
            <a:extLst>
              <a:ext uri="{FF2B5EF4-FFF2-40B4-BE49-F238E27FC236}">
                <a16:creationId xmlns:a16="http://schemas.microsoft.com/office/drawing/2014/main" id="{37A1F6D3-5B4A-FD4E-86CF-898087343D1F}"/>
              </a:ext>
            </a:extLst>
          </p:cNvPr>
          <p:cNvSpPr txBox="1"/>
          <p:nvPr/>
        </p:nvSpPr>
        <p:spPr>
          <a:xfrm>
            <a:off x="3342290" y="4950372"/>
            <a:ext cx="3864053" cy="1200329"/>
          </a:xfrm>
          <a:prstGeom prst="rect">
            <a:avLst/>
          </a:prstGeom>
          <a:noFill/>
        </p:spPr>
        <p:txBody>
          <a:bodyPr wrap="square" rtlCol="0">
            <a:spAutoFit/>
          </a:bodyPr>
          <a:lstStyle/>
          <a:p>
            <a:r>
              <a:rPr lang="en-US" dirty="0"/>
              <a:t>One More Item to Note: We Called this Grant’s Management, But It Applies Equally To Any Kind of Funding: Grants, Loans, Other</a:t>
            </a:r>
          </a:p>
        </p:txBody>
      </p:sp>
    </p:spTree>
    <p:extLst>
      <p:ext uri="{BB962C8B-B14F-4D97-AF65-F5344CB8AC3E}">
        <p14:creationId xmlns:p14="http://schemas.microsoft.com/office/powerpoint/2010/main" val="428920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693572" y="3586549"/>
            <a:ext cx="1450428"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881316" y="1072851"/>
            <a:ext cx="5903441" cy="1338828"/>
          </a:xfrm>
          <a:prstGeom prst="rect">
            <a:avLst/>
          </a:prstGeom>
          <a:noFill/>
        </p:spPr>
        <p:txBody>
          <a:bodyPr wrap="square" rtlCol="0">
            <a:spAutoFit/>
          </a:bodyPr>
          <a:lstStyle/>
          <a:p>
            <a:r>
              <a:rPr lang="en-US" sz="2700" dirty="0"/>
              <a:t>What are the Activities, Outputs, and Outcomes Associated with the Boundary Conditions</a:t>
            </a:r>
          </a:p>
        </p:txBody>
      </p:sp>
    </p:spTree>
    <p:extLst>
      <p:ext uri="{BB962C8B-B14F-4D97-AF65-F5344CB8AC3E}">
        <p14:creationId xmlns:p14="http://schemas.microsoft.com/office/powerpoint/2010/main" val="3256842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250116" y="1362516"/>
            <a:ext cx="3664048" cy="1390735"/>
          </a:xfrm>
          <a:prstGeom prst="rect">
            <a:avLst/>
          </a:prstGeom>
        </p:spPr>
      </p:pic>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4849">
            <a:off x="5181291" y="3014401"/>
            <a:ext cx="3655334" cy="2428766"/>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3759393" y="2606908"/>
            <a:ext cx="2029597" cy="1015663"/>
          </a:xfrm>
          <a:prstGeom prst="rect">
            <a:avLst/>
          </a:prstGeom>
          <a:noFill/>
        </p:spPr>
        <p:txBody>
          <a:bodyPr wrap="square" rtlCol="0">
            <a:spAutoFit/>
          </a:bodyPr>
          <a:lstStyle/>
          <a:p>
            <a:r>
              <a:rPr lang="en-US" sz="6000" b="1">
                <a:solidFill>
                  <a:srgbClr val="C00000"/>
                </a:solidFill>
              </a:rPr>
              <a:t>VS</a:t>
            </a:r>
          </a:p>
        </p:txBody>
      </p:sp>
    </p:spTree>
    <p:extLst>
      <p:ext uri="{BB962C8B-B14F-4D97-AF65-F5344CB8AC3E}">
        <p14:creationId xmlns:p14="http://schemas.microsoft.com/office/powerpoint/2010/main" val="2026062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250116" y="1362516"/>
            <a:ext cx="3664048" cy="1390735"/>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3759394" y="2606907"/>
            <a:ext cx="4655558" cy="3647152"/>
          </a:xfrm>
          <a:prstGeom prst="rect">
            <a:avLst/>
          </a:prstGeom>
          <a:noFill/>
        </p:spPr>
        <p:txBody>
          <a:bodyPr wrap="square" rtlCol="0" anchor="t">
            <a:spAutoFit/>
          </a:bodyPr>
          <a:lstStyle/>
          <a:p>
            <a:r>
              <a:rPr lang="en-US" sz="3300" dirty="0"/>
              <a:t>What Is Created</a:t>
            </a:r>
          </a:p>
          <a:p>
            <a:endParaRPr lang="en-US" sz="3300" dirty="0"/>
          </a:p>
          <a:p>
            <a:r>
              <a:rPr lang="en-US" sz="3300" dirty="0"/>
              <a:t>The Numeric Results</a:t>
            </a:r>
          </a:p>
          <a:p>
            <a:endParaRPr lang="en-US" sz="3300" dirty="0"/>
          </a:p>
          <a:p>
            <a:r>
              <a:rPr lang="en-US" sz="3300" dirty="0"/>
              <a:t>Does Not Involve A Consideration of Quality; Considers </a:t>
            </a:r>
            <a:r>
              <a:rPr lang="en-US" sz="3300" dirty="0">
                <a:solidFill>
                  <a:srgbClr val="C00000"/>
                </a:solidFill>
              </a:rPr>
              <a:t>Quantity</a:t>
            </a:r>
            <a:endParaRPr lang="en-US" sz="3300" dirty="0">
              <a:solidFill>
                <a:srgbClr val="C00000"/>
              </a:solidFill>
              <a:cs typeface="Calibri"/>
            </a:endParaRPr>
          </a:p>
        </p:txBody>
      </p:sp>
    </p:spTree>
    <p:extLst>
      <p:ext uri="{BB962C8B-B14F-4D97-AF65-F5344CB8AC3E}">
        <p14:creationId xmlns:p14="http://schemas.microsoft.com/office/powerpoint/2010/main" val="970574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250116" y="1362516"/>
            <a:ext cx="3664048" cy="1390735"/>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3777928" y="2108854"/>
            <a:ext cx="5050762" cy="4662815"/>
          </a:xfrm>
          <a:prstGeom prst="rect">
            <a:avLst/>
          </a:prstGeom>
          <a:noFill/>
        </p:spPr>
        <p:txBody>
          <a:bodyPr wrap="square" rtlCol="0" anchor="t">
            <a:spAutoFit/>
          </a:bodyPr>
          <a:lstStyle/>
          <a:p>
            <a:r>
              <a:rPr lang="en-US" sz="3300" dirty="0"/>
              <a:t>Examples:</a:t>
            </a:r>
          </a:p>
          <a:p>
            <a:r>
              <a:rPr lang="en-US" sz="3300" dirty="0"/>
              <a:t>The Number of People Served By A Water System</a:t>
            </a:r>
            <a:endParaRPr lang="en-US" sz="3300" dirty="0">
              <a:cs typeface="Calibri"/>
            </a:endParaRPr>
          </a:p>
          <a:p>
            <a:endParaRPr lang="en-US" sz="3300" dirty="0"/>
          </a:p>
          <a:p>
            <a:r>
              <a:rPr lang="en-US" sz="3300" dirty="0"/>
              <a:t>The Number of Gallons of Water Produced</a:t>
            </a:r>
            <a:endParaRPr lang="en-US" sz="3300" dirty="0">
              <a:cs typeface="Calibri"/>
            </a:endParaRPr>
          </a:p>
          <a:p>
            <a:endParaRPr lang="en-US" sz="3300" dirty="0"/>
          </a:p>
          <a:p>
            <a:r>
              <a:rPr lang="en-US" sz="3300" dirty="0"/>
              <a:t>The Number of Miles of Pipe Put in the Ground</a:t>
            </a:r>
            <a:endParaRPr lang="en-US" sz="3300" dirty="0">
              <a:cs typeface="Calibri"/>
            </a:endParaRPr>
          </a:p>
        </p:txBody>
      </p:sp>
    </p:spTree>
    <p:extLst>
      <p:ext uri="{BB962C8B-B14F-4D97-AF65-F5344CB8AC3E}">
        <p14:creationId xmlns:p14="http://schemas.microsoft.com/office/powerpoint/2010/main" val="3289319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84849">
            <a:off x="5181291" y="3014401"/>
            <a:ext cx="3655334" cy="2428766"/>
          </a:xfrm>
          <a:prstGeom prst="rect">
            <a:avLst/>
          </a:prstGeom>
        </p:spPr>
      </p:pic>
      <p:sp>
        <p:nvSpPr>
          <p:cNvPr id="8" name="TextBox 7">
            <a:extLst>
              <a:ext uri="{FF2B5EF4-FFF2-40B4-BE49-F238E27FC236}">
                <a16:creationId xmlns:a16="http://schemas.microsoft.com/office/drawing/2014/main" id="{44175D1C-155C-4C0B-8A12-97C2CA254CD4}"/>
              </a:ext>
            </a:extLst>
          </p:cNvPr>
          <p:cNvSpPr txBox="1"/>
          <p:nvPr/>
        </p:nvSpPr>
        <p:spPr>
          <a:xfrm>
            <a:off x="460140" y="1485531"/>
            <a:ext cx="4655558" cy="3647152"/>
          </a:xfrm>
          <a:prstGeom prst="rect">
            <a:avLst/>
          </a:prstGeom>
          <a:noFill/>
        </p:spPr>
        <p:txBody>
          <a:bodyPr wrap="square" rtlCol="0" anchor="t">
            <a:spAutoFit/>
          </a:bodyPr>
          <a:lstStyle/>
          <a:p>
            <a:r>
              <a:rPr lang="en-US" sz="3300" dirty="0"/>
              <a:t>The Level of Performance, Achievement, or Quality that Occurred Because of the Activity</a:t>
            </a:r>
          </a:p>
          <a:p>
            <a:endParaRPr lang="en-US" sz="3300" dirty="0"/>
          </a:p>
          <a:p>
            <a:r>
              <a:rPr lang="en-US" sz="3300" dirty="0"/>
              <a:t>An Assessment of the Success of the Process</a:t>
            </a:r>
            <a:endParaRPr lang="en-US" sz="3300" dirty="0">
              <a:cs typeface="Calibri"/>
            </a:endParaRPr>
          </a:p>
        </p:txBody>
      </p:sp>
    </p:spTree>
    <p:extLst>
      <p:ext uri="{BB962C8B-B14F-4D97-AF65-F5344CB8AC3E}">
        <p14:creationId xmlns:p14="http://schemas.microsoft.com/office/powerpoint/2010/main" val="3314632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84849">
            <a:off x="5181291" y="3014401"/>
            <a:ext cx="3655334" cy="2428766"/>
          </a:xfrm>
          <a:prstGeom prst="rect">
            <a:avLst/>
          </a:prstGeom>
        </p:spPr>
      </p:pic>
      <p:sp>
        <p:nvSpPr>
          <p:cNvPr id="7" name="TextBox 6">
            <a:extLst>
              <a:ext uri="{FF2B5EF4-FFF2-40B4-BE49-F238E27FC236}">
                <a16:creationId xmlns:a16="http://schemas.microsoft.com/office/drawing/2014/main" id="{2D55AEAE-F251-4E69-A254-4448040FB63B}"/>
              </a:ext>
            </a:extLst>
          </p:cNvPr>
          <p:cNvSpPr txBox="1"/>
          <p:nvPr/>
        </p:nvSpPr>
        <p:spPr>
          <a:xfrm>
            <a:off x="441604" y="1363050"/>
            <a:ext cx="4655558" cy="4247317"/>
          </a:xfrm>
          <a:prstGeom prst="rect">
            <a:avLst/>
          </a:prstGeom>
          <a:noFill/>
        </p:spPr>
        <p:txBody>
          <a:bodyPr wrap="square" rtlCol="0" anchor="t">
            <a:spAutoFit/>
          </a:bodyPr>
          <a:lstStyle/>
          <a:p>
            <a:r>
              <a:rPr lang="en-US" sz="2700" dirty="0"/>
              <a:t>Examples:</a:t>
            </a:r>
          </a:p>
          <a:p>
            <a:r>
              <a:rPr lang="en-US" sz="2700" dirty="0"/>
              <a:t>The Increase in the % of People Served By Water Meeting EPA’s Primary Drinking Water Standards</a:t>
            </a:r>
            <a:endParaRPr lang="en-US" sz="2700" dirty="0">
              <a:cs typeface="Calibri"/>
            </a:endParaRPr>
          </a:p>
          <a:p>
            <a:endParaRPr lang="en-US" sz="2700" dirty="0"/>
          </a:p>
          <a:p>
            <a:r>
              <a:rPr lang="en-US" sz="2700" dirty="0"/>
              <a:t>Reduction of a Particular Contaminant in the Drinking Water (e.g., Reduced Arsenic Concentration)</a:t>
            </a:r>
            <a:endParaRPr lang="en-US" sz="2700" dirty="0">
              <a:cs typeface="Calibri"/>
            </a:endParaRPr>
          </a:p>
        </p:txBody>
      </p:sp>
    </p:spTree>
    <p:extLst>
      <p:ext uri="{BB962C8B-B14F-4D97-AF65-F5344CB8AC3E}">
        <p14:creationId xmlns:p14="http://schemas.microsoft.com/office/powerpoint/2010/main" val="131523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161769" y="1226977"/>
            <a:ext cx="3001771" cy="1139360"/>
          </a:xfrm>
          <a:prstGeom prst="rect">
            <a:avLst/>
          </a:prstGeom>
        </p:spPr>
      </p:pic>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4849">
            <a:off x="6071020" y="3684912"/>
            <a:ext cx="2834618" cy="1883447"/>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733020" y="2297271"/>
            <a:ext cx="5369360" cy="4662815"/>
          </a:xfrm>
          <a:prstGeom prst="rect">
            <a:avLst/>
          </a:prstGeom>
          <a:noFill/>
        </p:spPr>
        <p:txBody>
          <a:bodyPr wrap="square" rtlCol="0" anchor="t">
            <a:spAutoFit/>
          </a:bodyPr>
          <a:lstStyle/>
          <a:p>
            <a:r>
              <a:rPr lang="en-US" sz="3300" dirty="0"/>
              <a:t>Both Are Needed to Assess the Effectiveness of the Project</a:t>
            </a:r>
          </a:p>
          <a:p>
            <a:endParaRPr lang="en-US" sz="3300" dirty="0"/>
          </a:p>
          <a:p>
            <a:r>
              <a:rPr lang="en-US" sz="3300" dirty="0"/>
              <a:t>Outputs Are Usually Easier to Measure and Faster to Achieve; Outcomes Take Longer to See But May Better Define Success</a:t>
            </a:r>
            <a:endParaRPr lang="en-US" sz="3300" dirty="0">
              <a:cs typeface="Calibri"/>
            </a:endParaRPr>
          </a:p>
        </p:txBody>
      </p:sp>
    </p:spTree>
    <p:extLst>
      <p:ext uri="{BB962C8B-B14F-4D97-AF65-F5344CB8AC3E}">
        <p14:creationId xmlns:p14="http://schemas.microsoft.com/office/powerpoint/2010/main" val="3236463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84849">
            <a:off x="6938448" y="1220716"/>
            <a:ext cx="1866439" cy="1240145"/>
          </a:xfrm>
          <a:prstGeom prst="rect">
            <a:avLst/>
          </a:prstGeom>
        </p:spPr>
      </p:pic>
      <p:sp>
        <p:nvSpPr>
          <p:cNvPr id="7" name="TextBox 6">
            <a:extLst>
              <a:ext uri="{FF2B5EF4-FFF2-40B4-BE49-F238E27FC236}">
                <a16:creationId xmlns:a16="http://schemas.microsoft.com/office/drawing/2014/main" id="{2D55AEAE-F251-4E69-A254-4448040FB63B}"/>
              </a:ext>
            </a:extLst>
          </p:cNvPr>
          <p:cNvSpPr txBox="1"/>
          <p:nvPr/>
        </p:nvSpPr>
        <p:spPr>
          <a:xfrm>
            <a:off x="570190" y="1282258"/>
            <a:ext cx="6211309" cy="5493812"/>
          </a:xfrm>
          <a:prstGeom prst="rect">
            <a:avLst/>
          </a:prstGeom>
          <a:noFill/>
        </p:spPr>
        <p:txBody>
          <a:bodyPr wrap="square" rtlCol="0" anchor="t">
            <a:spAutoFit/>
          </a:bodyPr>
          <a:lstStyle/>
          <a:p>
            <a:r>
              <a:rPr lang="en-US" sz="2700" b="1" dirty="0"/>
              <a:t>Building Projects to Achieve Outcomes:</a:t>
            </a:r>
          </a:p>
          <a:p>
            <a:endParaRPr lang="en-US" sz="2700" dirty="0"/>
          </a:p>
          <a:p>
            <a:pPr marL="556895" indent="-556895">
              <a:buAutoNum type="arabicPeriod"/>
            </a:pPr>
            <a:r>
              <a:rPr lang="en-US" sz="2700" dirty="0"/>
              <a:t>Describe the Outcomes You Are Trying to Achieve with the Project (Why Are You Doing the Project At All?)</a:t>
            </a:r>
          </a:p>
          <a:p>
            <a:pPr marL="556895" indent="-556895">
              <a:buAutoNum type="arabicPeriod"/>
            </a:pPr>
            <a:endParaRPr lang="en-US" sz="2700" dirty="0">
              <a:cs typeface="Calibri" panose="020F0502020204030204"/>
            </a:endParaRPr>
          </a:p>
          <a:p>
            <a:pPr marL="556895" indent="-556895">
              <a:buAutoNum type="arabicPeriod"/>
            </a:pPr>
            <a:r>
              <a:rPr lang="en-US" sz="2700" dirty="0"/>
              <a:t>Turn the Outcomes You Want to Achieve (Item 1) into Something That Can Be Measured (e.g., % Increase in Customers Served By Compliant Drinking Water or % Increase in Number of Customers Served By a Community Water System)</a:t>
            </a:r>
            <a:endParaRPr lang="en-US" sz="2700" dirty="0">
              <a:cs typeface="Calibri" panose="020F0502020204030204"/>
            </a:endParaRPr>
          </a:p>
        </p:txBody>
      </p:sp>
      <p:sp>
        <p:nvSpPr>
          <p:cNvPr id="2" name="Oval 1">
            <a:extLst>
              <a:ext uri="{FF2B5EF4-FFF2-40B4-BE49-F238E27FC236}">
                <a16:creationId xmlns:a16="http://schemas.microsoft.com/office/drawing/2014/main" id="{0CBE89C7-CAFC-E24E-8B26-A9BAE652C49D}"/>
              </a:ext>
            </a:extLst>
          </p:cNvPr>
          <p:cNvSpPr/>
          <p:nvPr/>
        </p:nvSpPr>
        <p:spPr>
          <a:xfrm>
            <a:off x="6604230" y="754912"/>
            <a:ext cx="2539770" cy="304091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454E92-2D35-8C4F-A96F-93E80F8921BC}"/>
              </a:ext>
            </a:extLst>
          </p:cNvPr>
          <p:cNvSpPr txBox="1"/>
          <p:nvPr/>
        </p:nvSpPr>
        <p:spPr>
          <a:xfrm>
            <a:off x="7127388" y="1194570"/>
            <a:ext cx="1488558" cy="2031325"/>
          </a:xfrm>
          <a:prstGeom prst="rect">
            <a:avLst/>
          </a:prstGeom>
          <a:noFill/>
        </p:spPr>
        <p:txBody>
          <a:bodyPr wrap="square" rtlCol="0">
            <a:spAutoFit/>
          </a:bodyPr>
          <a:lstStyle/>
          <a:p>
            <a:r>
              <a:rPr lang="en-US" dirty="0"/>
              <a:t>If You Can’t Answer This Question Effectively, You Shouldn’t Be Doing The Project</a:t>
            </a:r>
          </a:p>
        </p:txBody>
      </p:sp>
    </p:spTree>
    <p:extLst>
      <p:ext uri="{BB962C8B-B14F-4D97-AF65-F5344CB8AC3E}">
        <p14:creationId xmlns:p14="http://schemas.microsoft.com/office/powerpoint/2010/main" val="7236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84849">
            <a:off x="6938448" y="1220716"/>
            <a:ext cx="1866439" cy="1240145"/>
          </a:xfrm>
          <a:prstGeom prst="rect">
            <a:avLst/>
          </a:prstGeom>
        </p:spPr>
      </p:pic>
      <p:sp>
        <p:nvSpPr>
          <p:cNvPr id="7" name="TextBox 6">
            <a:extLst>
              <a:ext uri="{FF2B5EF4-FFF2-40B4-BE49-F238E27FC236}">
                <a16:creationId xmlns:a16="http://schemas.microsoft.com/office/drawing/2014/main" id="{2D55AEAE-F251-4E69-A254-4448040FB63B}"/>
              </a:ext>
            </a:extLst>
          </p:cNvPr>
          <p:cNvSpPr txBox="1"/>
          <p:nvPr/>
        </p:nvSpPr>
        <p:spPr>
          <a:xfrm>
            <a:off x="570190" y="1282258"/>
            <a:ext cx="6898601" cy="4662815"/>
          </a:xfrm>
          <a:prstGeom prst="rect">
            <a:avLst/>
          </a:prstGeom>
          <a:noFill/>
        </p:spPr>
        <p:txBody>
          <a:bodyPr wrap="square" rtlCol="0" anchor="t">
            <a:spAutoFit/>
          </a:bodyPr>
          <a:lstStyle/>
          <a:p>
            <a:r>
              <a:rPr lang="en-US" sz="2700" b="1" dirty="0"/>
              <a:t>Building Projects to Achieve Outcomes:</a:t>
            </a:r>
          </a:p>
          <a:p>
            <a:endParaRPr lang="en-US" sz="2700" dirty="0"/>
          </a:p>
          <a:p>
            <a:pPr marL="556895" indent="-556895">
              <a:buFont typeface="+mj-lt"/>
              <a:buAutoNum type="arabicPeriod" startAt="3"/>
            </a:pPr>
            <a:r>
              <a:rPr lang="en-US" sz="2700" dirty="0"/>
              <a:t>Confirm That the Outcomes Are Linked to the Outputs and Activities </a:t>
            </a:r>
          </a:p>
          <a:p>
            <a:pPr marL="574675" lvl="1"/>
            <a:r>
              <a:rPr lang="en-US" sz="2700" dirty="0"/>
              <a:t>(Can You Expect to Achieve the Outcomes Based on What You Are Doing?)  </a:t>
            </a:r>
          </a:p>
          <a:p>
            <a:pPr lvl="1"/>
            <a:endParaRPr lang="en-US" sz="2700" dirty="0">
              <a:cs typeface="Calibri" panose="020F0502020204030204"/>
            </a:endParaRPr>
          </a:p>
          <a:p>
            <a:pPr marL="556895" indent="-556895">
              <a:buAutoNum type="arabicPeriod" startAt="3"/>
            </a:pPr>
            <a:r>
              <a:rPr lang="en-US" sz="2700" dirty="0"/>
              <a:t>Implement the Measurement of Outcomes and Track Achievement For Funding Agencies, Regulatory Agencies, Elected Leaders and Customers</a:t>
            </a:r>
            <a:endParaRPr lang="en-US" sz="2700" dirty="0">
              <a:cs typeface="Calibri" panose="020F0502020204030204"/>
            </a:endParaRPr>
          </a:p>
        </p:txBody>
      </p:sp>
    </p:spTree>
    <p:extLst>
      <p:ext uri="{BB962C8B-B14F-4D97-AF65-F5344CB8AC3E}">
        <p14:creationId xmlns:p14="http://schemas.microsoft.com/office/powerpoint/2010/main" val="3834424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168055" y="3593495"/>
            <a:ext cx="1574353"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881316" y="1072851"/>
            <a:ext cx="5903441" cy="1338828"/>
          </a:xfrm>
          <a:prstGeom prst="rect">
            <a:avLst/>
          </a:prstGeom>
          <a:noFill/>
        </p:spPr>
        <p:txBody>
          <a:bodyPr wrap="square" rtlCol="0" anchor="t">
            <a:spAutoFit/>
          </a:bodyPr>
          <a:lstStyle/>
          <a:p>
            <a:r>
              <a:rPr lang="en-US" sz="2700" dirty="0"/>
              <a:t>Determine the Outputs and Outcomes Associated With the Boundary Conditions</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168055" y="4202842"/>
            <a:ext cx="1895626" cy="1408078"/>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Tree>
    <p:extLst>
      <p:ext uri="{BB962C8B-B14F-4D97-AF65-F5344CB8AC3E}">
        <p14:creationId xmlns:p14="http://schemas.microsoft.com/office/powerpoint/2010/main" val="116433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6D28-C551-4D6B-B218-008F671D1512}"/>
              </a:ext>
            </a:extLst>
          </p:cNvPr>
          <p:cNvSpPr>
            <a:spLocks noGrp="1"/>
          </p:cNvSpPr>
          <p:nvPr>
            <p:ph type="title"/>
          </p:nvPr>
        </p:nvSpPr>
        <p:spPr>
          <a:xfrm>
            <a:off x="616688" y="5477812"/>
            <a:ext cx="9647713" cy="859416"/>
          </a:xfrm>
        </p:spPr>
        <p:txBody>
          <a:bodyPr>
            <a:normAutofit/>
          </a:bodyPr>
          <a:lstStyle/>
          <a:p>
            <a:r>
              <a:rPr lang="en-US" dirty="0">
                <a:latin typeface="+mn-lt"/>
              </a:rPr>
              <a:t>After the Funding: Topics We’ll Cover</a:t>
            </a:r>
          </a:p>
        </p:txBody>
      </p:sp>
      <p:pic>
        <p:nvPicPr>
          <p:cNvPr id="10" name="Picture 9">
            <a:extLst>
              <a:ext uri="{FF2B5EF4-FFF2-40B4-BE49-F238E27FC236}">
                <a16:creationId xmlns:a16="http://schemas.microsoft.com/office/drawing/2014/main" id="{0B302853-4A82-4F40-90EC-7549A91D1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04476">
            <a:off x="235299" y="2550608"/>
            <a:ext cx="2301897" cy="1150949"/>
          </a:xfrm>
          <a:prstGeom prst="rect">
            <a:avLst/>
          </a:prstGeom>
        </p:spPr>
      </p:pic>
      <p:pic>
        <p:nvPicPr>
          <p:cNvPr id="5" name="Picture 4">
            <a:extLst>
              <a:ext uri="{FF2B5EF4-FFF2-40B4-BE49-F238E27FC236}">
                <a16:creationId xmlns:a16="http://schemas.microsoft.com/office/drawing/2014/main" id="{9EB7432B-AE95-41A9-90E3-F304940C2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8168">
            <a:off x="6650154" y="1197671"/>
            <a:ext cx="2084741" cy="1399972"/>
          </a:xfrm>
          <a:prstGeom prst="rect">
            <a:avLst/>
          </a:prstGeom>
        </p:spPr>
      </p:pic>
      <p:pic>
        <p:nvPicPr>
          <p:cNvPr id="7" name="Picture 6">
            <a:extLst>
              <a:ext uri="{FF2B5EF4-FFF2-40B4-BE49-F238E27FC236}">
                <a16:creationId xmlns:a16="http://schemas.microsoft.com/office/drawing/2014/main" id="{F6FE7430-D1E5-4EBC-A1FE-ADCA5F7F1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24719">
            <a:off x="2650636" y="1207786"/>
            <a:ext cx="2069612" cy="1379742"/>
          </a:xfrm>
          <a:prstGeom prst="rect">
            <a:avLst/>
          </a:prstGeom>
        </p:spPr>
      </p:pic>
      <p:pic>
        <p:nvPicPr>
          <p:cNvPr id="12" name="Picture 11">
            <a:extLst>
              <a:ext uri="{FF2B5EF4-FFF2-40B4-BE49-F238E27FC236}">
                <a16:creationId xmlns:a16="http://schemas.microsoft.com/office/drawing/2014/main" id="{DCCD69D4-074E-4DFA-9DCC-C64DE74E5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13008">
            <a:off x="4324185" y="3230059"/>
            <a:ext cx="2636666" cy="1425952"/>
          </a:xfrm>
          <a:prstGeom prst="rect">
            <a:avLst/>
          </a:prstGeom>
        </p:spPr>
      </p:pic>
      <p:sp>
        <p:nvSpPr>
          <p:cNvPr id="13" name="TextBox 12">
            <a:extLst>
              <a:ext uri="{FF2B5EF4-FFF2-40B4-BE49-F238E27FC236}">
                <a16:creationId xmlns:a16="http://schemas.microsoft.com/office/drawing/2014/main" id="{34517A2E-8604-4B46-B9CA-191C18947E6C}"/>
              </a:ext>
            </a:extLst>
          </p:cNvPr>
          <p:cNvSpPr txBox="1"/>
          <p:nvPr/>
        </p:nvSpPr>
        <p:spPr>
          <a:xfrm rot="592352">
            <a:off x="6412734" y="2642302"/>
            <a:ext cx="2761960" cy="369332"/>
          </a:xfrm>
          <a:prstGeom prst="rect">
            <a:avLst/>
          </a:prstGeom>
          <a:noFill/>
        </p:spPr>
        <p:txBody>
          <a:bodyPr wrap="square" rtlCol="0">
            <a:spAutoFit/>
          </a:bodyPr>
          <a:lstStyle/>
          <a:p>
            <a:r>
              <a:rPr lang="en-US"/>
              <a:t>A Little Bit of Finance</a:t>
            </a:r>
          </a:p>
        </p:txBody>
      </p:sp>
      <p:sp>
        <p:nvSpPr>
          <p:cNvPr id="14" name="TextBox 13">
            <a:extLst>
              <a:ext uri="{FF2B5EF4-FFF2-40B4-BE49-F238E27FC236}">
                <a16:creationId xmlns:a16="http://schemas.microsoft.com/office/drawing/2014/main" id="{416D4377-2840-4172-9DC6-CDC85DE432AD}"/>
              </a:ext>
            </a:extLst>
          </p:cNvPr>
          <p:cNvSpPr txBox="1"/>
          <p:nvPr/>
        </p:nvSpPr>
        <p:spPr>
          <a:xfrm rot="20722813">
            <a:off x="320633" y="3807764"/>
            <a:ext cx="3159549" cy="646331"/>
          </a:xfrm>
          <a:prstGeom prst="rect">
            <a:avLst/>
          </a:prstGeom>
          <a:noFill/>
        </p:spPr>
        <p:txBody>
          <a:bodyPr wrap="square" rtlCol="0">
            <a:spAutoFit/>
          </a:bodyPr>
          <a:lstStyle/>
          <a:p>
            <a:r>
              <a:rPr lang="en-US"/>
              <a:t>Working with Engineers, Alternatives Evaluation</a:t>
            </a:r>
          </a:p>
        </p:txBody>
      </p:sp>
    </p:spTree>
    <p:extLst>
      <p:ext uri="{BB962C8B-B14F-4D97-AF65-F5344CB8AC3E}">
        <p14:creationId xmlns:p14="http://schemas.microsoft.com/office/powerpoint/2010/main" val="1206242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368575" y="3579595"/>
            <a:ext cx="1753029"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881316" y="1072851"/>
            <a:ext cx="5903441" cy="923330"/>
          </a:xfrm>
          <a:prstGeom prst="rect">
            <a:avLst/>
          </a:prstGeom>
          <a:noFill/>
        </p:spPr>
        <p:txBody>
          <a:bodyPr wrap="square" rtlCol="0">
            <a:spAutoFit/>
          </a:bodyPr>
          <a:lstStyle/>
          <a:p>
            <a:r>
              <a:rPr lang="en-US" sz="2700" dirty="0"/>
              <a:t>What Activities Are Needed to Achieve the Expected Outputs, and Outcomes?</a:t>
            </a:r>
          </a:p>
        </p:txBody>
      </p:sp>
      <p:sp>
        <p:nvSpPr>
          <p:cNvPr id="2" name="TextBox 1">
            <a:extLst>
              <a:ext uri="{FF2B5EF4-FFF2-40B4-BE49-F238E27FC236}">
                <a16:creationId xmlns:a16="http://schemas.microsoft.com/office/drawing/2014/main" id="{A60A4E0B-7129-46F3-9040-E82C63097AC8}"/>
              </a:ext>
            </a:extLst>
          </p:cNvPr>
          <p:cNvSpPr txBox="1"/>
          <p:nvPr/>
        </p:nvSpPr>
        <p:spPr>
          <a:xfrm>
            <a:off x="3503915" y="3120853"/>
            <a:ext cx="2241203" cy="2585323"/>
          </a:xfrm>
          <a:prstGeom prst="rect">
            <a:avLst/>
          </a:prstGeom>
          <a:noFill/>
        </p:spPr>
        <p:txBody>
          <a:bodyPr wrap="square" rtlCol="0" anchor="t">
            <a:spAutoFit/>
          </a:bodyPr>
          <a:lstStyle/>
          <a:p>
            <a:r>
              <a:rPr lang="en-US" sz="2700">
                <a:solidFill>
                  <a:schemeClr val="accent1">
                    <a:lumMod val="75000"/>
                  </a:schemeClr>
                </a:solidFill>
              </a:rPr>
              <a:t>Activities Needed to Achieve Expected Outputs and Outcomes</a:t>
            </a:r>
          </a:p>
        </p:txBody>
      </p:sp>
      <p:sp>
        <p:nvSpPr>
          <p:cNvPr id="11" name="TextBox 10">
            <a:extLst>
              <a:ext uri="{FF2B5EF4-FFF2-40B4-BE49-F238E27FC236}">
                <a16:creationId xmlns:a16="http://schemas.microsoft.com/office/drawing/2014/main" id="{FD8E10B9-A879-4F12-A9A2-80F2F29F4712}"/>
              </a:ext>
            </a:extLst>
          </p:cNvPr>
          <p:cNvSpPr txBox="1"/>
          <p:nvPr/>
        </p:nvSpPr>
        <p:spPr>
          <a:xfrm>
            <a:off x="6463862" y="4202842"/>
            <a:ext cx="2599819" cy="854080"/>
          </a:xfrm>
          <a:prstGeom prst="rect">
            <a:avLst/>
          </a:prstGeom>
          <a:noFill/>
        </p:spPr>
        <p:txBody>
          <a:bodyPr wrap="square" rtlCol="0">
            <a:spAutoFit/>
          </a:bodyPr>
          <a:lstStyle/>
          <a:p>
            <a:r>
              <a:rPr lang="en-US">
                <a:solidFill>
                  <a:schemeClr val="accent1">
                    <a:lumMod val="75000"/>
                  </a:schemeClr>
                </a:solidFill>
              </a:rPr>
              <a:t>Expected Outputs: ___</a:t>
            </a:r>
          </a:p>
          <a:p>
            <a:r>
              <a:rPr lang="en-US">
                <a:solidFill>
                  <a:schemeClr val="accent1">
                    <a:lumMod val="75000"/>
                  </a:schemeClr>
                </a:solidFill>
              </a:rPr>
              <a:t>Expected Outcomes: ___</a:t>
            </a:r>
          </a:p>
          <a:p>
            <a:endParaRPr lang="en-US" sz="1350"/>
          </a:p>
        </p:txBody>
      </p:sp>
      <p:cxnSp>
        <p:nvCxnSpPr>
          <p:cNvPr id="8" name="Straight Arrow Connector 7">
            <a:extLst>
              <a:ext uri="{FF2B5EF4-FFF2-40B4-BE49-F238E27FC236}">
                <a16:creationId xmlns:a16="http://schemas.microsoft.com/office/drawing/2014/main" id="{A5C66996-D5A5-431E-8ABB-D37BDC590757}"/>
              </a:ext>
            </a:extLst>
          </p:cNvPr>
          <p:cNvCxnSpPr/>
          <p:nvPr/>
        </p:nvCxnSpPr>
        <p:spPr>
          <a:xfrm flipH="1">
            <a:off x="1306728" y="3795069"/>
            <a:ext cx="20017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824948-373E-4B03-8D8A-8C9FB25F9922}"/>
              </a:ext>
            </a:extLst>
          </p:cNvPr>
          <p:cNvCxnSpPr>
            <a:cxnSpLocks/>
          </p:cNvCxnSpPr>
          <p:nvPr/>
        </p:nvCxnSpPr>
        <p:spPr>
          <a:xfrm>
            <a:off x="5328852" y="3795069"/>
            <a:ext cx="19678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172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367717" y="3593495"/>
            <a:ext cx="1374691"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881316" y="1072851"/>
            <a:ext cx="5903441" cy="1338828"/>
          </a:xfrm>
          <a:prstGeom prst="rect">
            <a:avLst/>
          </a:prstGeom>
          <a:noFill/>
        </p:spPr>
        <p:txBody>
          <a:bodyPr wrap="square" rtlCol="0">
            <a:spAutoFit/>
          </a:bodyPr>
          <a:lstStyle/>
          <a:p>
            <a:r>
              <a:rPr lang="en-US" sz="2700"/>
              <a:t>Place Each Major Activity Needed to Achieve Outputs and Outcomes on Milestone Graph</a:t>
            </a:r>
          </a:p>
        </p:txBody>
      </p:sp>
      <p:sp>
        <p:nvSpPr>
          <p:cNvPr id="11" name="TextBox 10">
            <a:extLst>
              <a:ext uri="{FF2B5EF4-FFF2-40B4-BE49-F238E27FC236}">
                <a16:creationId xmlns:a16="http://schemas.microsoft.com/office/drawing/2014/main" id="{FD8E10B9-A879-4F12-A9A2-80F2F29F4712}"/>
              </a:ext>
            </a:extLst>
          </p:cNvPr>
          <p:cNvSpPr txBox="1"/>
          <p:nvPr/>
        </p:nvSpPr>
        <p:spPr>
          <a:xfrm>
            <a:off x="6505868" y="4324082"/>
            <a:ext cx="2557778" cy="854080"/>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170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334514" y="3593495"/>
            <a:ext cx="1407894"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881316" y="1072851"/>
            <a:ext cx="5903441" cy="1338828"/>
          </a:xfrm>
          <a:prstGeom prst="rect">
            <a:avLst/>
          </a:prstGeom>
          <a:noFill/>
        </p:spPr>
        <p:txBody>
          <a:bodyPr wrap="square" rtlCol="0">
            <a:spAutoFit/>
          </a:bodyPr>
          <a:lstStyle/>
          <a:p>
            <a:r>
              <a:rPr lang="en-US" sz="2700"/>
              <a:t>Are There Minor Activities That Take Place Between the Major Activities? If So, Add Them to the Milestone Graph</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230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437231" y="3593495"/>
            <a:ext cx="1305177"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657996" y="1072851"/>
            <a:ext cx="7933037" cy="1338828"/>
          </a:xfrm>
          <a:prstGeom prst="rect">
            <a:avLst/>
          </a:prstGeom>
          <a:noFill/>
        </p:spPr>
        <p:txBody>
          <a:bodyPr wrap="square" rtlCol="0">
            <a:spAutoFit/>
          </a:bodyPr>
          <a:lstStyle/>
          <a:p>
            <a:r>
              <a:rPr lang="en-US" sz="2700"/>
              <a:t>Check Over the Listing of Major and Minor Activities – Will These Activities Be Sufficient to Achieve the Desired Outputs and Outcomes? If Not, Add More</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0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367709" y="3593495"/>
            <a:ext cx="1374699"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881316" y="1072851"/>
            <a:ext cx="5903441" cy="1338828"/>
          </a:xfrm>
          <a:prstGeom prst="rect">
            <a:avLst/>
          </a:prstGeom>
          <a:noFill/>
        </p:spPr>
        <p:txBody>
          <a:bodyPr wrap="square" rtlCol="0">
            <a:spAutoFit/>
          </a:bodyPr>
          <a:lstStyle/>
          <a:p>
            <a:r>
              <a:rPr lang="en-US" sz="2700"/>
              <a:t>Once All the Major and Minor Activities Necessary Are Included on the Graph, Add Schedule</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944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367709" y="3593495"/>
            <a:ext cx="1374699"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510613" y="1064999"/>
            <a:ext cx="6376086" cy="923330"/>
          </a:xfrm>
          <a:prstGeom prst="rect">
            <a:avLst/>
          </a:prstGeom>
          <a:noFill/>
        </p:spPr>
        <p:txBody>
          <a:bodyPr wrap="square" rtlCol="0">
            <a:spAutoFit/>
          </a:bodyPr>
          <a:lstStyle/>
          <a:p>
            <a:r>
              <a:rPr lang="en-US" sz="2700"/>
              <a:t>Start with the Project Initiation Date and Anticipated Completion Date</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A0B1E9-0499-4F6F-86FB-EF6EE1E10244}"/>
              </a:ext>
            </a:extLst>
          </p:cNvPr>
          <p:cNvSpPr txBox="1"/>
          <p:nvPr/>
        </p:nvSpPr>
        <p:spPr>
          <a:xfrm>
            <a:off x="204659" y="1974760"/>
            <a:ext cx="928300" cy="553998"/>
          </a:xfrm>
          <a:prstGeom prst="rect">
            <a:avLst/>
          </a:prstGeom>
          <a:noFill/>
          <a:ln w="38100">
            <a:solidFill>
              <a:schemeClr val="accent6">
                <a:lumMod val="50000"/>
              </a:schemeClr>
            </a:solidFill>
          </a:ln>
        </p:spPr>
        <p:txBody>
          <a:bodyPr wrap="square" rtlCol="0">
            <a:spAutoFit/>
          </a:bodyPr>
          <a:lstStyle/>
          <a:p>
            <a:r>
              <a:rPr lang="en-US" sz="1500" b="1"/>
              <a:t>May 2019</a:t>
            </a:r>
          </a:p>
        </p:txBody>
      </p:sp>
      <p:sp>
        <p:nvSpPr>
          <p:cNvPr id="33" name="TextBox 32">
            <a:extLst>
              <a:ext uri="{FF2B5EF4-FFF2-40B4-BE49-F238E27FC236}">
                <a16:creationId xmlns:a16="http://schemas.microsoft.com/office/drawing/2014/main" id="{41DB00D1-9FCD-4CAF-87C1-99FFC713F53D}"/>
              </a:ext>
            </a:extLst>
          </p:cNvPr>
          <p:cNvSpPr txBox="1"/>
          <p:nvPr/>
        </p:nvSpPr>
        <p:spPr>
          <a:xfrm>
            <a:off x="7990961" y="1945402"/>
            <a:ext cx="928300" cy="553998"/>
          </a:xfrm>
          <a:prstGeom prst="rect">
            <a:avLst/>
          </a:prstGeom>
          <a:noFill/>
          <a:ln w="38100">
            <a:solidFill>
              <a:schemeClr val="accent6">
                <a:lumMod val="50000"/>
              </a:schemeClr>
            </a:solidFill>
          </a:ln>
        </p:spPr>
        <p:txBody>
          <a:bodyPr wrap="square" rtlCol="0">
            <a:spAutoFit/>
          </a:bodyPr>
          <a:lstStyle/>
          <a:p>
            <a:r>
              <a:rPr lang="en-US" sz="1500" b="1"/>
              <a:t>Sept 2022</a:t>
            </a:r>
          </a:p>
        </p:txBody>
      </p:sp>
    </p:spTree>
    <p:extLst>
      <p:ext uri="{BB962C8B-B14F-4D97-AF65-F5344CB8AC3E}">
        <p14:creationId xmlns:p14="http://schemas.microsoft.com/office/powerpoint/2010/main" val="1105355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437231" y="3593495"/>
            <a:ext cx="1305177"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57549" y="908434"/>
            <a:ext cx="8986451" cy="507831"/>
          </a:xfrm>
          <a:prstGeom prst="rect">
            <a:avLst/>
          </a:prstGeom>
          <a:noFill/>
        </p:spPr>
        <p:txBody>
          <a:bodyPr wrap="square" rtlCol="0">
            <a:spAutoFit/>
          </a:bodyPr>
          <a:lstStyle/>
          <a:p>
            <a:r>
              <a:rPr lang="en-US" sz="2700"/>
              <a:t>Work with Engineer &amp; Funder(s) to Fill in the Remaining Dates</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A0B1E9-0499-4F6F-86FB-EF6EE1E10244}"/>
              </a:ext>
            </a:extLst>
          </p:cNvPr>
          <p:cNvSpPr txBox="1"/>
          <p:nvPr/>
        </p:nvSpPr>
        <p:spPr>
          <a:xfrm rot="16200000">
            <a:off x="43807" y="1718355"/>
            <a:ext cx="928300" cy="553998"/>
          </a:xfrm>
          <a:prstGeom prst="rect">
            <a:avLst/>
          </a:prstGeom>
          <a:noFill/>
          <a:ln w="38100">
            <a:solidFill>
              <a:schemeClr val="accent6">
                <a:lumMod val="50000"/>
              </a:schemeClr>
            </a:solidFill>
          </a:ln>
        </p:spPr>
        <p:txBody>
          <a:bodyPr wrap="square" rtlCol="0">
            <a:spAutoFit/>
          </a:bodyPr>
          <a:lstStyle/>
          <a:p>
            <a:r>
              <a:rPr lang="en-US" sz="1500" b="1"/>
              <a:t>May 2019</a:t>
            </a:r>
          </a:p>
        </p:txBody>
      </p:sp>
      <p:sp>
        <p:nvSpPr>
          <p:cNvPr id="33" name="TextBox 32">
            <a:extLst>
              <a:ext uri="{FF2B5EF4-FFF2-40B4-BE49-F238E27FC236}">
                <a16:creationId xmlns:a16="http://schemas.microsoft.com/office/drawing/2014/main" id="{41DB00D1-9FCD-4CAF-87C1-99FFC713F53D}"/>
              </a:ext>
            </a:extLst>
          </p:cNvPr>
          <p:cNvSpPr txBox="1"/>
          <p:nvPr/>
        </p:nvSpPr>
        <p:spPr>
          <a:xfrm rot="16200000">
            <a:off x="7990962" y="1732037"/>
            <a:ext cx="928300" cy="553998"/>
          </a:xfrm>
          <a:prstGeom prst="rect">
            <a:avLst/>
          </a:prstGeom>
          <a:noFill/>
          <a:ln w="38100">
            <a:solidFill>
              <a:schemeClr val="accent6">
                <a:lumMod val="50000"/>
              </a:schemeClr>
            </a:solidFill>
          </a:ln>
        </p:spPr>
        <p:txBody>
          <a:bodyPr wrap="square" rtlCol="0">
            <a:spAutoFit/>
          </a:bodyPr>
          <a:lstStyle/>
          <a:p>
            <a:r>
              <a:rPr lang="en-US" sz="1500" b="1"/>
              <a:t>Sept 2022</a:t>
            </a:r>
          </a:p>
        </p:txBody>
      </p:sp>
      <p:sp>
        <p:nvSpPr>
          <p:cNvPr id="34" name="TextBox 33">
            <a:extLst>
              <a:ext uri="{FF2B5EF4-FFF2-40B4-BE49-F238E27FC236}">
                <a16:creationId xmlns:a16="http://schemas.microsoft.com/office/drawing/2014/main" id="{9DD86469-04A9-4BE7-ADFF-9A3AC914D4B6}"/>
              </a:ext>
            </a:extLst>
          </p:cNvPr>
          <p:cNvSpPr txBox="1"/>
          <p:nvPr/>
        </p:nvSpPr>
        <p:spPr>
          <a:xfrm rot="16200000">
            <a:off x="647187" y="1826831"/>
            <a:ext cx="928300" cy="323165"/>
          </a:xfrm>
          <a:prstGeom prst="rect">
            <a:avLst/>
          </a:prstGeom>
          <a:noFill/>
          <a:ln w="38100">
            <a:solidFill>
              <a:schemeClr val="accent6">
                <a:lumMod val="50000"/>
              </a:schemeClr>
            </a:solidFill>
          </a:ln>
        </p:spPr>
        <p:txBody>
          <a:bodyPr wrap="square" rtlCol="0">
            <a:spAutoFit/>
          </a:bodyPr>
          <a:lstStyle/>
          <a:p>
            <a:r>
              <a:rPr lang="en-US" sz="1500" b="1"/>
              <a:t>Oct 2019</a:t>
            </a:r>
          </a:p>
        </p:txBody>
      </p:sp>
      <p:sp>
        <p:nvSpPr>
          <p:cNvPr id="35" name="TextBox 34">
            <a:extLst>
              <a:ext uri="{FF2B5EF4-FFF2-40B4-BE49-F238E27FC236}">
                <a16:creationId xmlns:a16="http://schemas.microsoft.com/office/drawing/2014/main" id="{1E0FCC3B-3A78-45AA-8D3D-0093F5558C42}"/>
              </a:ext>
            </a:extLst>
          </p:cNvPr>
          <p:cNvSpPr txBox="1"/>
          <p:nvPr/>
        </p:nvSpPr>
        <p:spPr>
          <a:xfrm rot="16200000">
            <a:off x="1066653" y="1724157"/>
            <a:ext cx="928300" cy="553998"/>
          </a:xfrm>
          <a:prstGeom prst="rect">
            <a:avLst/>
          </a:prstGeom>
          <a:noFill/>
          <a:ln w="38100">
            <a:solidFill>
              <a:schemeClr val="accent6">
                <a:lumMod val="50000"/>
              </a:schemeClr>
            </a:solidFill>
          </a:ln>
        </p:spPr>
        <p:txBody>
          <a:bodyPr wrap="square" rtlCol="0">
            <a:spAutoFit/>
          </a:bodyPr>
          <a:lstStyle/>
          <a:p>
            <a:r>
              <a:rPr lang="en-US" sz="1500" b="1"/>
              <a:t>Mar 2020</a:t>
            </a:r>
          </a:p>
        </p:txBody>
      </p:sp>
      <p:sp>
        <p:nvSpPr>
          <p:cNvPr id="36" name="TextBox 35">
            <a:extLst>
              <a:ext uri="{FF2B5EF4-FFF2-40B4-BE49-F238E27FC236}">
                <a16:creationId xmlns:a16="http://schemas.microsoft.com/office/drawing/2014/main" id="{5A9B2EE0-FC4B-4284-9EFE-105F4A0E2253}"/>
              </a:ext>
            </a:extLst>
          </p:cNvPr>
          <p:cNvSpPr txBox="1"/>
          <p:nvPr/>
        </p:nvSpPr>
        <p:spPr>
          <a:xfrm rot="16200000">
            <a:off x="1494291" y="1839573"/>
            <a:ext cx="928300" cy="323165"/>
          </a:xfrm>
          <a:prstGeom prst="rect">
            <a:avLst/>
          </a:prstGeom>
          <a:noFill/>
          <a:ln w="38100">
            <a:solidFill>
              <a:schemeClr val="accent6">
                <a:lumMod val="50000"/>
              </a:schemeClr>
            </a:solidFill>
          </a:ln>
        </p:spPr>
        <p:txBody>
          <a:bodyPr wrap="square" rtlCol="0">
            <a:spAutoFit/>
          </a:bodyPr>
          <a:lstStyle/>
          <a:p>
            <a:r>
              <a:rPr lang="en-US" sz="1500" b="1"/>
              <a:t>Aug 2020</a:t>
            </a:r>
          </a:p>
        </p:txBody>
      </p:sp>
      <p:sp>
        <p:nvSpPr>
          <p:cNvPr id="37" name="TextBox 36">
            <a:extLst>
              <a:ext uri="{FF2B5EF4-FFF2-40B4-BE49-F238E27FC236}">
                <a16:creationId xmlns:a16="http://schemas.microsoft.com/office/drawing/2014/main" id="{4E64A929-4E8F-4AEB-B67D-76AEFDC608E0}"/>
              </a:ext>
            </a:extLst>
          </p:cNvPr>
          <p:cNvSpPr txBox="1"/>
          <p:nvPr/>
        </p:nvSpPr>
        <p:spPr>
          <a:xfrm rot="16200000">
            <a:off x="2992060" y="1724543"/>
            <a:ext cx="928300" cy="553998"/>
          </a:xfrm>
          <a:prstGeom prst="rect">
            <a:avLst/>
          </a:prstGeom>
          <a:noFill/>
          <a:ln w="38100">
            <a:solidFill>
              <a:schemeClr val="accent6">
                <a:lumMod val="50000"/>
              </a:schemeClr>
            </a:solidFill>
          </a:ln>
        </p:spPr>
        <p:txBody>
          <a:bodyPr wrap="square" rtlCol="0">
            <a:spAutoFit/>
          </a:bodyPr>
          <a:lstStyle/>
          <a:p>
            <a:r>
              <a:rPr lang="en-US" sz="1500" b="1"/>
              <a:t>Nov 2020</a:t>
            </a:r>
          </a:p>
        </p:txBody>
      </p:sp>
      <p:sp>
        <p:nvSpPr>
          <p:cNvPr id="38" name="TextBox 37">
            <a:extLst>
              <a:ext uri="{FF2B5EF4-FFF2-40B4-BE49-F238E27FC236}">
                <a16:creationId xmlns:a16="http://schemas.microsoft.com/office/drawing/2014/main" id="{3500A14C-D84E-424C-B680-7521A568A79C}"/>
              </a:ext>
            </a:extLst>
          </p:cNvPr>
          <p:cNvSpPr txBox="1"/>
          <p:nvPr/>
        </p:nvSpPr>
        <p:spPr>
          <a:xfrm rot="16200000">
            <a:off x="3566103" y="1852316"/>
            <a:ext cx="928300" cy="323165"/>
          </a:xfrm>
          <a:prstGeom prst="rect">
            <a:avLst/>
          </a:prstGeom>
          <a:noFill/>
          <a:ln w="38100">
            <a:solidFill>
              <a:schemeClr val="accent6">
                <a:lumMod val="50000"/>
              </a:schemeClr>
            </a:solidFill>
          </a:ln>
        </p:spPr>
        <p:txBody>
          <a:bodyPr wrap="square" rtlCol="0">
            <a:spAutoFit/>
          </a:bodyPr>
          <a:lstStyle/>
          <a:p>
            <a:r>
              <a:rPr lang="en-US" sz="1500" b="1"/>
              <a:t>Jan 2021</a:t>
            </a:r>
          </a:p>
        </p:txBody>
      </p:sp>
      <p:sp>
        <p:nvSpPr>
          <p:cNvPr id="39" name="TextBox 38">
            <a:extLst>
              <a:ext uri="{FF2B5EF4-FFF2-40B4-BE49-F238E27FC236}">
                <a16:creationId xmlns:a16="http://schemas.microsoft.com/office/drawing/2014/main" id="{88C9DEBF-B4BA-460B-9E7B-4BBE749D93EE}"/>
              </a:ext>
            </a:extLst>
          </p:cNvPr>
          <p:cNvSpPr txBox="1"/>
          <p:nvPr/>
        </p:nvSpPr>
        <p:spPr>
          <a:xfrm rot="16200000">
            <a:off x="4036109" y="1741916"/>
            <a:ext cx="928300" cy="553998"/>
          </a:xfrm>
          <a:prstGeom prst="rect">
            <a:avLst/>
          </a:prstGeom>
          <a:noFill/>
          <a:ln w="38100">
            <a:solidFill>
              <a:schemeClr val="accent6">
                <a:lumMod val="50000"/>
              </a:schemeClr>
            </a:solidFill>
          </a:ln>
        </p:spPr>
        <p:txBody>
          <a:bodyPr wrap="square" rtlCol="0">
            <a:spAutoFit/>
          </a:bodyPr>
          <a:lstStyle/>
          <a:p>
            <a:r>
              <a:rPr lang="en-US" sz="1500" b="1"/>
              <a:t>May 2021</a:t>
            </a:r>
          </a:p>
        </p:txBody>
      </p:sp>
      <p:sp>
        <p:nvSpPr>
          <p:cNvPr id="40" name="TextBox 39">
            <a:extLst>
              <a:ext uri="{FF2B5EF4-FFF2-40B4-BE49-F238E27FC236}">
                <a16:creationId xmlns:a16="http://schemas.microsoft.com/office/drawing/2014/main" id="{501A6666-D1EC-436F-9FEB-A1835D50CF26}"/>
              </a:ext>
            </a:extLst>
          </p:cNvPr>
          <p:cNvSpPr txBox="1"/>
          <p:nvPr/>
        </p:nvSpPr>
        <p:spPr>
          <a:xfrm rot="16200000">
            <a:off x="4497090" y="1854414"/>
            <a:ext cx="928300" cy="323165"/>
          </a:xfrm>
          <a:prstGeom prst="rect">
            <a:avLst/>
          </a:prstGeom>
          <a:noFill/>
          <a:ln w="38100">
            <a:solidFill>
              <a:schemeClr val="accent6">
                <a:lumMod val="50000"/>
              </a:schemeClr>
            </a:solidFill>
          </a:ln>
        </p:spPr>
        <p:txBody>
          <a:bodyPr wrap="square" rtlCol="0">
            <a:spAutoFit/>
          </a:bodyPr>
          <a:lstStyle/>
          <a:p>
            <a:r>
              <a:rPr lang="en-US" sz="1500" b="1"/>
              <a:t>Sep 2021</a:t>
            </a:r>
          </a:p>
        </p:txBody>
      </p:sp>
      <p:sp>
        <p:nvSpPr>
          <p:cNvPr id="41" name="TextBox 40">
            <a:extLst>
              <a:ext uri="{FF2B5EF4-FFF2-40B4-BE49-F238E27FC236}">
                <a16:creationId xmlns:a16="http://schemas.microsoft.com/office/drawing/2014/main" id="{9437C2C3-BA31-4594-B10C-4316FC69E537}"/>
              </a:ext>
            </a:extLst>
          </p:cNvPr>
          <p:cNvSpPr txBox="1"/>
          <p:nvPr/>
        </p:nvSpPr>
        <p:spPr>
          <a:xfrm rot="16200000">
            <a:off x="5278035" y="1722743"/>
            <a:ext cx="928300" cy="553998"/>
          </a:xfrm>
          <a:prstGeom prst="rect">
            <a:avLst/>
          </a:prstGeom>
          <a:noFill/>
          <a:ln w="38100">
            <a:solidFill>
              <a:schemeClr val="accent6">
                <a:lumMod val="50000"/>
              </a:schemeClr>
            </a:solidFill>
          </a:ln>
        </p:spPr>
        <p:txBody>
          <a:bodyPr wrap="square" rtlCol="0">
            <a:spAutoFit/>
          </a:bodyPr>
          <a:lstStyle/>
          <a:p>
            <a:r>
              <a:rPr lang="en-US" sz="1500" b="1"/>
              <a:t>Nov 2021</a:t>
            </a:r>
          </a:p>
        </p:txBody>
      </p:sp>
      <p:sp>
        <p:nvSpPr>
          <p:cNvPr id="42" name="TextBox 41">
            <a:extLst>
              <a:ext uri="{FF2B5EF4-FFF2-40B4-BE49-F238E27FC236}">
                <a16:creationId xmlns:a16="http://schemas.microsoft.com/office/drawing/2014/main" id="{C986EC00-A71A-459F-AD6A-CBEDC3897597}"/>
              </a:ext>
            </a:extLst>
          </p:cNvPr>
          <p:cNvSpPr txBox="1"/>
          <p:nvPr/>
        </p:nvSpPr>
        <p:spPr>
          <a:xfrm rot="16200000">
            <a:off x="5899582" y="1837515"/>
            <a:ext cx="928300" cy="323165"/>
          </a:xfrm>
          <a:prstGeom prst="rect">
            <a:avLst/>
          </a:prstGeom>
          <a:noFill/>
          <a:ln w="38100">
            <a:solidFill>
              <a:schemeClr val="accent6">
                <a:lumMod val="50000"/>
              </a:schemeClr>
            </a:solidFill>
          </a:ln>
        </p:spPr>
        <p:txBody>
          <a:bodyPr wrap="square" rtlCol="0">
            <a:spAutoFit/>
          </a:bodyPr>
          <a:lstStyle/>
          <a:p>
            <a:r>
              <a:rPr lang="en-US" sz="1500" b="1"/>
              <a:t>Feb 2022</a:t>
            </a:r>
          </a:p>
        </p:txBody>
      </p:sp>
      <p:sp>
        <p:nvSpPr>
          <p:cNvPr id="43" name="TextBox 42">
            <a:extLst>
              <a:ext uri="{FF2B5EF4-FFF2-40B4-BE49-F238E27FC236}">
                <a16:creationId xmlns:a16="http://schemas.microsoft.com/office/drawing/2014/main" id="{B2F8B91A-E527-40C5-A141-F907B23B5C89}"/>
              </a:ext>
            </a:extLst>
          </p:cNvPr>
          <p:cNvSpPr txBox="1"/>
          <p:nvPr/>
        </p:nvSpPr>
        <p:spPr>
          <a:xfrm rot="16200000">
            <a:off x="6602157" y="1826831"/>
            <a:ext cx="928300" cy="323165"/>
          </a:xfrm>
          <a:prstGeom prst="rect">
            <a:avLst/>
          </a:prstGeom>
          <a:noFill/>
          <a:ln w="38100">
            <a:solidFill>
              <a:schemeClr val="accent6">
                <a:lumMod val="50000"/>
              </a:schemeClr>
            </a:solidFill>
          </a:ln>
        </p:spPr>
        <p:txBody>
          <a:bodyPr wrap="square" rtlCol="0">
            <a:spAutoFit/>
          </a:bodyPr>
          <a:lstStyle/>
          <a:p>
            <a:r>
              <a:rPr lang="en-US" sz="1500" b="1"/>
              <a:t>July 2022</a:t>
            </a:r>
          </a:p>
        </p:txBody>
      </p:sp>
    </p:spTree>
    <p:extLst>
      <p:ext uri="{BB962C8B-B14F-4D97-AF65-F5344CB8AC3E}">
        <p14:creationId xmlns:p14="http://schemas.microsoft.com/office/powerpoint/2010/main" val="4248709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437231" y="3405669"/>
            <a:ext cx="1305177"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57549" y="854842"/>
            <a:ext cx="8986451" cy="507831"/>
          </a:xfrm>
          <a:prstGeom prst="rect">
            <a:avLst/>
          </a:prstGeom>
          <a:noFill/>
        </p:spPr>
        <p:txBody>
          <a:bodyPr wrap="square" rtlCol="0">
            <a:spAutoFit/>
          </a:bodyPr>
          <a:lstStyle/>
          <a:p>
            <a:r>
              <a:rPr lang="en-US" sz="2700"/>
              <a:t>Work w/Engineer &amp; Funder(s) to Fill in the Total Project Cost</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74185" y="4014645"/>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A0B1E9-0499-4F6F-86FB-EF6EE1E10244}"/>
              </a:ext>
            </a:extLst>
          </p:cNvPr>
          <p:cNvSpPr txBox="1"/>
          <p:nvPr/>
        </p:nvSpPr>
        <p:spPr>
          <a:xfrm rot="16200000">
            <a:off x="43807" y="1718355"/>
            <a:ext cx="928300" cy="553998"/>
          </a:xfrm>
          <a:prstGeom prst="rect">
            <a:avLst/>
          </a:prstGeom>
          <a:noFill/>
          <a:ln w="38100">
            <a:solidFill>
              <a:schemeClr val="accent6">
                <a:lumMod val="50000"/>
              </a:schemeClr>
            </a:solidFill>
          </a:ln>
        </p:spPr>
        <p:txBody>
          <a:bodyPr wrap="square" rtlCol="0">
            <a:spAutoFit/>
          </a:bodyPr>
          <a:lstStyle/>
          <a:p>
            <a:r>
              <a:rPr lang="en-US" sz="1500" b="1"/>
              <a:t>May 2019</a:t>
            </a:r>
          </a:p>
        </p:txBody>
      </p:sp>
      <p:sp>
        <p:nvSpPr>
          <p:cNvPr id="33" name="TextBox 32">
            <a:extLst>
              <a:ext uri="{FF2B5EF4-FFF2-40B4-BE49-F238E27FC236}">
                <a16:creationId xmlns:a16="http://schemas.microsoft.com/office/drawing/2014/main" id="{41DB00D1-9FCD-4CAF-87C1-99FFC713F53D}"/>
              </a:ext>
            </a:extLst>
          </p:cNvPr>
          <p:cNvSpPr txBox="1"/>
          <p:nvPr/>
        </p:nvSpPr>
        <p:spPr>
          <a:xfrm rot="16200000">
            <a:off x="7990962" y="1732037"/>
            <a:ext cx="928300" cy="553998"/>
          </a:xfrm>
          <a:prstGeom prst="rect">
            <a:avLst/>
          </a:prstGeom>
          <a:noFill/>
          <a:ln w="38100">
            <a:solidFill>
              <a:schemeClr val="accent6">
                <a:lumMod val="50000"/>
              </a:schemeClr>
            </a:solidFill>
          </a:ln>
        </p:spPr>
        <p:txBody>
          <a:bodyPr wrap="square" rtlCol="0">
            <a:spAutoFit/>
          </a:bodyPr>
          <a:lstStyle/>
          <a:p>
            <a:r>
              <a:rPr lang="en-US" sz="1500" b="1"/>
              <a:t>Sept 2022</a:t>
            </a:r>
          </a:p>
        </p:txBody>
      </p:sp>
      <p:sp>
        <p:nvSpPr>
          <p:cNvPr id="34" name="TextBox 33">
            <a:extLst>
              <a:ext uri="{FF2B5EF4-FFF2-40B4-BE49-F238E27FC236}">
                <a16:creationId xmlns:a16="http://schemas.microsoft.com/office/drawing/2014/main" id="{9DD86469-04A9-4BE7-ADFF-9A3AC914D4B6}"/>
              </a:ext>
            </a:extLst>
          </p:cNvPr>
          <p:cNvSpPr txBox="1"/>
          <p:nvPr/>
        </p:nvSpPr>
        <p:spPr>
          <a:xfrm rot="16200000">
            <a:off x="647187" y="1826831"/>
            <a:ext cx="928300" cy="323165"/>
          </a:xfrm>
          <a:prstGeom prst="rect">
            <a:avLst/>
          </a:prstGeom>
          <a:noFill/>
          <a:ln w="38100">
            <a:solidFill>
              <a:schemeClr val="accent6">
                <a:lumMod val="50000"/>
              </a:schemeClr>
            </a:solidFill>
          </a:ln>
        </p:spPr>
        <p:txBody>
          <a:bodyPr wrap="square" rtlCol="0">
            <a:spAutoFit/>
          </a:bodyPr>
          <a:lstStyle/>
          <a:p>
            <a:r>
              <a:rPr lang="en-US" sz="1500" b="1"/>
              <a:t>Oct 2019</a:t>
            </a:r>
          </a:p>
        </p:txBody>
      </p:sp>
      <p:sp>
        <p:nvSpPr>
          <p:cNvPr id="35" name="TextBox 34">
            <a:extLst>
              <a:ext uri="{FF2B5EF4-FFF2-40B4-BE49-F238E27FC236}">
                <a16:creationId xmlns:a16="http://schemas.microsoft.com/office/drawing/2014/main" id="{1E0FCC3B-3A78-45AA-8D3D-0093F5558C42}"/>
              </a:ext>
            </a:extLst>
          </p:cNvPr>
          <p:cNvSpPr txBox="1"/>
          <p:nvPr/>
        </p:nvSpPr>
        <p:spPr>
          <a:xfrm rot="16200000">
            <a:off x="1066653" y="1724157"/>
            <a:ext cx="928300" cy="553998"/>
          </a:xfrm>
          <a:prstGeom prst="rect">
            <a:avLst/>
          </a:prstGeom>
          <a:noFill/>
          <a:ln w="38100">
            <a:solidFill>
              <a:schemeClr val="accent6">
                <a:lumMod val="50000"/>
              </a:schemeClr>
            </a:solidFill>
          </a:ln>
        </p:spPr>
        <p:txBody>
          <a:bodyPr wrap="square" rtlCol="0">
            <a:spAutoFit/>
          </a:bodyPr>
          <a:lstStyle/>
          <a:p>
            <a:r>
              <a:rPr lang="en-US" sz="1500" b="1"/>
              <a:t>Mar 2020</a:t>
            </a:r>
          </a:p>
        </p:txBody>
      </p:sp>
      <p:sp>
        <p:nvSpPr>
          <p:cNvPr id="36" name="TextBox 35">
            <a:extLst>
              <a:ext uri="{FF2B5EF4-FFF2-40B4-BE49-F238E27FC236}">
                <a16:creationId xmlns:a16="http://schemas.microsoft.com/office/drawing/2014/main" id="{5A9B2EE0-FC4B-4284-9EFE-105F4A0E2253}"/>
              </a:ext>
            </a:extLst>
          </p:cNvPr>
          <p:cNvSpPr txBox="1"/>
          <p:nvPr/>
        </p:nvSpPr>
        <p:spPr>
          <a:xfrm rot="16200000">
            <a:off x="1494291" y="1839573"/>
            <a:ext cx="928300" cy="323165"/>
          </a:xfrm>
          <a:prstGeom prst="rect">
            <a:avLst/>
          </a:prstGeom>
          <a:noFill/>
          <a:ln w="38100">
            <a:solidFill>
              <a:schemeClr val="accent6">
                <a:lumMod val="50000"/>
              </a:schemeClr>
            </a:solidFill>
          </a:ln>
        </p:spPr>
        <p:txBody>
          <a:bodyPr wrap="square" rtlCol="0">
            <a:spAutoFit/>
          </a:bodyPr>
          <a:lstStyle/>
          <a:p>
            <a:r>
              <a:rPr lang="en-US" sz="1500" b="1"/>
              <a:t>Aug 2020</a:t>
            </a:r>
          </a:p>
        </p:txBody>
      </p:sp>
      <p:sp>
        <p:nvSpPr>
          <p:cNvPr id="37" name="TextBox 36">
            <a:extLst>
              <a:ext uri="{FF2B5EF4-FFF2-40B4-BE49-F238E27FC236}">
                <a16:creationId xmlns:a16="http://schemas.microsoft.com/office/drawing/2014/main" id="{4E64A929-4E8F-4AEB-B67D-76AEFDC608E0}"/>
              </a:ext>
            </a:extLst>
          </p:cNvPr>
          <p:cNvSpPr txBox="1"/>
          <p:nvPr/>
        </p:nvSpPr>
        <p:spPr>
          <a:xfrm rot="16200000">
            <a:off x="2992060" y="1724543"/>
            <a:ext cx="928300" cy="553998"/>
          </a:xfrm>
          <a:prstGeom prst="rect">
            <a:avLst/>
          </a:prstGeom>
          <a:noFill/>
          <a:ln w="38100">
            <a:solidFill>
              <a:schemeClr val="accent6">
                <a:lumMod val="50000"/>
              </a:schemeClr>
            </a:solidFill>
          </a:ln>
        </p:spPr>
        <p:txBody>
          <a:bodyPr wrap="square" rtlCol="0">
            <a:spAutoFit/>
          </a:bodyPr>
          <a:lstStyle/>
          <a:p>
            <a:r>
              <a:rPr lang="en-US" sz="1500" b="1"/>
              <a:t>Nov 2020</a:t>
            </a:r>
          </a:p>
        </p:txBody>
      </p:sp>
      <p:sp>
        <p:nvSpPr>
          <p:cNvPr id="38" name="TextBox 37">
            <a:extLst>
              <a:ext uri="{FF2B5EF4-FFF2-40B4-BE49-F238E27FC236}">
                <a16:creationId xmlns:a16="http://schemas.microsoft.com/office/drawing/2014/main" id="{3500A14C-D84E-424C-B680-7521A568A79C}"/>
              </a:ext>
            </a:extLst>
          </p:cNvPr>
          <p:cNvSpPr txBox="1"/>
          <p:nvPr/>
        </p:nvSpPr>
        <p:spPr>
          <a:xfrm rot="16200000">
            <a:off x="3566103" y="1852316"/>
            <a:ext cx="928300" cy="323165"/>
          </a:xfrm>
          <a:prstGeom prst="rect">
            <a:avLst/>
          </a:prstGeom>
          <a:noFill/>
          <a:ln w="38100">
            <a:solidFill>
              <a:schemeClr val="accent6">
                <a:lumMod val="50000"/>
              </a:schemeClr>
            </a:solidFill>
          </a:ln>
        </p:spPr>
        <p:txBody>
          <a:bodyPr wrap="square" rtlCol="0">
            <a:spAutoFit/>
          </a:bodyPr>
          <a:lstStyle/>
          <a:p>
            <a:r>
              <a:rPr lang="en-US" sz="1500" b="1"/>
              <a:t>Jan 2021</a:t>
            </a:r>
          </a:p>
        </p:txBody>
      </p:sp>
      <p:sp>
        <p:nvSpPr>
          <p:cNvPr id="39" name="TextBox 38">
            <a:extLst>
              <a:ext uri="{FF2B5EF4-FFF2-40B4-BE49-F238E27FC236}">
                <a16:creationId xmlns:a16="http://schemas.microsoft.com/office/drawing/2014/main" id="{88C9DEBF-B4BA-460B-9E7B-4BBE749D93EE}"/>
              </a:ext>
            </a:extLst>
          </p:cNvPr>
          <p:cNvSpPr txBox="1"/>
          <p:nvPr/>
        </p:nvSpPr>
        <p:spPr>
          <a:xfrm rot="16200000">
            <a:off x="4036109" y="1741916"/>
            <a:ext cx="928300" cy="553998"/>
          </a:xfrm>
          <a:prstGeom prst="rect">
            <a:avLst/>
          </a:prstGeom>
          <a:noFill/>
          <a:ln w="38100">
            <a:solidFill>
              <a:schemeClr val="accent6">
                <a:lumMod val="50000"/>
              </a:schemeClr>
            </a:solidFill>
          </a:ln>
        </p:spPr>
        <p:txBody>
          <a:bodyPr wrap="square" rtlCol="0">
            <a:spAutoFit/>
          </a:bodyPr>
          <a:lstStyle/>
          <a:p>
            <a:r>
              <a:rPr lang="en-US" sz="1500" b="1"/>
              <a:t>May 2021</a:t>
            </a:r>
          </a:p>
        </p:txBody>
      </p:sp>
      <p:sp>
        <p:nvSpPr>
          <p:cNvPr id="40" name="TextBox 39">
            <a:extLst>
              <a:ext uri="{FF2B5EF4-FFF2-40B4-BE49-F238E27FC236}">
                <a16:creationId xmlns:a16="http://schemas.microsoft.com/office/drawing/2014/main" id="{501A6666-D1EC-436F-9FEB-A1835D50CF26}"/>
              </a:ext>
            </a:extLst>
          </p:cNvPr>
          <p:cNvSpPr txBox="1"/>
          <p:nvPr/>
        </p:nvSpPr>
        <p:spPr>
          <a:xfrm rot="16200000">
            <a:off x="4497090" y="1854414"/>
            <a:ext cx="928300" cy="323165"/>
          </a:xfrm>
          <a:prstGeom prst="rect">
            <a:avLst/>
          </a:prstGeom>
          <a:noFill/>
          <a:ln w="38100">
            <a:solidFill>
              <a:schemeClr val="accent6">
                <a:lumMod val="50000"/>
              </a:schemeClr>
            </a:solidFill>
          </a:ln>
        </p:spPr>
        <p:txBody>
          <a:bodyPr wrap="square" rtlCol="0">
            <a:spAutoFit/>
          </a:bodyPr>
          <a:lstStyle/>
          <a:p>
            <a:r>
              <a:rPr lang="en-US" sz="1500" b="1"/>
              <a:t>Sep 2021</a:t>
            </a:r>
          </a:p>
        </p:txBody>
      </p:sp>
      <p:sp>
        <p:nvSpPr>
          <p:cNvPr id="41" name="TextBox 40">
            <a:extLst>
              <a:ext uri="{FF2B5EF4-FFF2-40B4-BE49-F238E27FC236}">
                <a16:creationId xmlns:a16="http://schemas.microsoft.com/office/drawing/2014/main" id="{9437C2C3-BA31-4594-B10C-4316FC69E537}"/>
              </a:ext>
            </a:extLst>
          </p:cNvPr>
          <p:cNvSpPr txBox="1"/>
          <p:nvPr/>
        </p:nvSpPr>
        <p:spPr>
          <a:xfrm rot="16200000">
            <a:off x="5278035" y="1722743"/>
            <a:ext cx="928300" cy="553998"/>
          </a:xfrm>
          <a:prstGeom prst="rect">
            <a:avLst/>
          </a:prstGeom>
          <a:noFill/>
          <a:ln w="38100">
            <a:solidFill>
              <a:schemeClr val="accent6">
                <a:lumMod val="50000"/>
              </a:schemeClr>
            </a:solidFill>
          </a:ln>
        </p:spPr>
        <p:txBody>
          <a:bodyPr wrap="square" rtlCol="0">
            <a:spAutoFit/>
          </a:bodyPr>
          <a:lstStyle/>
          <a:p>
            <a:r>
              <a:rPr lang="en-US" sz="1500" b="1"/>
              <a:t>Nov 2021</a:t>
            </a:r>
          </a:p>
        </p:txBody>
      </p:sp>
      <p:sp>
        <p:nvSpPr>
          <p:cNvPr id="42" name="TextBox 41">
            <a:extLst>
              <a:ext uri="{FF2B5EF4-FFF2-40B4-BE49-F238E27FC236}">
                <a16:creationId xmlns:a16="http://schemas.microsoft.com/office/drawing/2014/main" id="{C986EC00-A71A-459F-AD6A-CBEDC3897597}"/>
              </a:ext>
            </a:extLst>
          </p:cNvPr>
          <p:cNvSpPr txBox="1"/>
          <p:nvPr/>
        </p:nvSpPr>
        <p:spPr>
          <a:xfrm rot="16200000">
            <a:off x="5899582" y="1837515"/>
            <a:ext cx="928300" cy="323165"/>
          </a:xfrm>
          <a:prstGeom prst="rect">
            <a:avLst/>
          </a:prstGeom>
          <a:noFill/>
          <a:ln w="38100">
            <a:solidFill>
              <a:schemeClr val="accent6">
                <a:lumMod val="50000"/>
              </a:schemeClr>
            </a:solidFill>
          </a:ln>
        </p:spPr>
        <p:txBody>
          <a:bodyPr wrap="square" rtlCol="0">
            <a:spAutoFit/>
          </a:bodyPr>
          <a:lstStyle/>
          <a:p>
            <a:r>
              <a:rPr lang="en-US" sz="1500" b="1"/>
              <a:t>Feb 2022</a:t>
            </a:r>
          </a:p>
        </p:txBody>
      </p:sp>
      <p:sp>
        <p:nvSpPr>
          <p:cNvPr id="43" name="TextBox 42">
            <a:extLst>
              <a:ext uri="{FF2B5EF4-FFF2-40B4-BE49-F238E27FC236}">
                <a16:creationId xmlns:a16="http://schemas.microsoft.com/office/drawing/2014/main" id="{B2F8B91A-E527-40C5-A141-F907B23B5C89}"/>
              </a:ext>
            </a:extLst>
          </p:cNvPr>
          <p:cNvSpPr txBox="1"/>
          <p:nvPr/>
        </p:nvSpPr>
        <p:spPr>
          <a:xfrm rot="16200000">
            <a:off x="6602157" y="1826831"/>
            <a:ext cx="928300" cy="323165"/>
          </a:xfrm>
          <a:prstGeom prst="rect">
            <a:avLst/>
          </a:prstGeom>
          <a:noFill/>
          <a:ln w="38100">
            <a:solidFill>
              <a:schemeClr val="accent6">
                <a:lumMod val="50000"/>
              </a:schemeClr>
            </a:solidFill>
          </a:ln>
        </p:spPr>
        <p:txBody>
          <a:bodyPr wrap="square" rtlCol="0">
            <a:spAutoFit/>
          </a:bodyPr>
          <a:lstStyle/>
          <a:p>
            <a:r>
              <a:rPr lang="en-US" sz="1500" b="1"/>
              <a:t>July 2022</a:t>
            </a:r>
          </a:p>
        </p:txBody>
      </p:sp>
      <p:sp>
        <p:nvSpPr>
          <p:cNvPr id="45" name="TextBox 44">
            <a:extLst>
              <a:ext uri="{FF2B5EF4-FFF2-40B4-BE49-F238E27FC236}">
                <a16:creationId xmlns:a16="http://schemas.microsoft.com/office/drawing/2014/main" id="{ECC967E8-5EC6-0643-B439-3E3C1D6DAB4F}"/>
              </a:ext>
            </a:extLst>
          </p:cNvPr>
          <p:cNvSpPr txBox="1"/>
          <p:nvPr/>
        </p:nvSpPr>
        <p:spPr>
          <a:xfrm>
            <a:off x="8148510" y="5541747"/>
            <a:ext cx="751447" cy="323165"/>
          </a:xfrm>
          <a:prstGeom prst="rect">
            <a:avLst/>
          </a:prstGeom>
          <a:noFill/>
          <a:ln w="38100">
            <a:solidFill>
              <a:schemeClr val="accent6">
                <a:lumMod val="50000"/>
              </a:schemeClr>
            </a:solidFill>
          </a:ln>
        </p:spPr>
        <p:txBody>
          <a:bodyPr wrap="square" rtlCol="0">
            <a:spAutoFit/>
          </a:bodyPr>
          <a:lstStyle/>
          <a:p>
            <a:r>
              <a:rPr lang="en-US" sz="1500" b="1"/>
              <a:t>$2.5 M</a:t>
            </a:r>
          </a:p>
        </p:txBody>
      </p:sp>
    </p:spTree>
    <p:extLst>
      <p:ext uri="{BB962C8B-B14F-4D97-AF65-F5344CB8AC3E}">
        <p14:creationId xmlns:p14="http://schemas.microsoft.com/office/powerpoint/2010/main" val="474211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57998" y="265515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p:nvPr/>
        </p:nvCxnSpPr>
        <p:spPr>
          <a:xfrm flipV="1">
            <a:off x="657998"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437231" y="3405669"/>
            <a:ext cx="1305177" cy="646331"/>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2812707"/>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F593A2-9368-4D4C-B4F1-E71D085B3735}"/>
              </a:ext>
            </a:extLst>
          </p:cNvPr>
          <p:cNvSpPr txBox="1"/>
          <p:nvPr/>
        </p:nvSpPr>
        <p:spPr>
          <a:xfrm>
            <a:off x="157549" y="854842"/>
            <a:ext cx="8986451" cy="507831"/>
          </a:xfrm>
          <a:prstGeom prst="rect">
            <a:avLst/>
          </a:prstGeom>
          <a:noFill/>
        </p:spPr>
        <p:txBody>
          <a:bodyPr wrap="square" rtlCol="0">
            <a:spAutoFit/>
          </a:bodyPr>
          <a:lstStyle/>
          <a:p>
            <a:r>
              <a:rPr lang="en-US" sz="2700"/>
              <a:t>Work w/Engineer &amp; Funder(s) to Fill in the Rest of the Costs</a:t>
            </a:r>
          </a:p>
        </p:txBody>
      </p:sp>
      <p:sp>
        <p:nvSpPr>
          <p:cNvPr id="11" name="TextBox 10">
            <a:extLst>
              <a:ext uri="{FF2B5EF4-FFF2-40B4-BE49-F238E27FC236}">
                <a16:creationId xmlns:a16="http://schemas.microsoft.com/office/drawing/2014/main" id="{FD8E10B9-A879-4F12-A9A2-80F2F29F4712}"/>
              </a:ext>
            </a:extLst>
          </p:cNvPr>
          <p:cNvSpPr txBox="1"/>
          <p:nvPr/>
        </p:nvSpPr>
        <p:spPr>
          <a:xfrm>
            <a:off x="7474185" y="4014645"/>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p:nvPr/>
        </p:nvCxnSpPr>
        <p:spPr>
          <a:xfrm flipV="1">
            <a:off x="351086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p:nvPr/>
        </p:nvCxnSpPr>
        <p:spPr>
          <a:xfrm flipV="1">
            <a:off x="4961239"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p:nvPr/>
        </p:nvCxnSpPr>
        <p:spPr>
          <a:xfrm flipV="1">
            <a:off x="6363731"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p:nvPr/>
        </p:nvCxnSpPr>
        <p:spPr>
          <a:xfrm flipV="1">
            <a:off x="1984804" y="282660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2850813"/>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2802402"/>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2826608"/>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V="1">
            <a:off x="5813862" y="2795447"/>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2819654"/>
            <a:ext cx="0" cy="17260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A0B1E9-0499-4F6F-86FB-EF6EE1E10244}"/>
              </a:ext>
            </a:extLst>
          </p:cNvPr>
          <p:cNvSpPr txBox="1"/>
          <p:nvPr/>
        </p:nvSpPr>
        <p:spPr>
          <a:xfrm rot="16200000">
            <a:off x="43807" y="1718355"/>
            <a:ext cx="928300" cy="553998"/>
          </a:xfrm>
          <a:prstGeom prst="rect">
            <a:avLst/>
          </a:prstGeom>
          <a:noFill/>
          <a:ln w="38100">
            <a:solidFill>
              <a:schemeClr val="accent6">
                <a:lumMod val="50000"/>
              </a:schemeClr>
            </a:solidFill>
          </a:ln>
        </p:spPr>
        <p:txBody>
          <a:bodyPr wrap="square" rtlCol="0">
            <a:spAutoFit/>
          </a:bodyPr>
          <a:lstStyle/>
          <a:p>
            <a:r>
              <a:rPr lang="en-US" sz="1500" b="1"/>
              <a:t>May 2019</a:t>
            </a:r>
          </a:p>
        </p:txBody>
      </p:sp>
      <p:sp>
        <p:nvSpPr>
          <p:cNvPr id="33" name="TextBox 32">
            <a:extLst>
              <a:ext uri="{FF2B5EF4-FFF2-40B4-BE49-F238E27FC236}">
                <a16:creationId xmlns:a16="http://schemas.microsoft.com/office/drawing/2014/main" id="{41DB00D1-9FCD-4CAF-87C1-99FFC713F53D}"/>
              </a:ext>
            </a:extLst>
          </p:cNvPr>
          <p:cNvSpPr txBox="1"/>
          <p:nvPr/>
        </p:nvSpPr>
        <p:spPr>
          <a:xfrm rot="16200000">
            <a:off x="7990962" y="1732037"/>
            <a:ext cx="928300" cy="553998"/>
          </a:xfrm>
          <a:prstGeom prst="rect">
            <a:avLst/>
          </a:prstGeom>
          <a:noFill/>
          <a:ln w="38100">
            <a:solidFill>
              <a:schemeClr val="accent6">
                <a:lumMod val="50000"/>
              </a:schemeClr>
            </a:solidFill>
          </a:ln>
        </p:spPr>
        <p:txBody>
          <a:bodyPr wrap="square" rtlCol="0">
            <a:spAutoFit/>
          </a:bodyPr>
          <a:lstStyle/>
          <a:p>
            <a:r>
              <a:rPr lang="en-US" sz="1500" b="1"/>
              <a:t>Sept 2022</a:t>
            </a:r>
          </a:p>
        </p:txBody>
      </p:sp>
      <p:sp>
        <p:nvSpPr>
          <p:cNvPr id="34" name="TextBox 33">
            <a:extLst>
              <a:ext uri="{FF2B5EF4-FFF2-40B4-BE49-F238E27FC236}">
                <a16:creationId xmlns:a16="http://schemas.microsoft.com/office/drawing/2014/main" id="{9DD86469-04A9-4BE7-ADFF-9A3AC914D4B6}"/>
              </a:ext>
            </a:extLst>
          </p:cNvPr>
          <p:cNvSpPr txBox="1"/>
          <p:nvPr/>
        </p:nvSpPr>
        <p:spPr>
          <a:xfrm rot="16200000">
            <a:off x="647187" y="1826831"/>
            <a:ext cx="928300" cy="323165"/>
          </a:xfrm>
          <a:prstGeom prst="rect">
            <a:avLst/>
          </a:prstGeom>
          <a:noFill/>
          <a:ln w="38100">
            <a:solidFill>
              <a:schemeClr val="accent6">
                <a:lumMod val="50000"/>
              </a:schemeClr>
            </a:solidFill>
          </a:ln>
        </p:spPr>
        <p:txBody>
          <a:bodyPr wrap="square" rtlCol="0">
            <a:spAutoFit/>
          </a:bodyPr>
          <a:lstStyle/>
          <a:p>
            <a:r>
              <a:rPr lang="en-US" sz="1500" b="1"/>
              <a:t>Oct 2019</a:t>
            </a:r>
          </a:p>
        </p:txBody>
      </p:sp>
      <p:sp>
        <p:nvSpPr>
          <p:cNvPr id="35" name="TextBox 34">
            <a:extLst>
              <a:ext uri="{FF2B5EF4-FFF2-40B4-BE49-F238E27FC236}">
                <a16:creationId xmlns:a16="http://schemas.microsoft.com/office/drawing/2014/main" id="{1E0FCC3B-3A78-45AA-8D3D-0093F5558C42}"/>
              </a:ext>
            </a:extLst>
          </p:cNvPr>
          <p:cNvSpPr txBox="1"/>
          <p:nvPr/>
        </p:nvSpPr>
        <p:spPr>
          <a:xfrm rot="16200000">
            <a:off x="1066653" y="1724157"/>
            <a:ext cx="928300" cy="553998"/>
          </a:xfrm>
          <a:prstGeom prst="rect">
            <a:avLst/>
          </a:prstGeom>
          <a:noFill/>
          <a:ln w="38100">
            <a:solidFill>
              <a:schemeClr val="accent6">
                <a:lumMod val="50000"/>
              </a:schemeClr>
            </a:solidFill>
          </a:ln>
        </p:spPr>
        <p:txBody>
          <a:bodyPr wrap="square" rtlCol="0">
            <a:spAutoFit/>
          </a:bodyPr>
          <a:lstStyle/>
          <a:p>
            <a:r>
              <a:rPr lang="en-US" sz="1500" b="1"/>
              <a:t>Mar 2020</a:t>
            </a:r>
          </a:p>
        </p:txBody>
      </p:sp>
      <p:sp>
        <p:nvSpPr>
          <p:cNvPr id="36" name="TextBox 35">
            <a:extLst>
              <a:ext uri="{FF2B5EF4-FFF2-40B4-BE49-F238E27FC236}">
                <a16:creationId xmlns:a16="http://schemas.microsoft.com/office/drawing/2014/main" id="{5A9B2EE0-FC4B-4284-9EFE-105F4A0E2253}"/>
              </a:ext>
            </a:extLst>
          </p:cNvPr>
          <p:cNvSpPr txBox="1"/>
          <p:nvPr/>
        </p:nvSpPr>
        <p:spPr>
          <a:xfrm rot="16200000">
            <a:off x="1494291" y="1839573"/>
            <a:ext cx="928300" cy="323165"/>
          </a:xfrm>
          <a:prstGeom prst="rect">
            <a:avLst/>
          </a:prstGeom>
          <a:noFill/>
          <a:ln w="38100">
            <a:solidFill>
              <a:schemeClr val="accent6">
                <a:lumMod val="50000"/>
              </a:schemeClr>
            </a:solidFill>
          </a:ln>
        </p:spPr>
        <p:txBody>
          <a:bodyPr wrap="square" rtlCol="0">
            <a:spAutoFit/>
          </a:bodyPr>
          <a:lstStyle/>
          <a:p>
            <a:r>
              <a:rPr lang="en-US" sz="1500" b="1"/>
              <a:t>Aug 2020</a:t>
            </a:r>
          </a:p>
        </p:txBody>
      </p:sp>
      <p:sp>
        <p:nvSpPr>
          <p:cNvPr id="37" name="TextBox 36">
            <a:extLst>
              <a:ext uri="{FF2B5EF4-FFF2-40B4-BE49-F238E27FC236}">
                <a16:creationId xmlns:a16="http://schemas.microsoft.com/office/drawing/2014/main" id="{4E64A929-4E8F-4AEB-B67D-76AEFDC608E0}"/>
              </a:ext>
            </a:extLst>
          </p:cNvPr>
          <p:cNvSpPr txBox="1"/>
          <p:nvPr/>
        </p:nvSpPr>
        <p:spPr>
          <a:xfrm rot="16200000">
            <a:off x="2992060" y="1724543"/>
            <a:ext cx="928300" cy="553998"/>
          </a:xfrm>
          <a:prstGeom prst="rect">
            <a:avLst/>
          </a:prstGeom>
          <a:noFill/>
          <a:ln w="38100">
            <a:solidFill>
              <a:schemeClr val="accent6">
                <a:lumMod val="50000"/>
              </a:schemeClr>
            </a:solidFill>
          </a:ln>
        </p:spPr>
        <p:txBody>
          <a:bodyPr wrap="square" rtlCol="0">
            <a:spAutoFit/>
          </a:bodyPr>
          <a:lstStyle/>
          <a:p>
            <a:r>
              <a:rPr lang="en-US" sz="1500" b="1"/>
              <a:t>Nov 2020</a:t>
            </a:r>
          </a:p>
        </p:txBody>
      </p:sp>
      <p:sp>
        <p:nvSpPr>
          <p:cNvPr id="38" name="TextBox 37">
            <a:extLst>
              <a:ext uri="{FF2B5EF4-FFF2-40B4-BE49-F238E27FC236}">
                <a16:creationId xmlns:a16="http://schemas.microsoft.com/office/drawing/2014/main" id="{3500A14C-D84E-424C-B680-7521A568A79C}"/>
              </a:ext>
            </a:extLst>
          </p:cNvPr>
          <p:cNvSpPr txBox="1"/>
          <p:nvPr/>
        </p:nvSpPr>
        <p:spPr>
          <a:xfrm rot="16200000">
            <a:off x="3566103" y="1852316"/>
            <a:ext cx="928300" cy="323165"/>
          </a:xfrm>
          <a:prstGeom prst="rect">
            <a:avLst/>
          </a:prstGeom>
          <a:noFill/>
          <a:ln w="38100">
            <a:solidFill>
              <a:schemeClr val="accent6">
                <a:lumMod val="50000"/>
              </a:schemeClr>
            </a:solidFill>
          </a:ln>
        </p:spPr>
        <p:txBody>
          <a:bodyPr wrap="square" rtlCol="0">
            <a:spAutoFit/>
          </a:bodyPr>
          <a:lstStyle/>
          <a:p>
            <a:r>
              <a:rPr lang="en-US" sz="1500" b="1"/>
              <a:t>Jan 2021</a:t>
            </a:r>
          </a:p>
        </p:txBody>
      </p:sp>
      <p:sp>
        <p:nvSpPr>
          <p:cNvPr id="39" name="TextBox 38">
            <a:extLst>
              <a:ext uri="{FF2B5EF4-FFF2-40B4-BE49-F238E27FC236}">
                <a16:creationId xmlns:a16="http://schemas.microsoft.com/office/drawing/2014/main" id="{88C9DEBF-B4BA-460B-9E7B-4BBE749D93EE}"/>
              </a:ext>
            </a:extLst>
          </p:cNvPr>
          <p:cNvSpPr txBox="1"/>
          <p:nvPr/>
        </p:nvSpPr>
        <p:spPr>
          <a:xfrm rot="16200000">
            <a:off x="4036109" y="1741916"/>
            <a:ext cx="928300" cy="553998"/>
          </a:xfrm>
          <a:prstGeom prst="rect">
            <a:avLst/>
          </a:prstGeom>
          <a:noFill/>
          <a:ln w="38100">
            <a:solidFill>
              <a:schemeClr val="accent6">
                <a:lumMod val="50000"/>
              </a:schemeClr>
            </a:solidFill>
          </a:ln>
        </p:spPr>
        <p:txBody>
          <a:bodyPr wrap="square" rtlCol="0">
            <a:spAutoFit/>
          </a:bodyPr>
          <a:lstStyle/>
          <a:p>
            <a:r>
              <a:rPr lang="en-US" sz="1500" b="1"/>
              <a:t>May 2021</a:t>
            </a:r>
          </a:p>
        </p:txBody>
      </p:sp>
      <p:sp>
        <p:nvSpPr>
          <p:cNvPr id="40" name="TextBox 39">
            <a:extLst>
              <a:ext uri="{FF2B5EF4-FFF2-40B4-BE49-F238E27FC236}">
                <a16:creationId xmlns:a16="http://schemas.microsoft.com/office/drawing/2014/main" id="{501A6666-D1EC-436F-9FEB-A1835D50CF26}"/>
              </a:ext>
            </a:extLst>
          </p:cNvPr>
          <p:cNvSpPr txBox="1"/>
          <p:nvPr/>
        </p:nvSpPr>
        <p:spPr>
          <a:xfrm rot="16200000">
            <a:off x="4497090" y="1854414"/>
            <a:ext cx="928300" cy="323165"/>
          </a:xfrm>
          <a:prstGeom prst="rect">
            <a:avLst/>
          </a:prstGeom>
          <a:noFill/>
          <a:ln w="38100">
            <a:solidFill>
              <a:schemeClr val="accent6">
                <a:lumMod val="50000"/>
              </a:schemeClr>
            </a:solidFill>
          </a:ln>
        </p:spPr>
        <p:txBody>
          <a:bodyPr wrap="square" rtlCol="0">
            <a:spAutoFit/>
          </a:bodyPr>
          <a:lstStyle/>
          <a:p>
            <a:r>
              <a:rPr lang="en-US" sz="1500" b="1"/>
              <a:t>Sep 2021</a:t>
            </a:r>
          </a:p>
        </p:txBody>
      </p:sp>
      <p:sp>
        <p:nvSpPr>
          <p:cNvPr id="41" name="TextBox 40">
            <a:extLst>
              <a:ext uri="{FF2B5EF4-FFF2-40B4-BE49-F238E27FC236}">
                <a16:creationId xmlns:a16="http://schemas.microsoft.com/office/drawing/2014/main" id="{9437C2C3-BA31-4594-B10C-4316FC69E537}"/>
              </a:ext>
            </a:extLst>
          </p:cNvPr>
          <p:cNvSpPr txBox="1"/>
          <p:nvPr/>
        </p:nvSpPr>
        <p:spPr>
          <a:xfrm rot="16200000">
            <a:off x="5278035" y="1722743"/>
            <a:ext cx="928300" cy="553998"/>
          </a:xfrm>
          <a:prstGeom prst="rect">
            <a:avLst/>
          </a:prstGeom>
          <a:noFill/>
          <a:ln w="38100">
            <a:solidFill>
              <a:schemeClr val="accent6">
                <a:lumMod val="50000"/>
              </a:schemeClr>
            </a:solidFill>
          </a:ln>
        </p:spPr>
        <p:txBody>
          <a:bodyPr wrap="square" rtlCol="0">
            <a:spAutoFit/>
          </a:bodyPr>
          <a:lstStyle/>
          <a:p>
            <a:r>
              <a:rPr lang="en-US" sz="1500" b="1"/>
              <a:t>Nov 2021</a:t>
            </a:r>
          </a:p>
        </p:txBody>
      </p:sp>
      <p:sp>
        <p:nvSpPr>
          <p:cNvPr id="42" name="TextBox 41">
            <a:extLst>
              <a:ext uri="{FF2B5EF4-FFF2-40B4-BE49-F238E27FC236}">
                <a16:creationId xmlns:a16="http://schemas.microsoft.com/office/drawing/2014/main" id="{C986EC00-A71A-459F-AD6A-CBEDC3897597}"/>
              </a:ext>
            </a:extLst>
          </p:cNvPr>
          <p:cNvSpPr txBox="1"/>
          <p:nvPr/>
        </p:nvSpPr>
        <p:spPr>
          <a:xfrm rot="16200000">
            <a:off x="5899582" y="1837515"/>
            <a:ext cx="928300" cy="323165"/>
          </a:xfrm>
          <a:prstGeom prst="rect">
            <a:avLst/>
          </a:prstGeom>
          <a:noFill/>
          <a:ln w="38100">
            <a:solidFill>
              <a:schemeClr val="accent6">
                <a:lumMod val="50000"/>
              </a:schemeClr>
            </a:solidFill>
          </a:ln>
        </p:spPr>
        <p:txBody>
          <a:bodyPr wrap="square" rtlCol="0">
            <a:spAutoFit/>
          </a:bodyPr>
          <a:lstStyle/>
          <a:p>
            <a:r>
              <a:rPr lang="en-US" sz="1500" b="1"/>
              <a:t>Feb 2022</a:t>
            </a:r>
          </a:p>
        </p:txBody>
      </p:sp>
      <p:sp>
        <p:nvSpPr>
          <p:cNvPr id="43" name="TextBox 42">
            <a:extLst>
              <a:ext uri="{FF2B5EF4-FFF2-40B4-BE49-F238E27FC236}">
                <a16:creationId xmlns:a16="http://schemas.microsoft.com/office/drawing/2014/main" id="{B2F8B91A-E527-40C5-A141-F907B23B5C89}"/>
              </a:ext>
            </a:extLst>
          </p:cNvPr>
          <p:cNvSpPr txBox="1"/>
          <p:nvPr/>
        </p:nvSpPr>
        <p:spPr>
          <a:xfrm rot="16200000">
            <a:off x="6602157" y="1826831"/>
            <a:ext cx="928300" cy="323165"/>
          </a:xfrm>
          <a:prstGeom prst="rect">
            <a:avLst/>
          </a:prstGeom>
          <a:noFill/>
          <a:ln w="38100">
            <a:solidFill>
              <a:schemeClr val="accent6">
                <a:lumMod val="50000"/>
              </a:schemeClr>
            </a:solidFill>
          </a:ln>
        </p:spPr>
        <p:txBody>
          <a:bodyPr wrap="square" rtlCol="0">
            <a:spAutoFit/>
          </a:bodyPr>
          <a:lstStyle/>
          <a:p>
            <a:r>
              <a:rPr lang="en-US" sz="1500" b="1"/>
              <a:t>July 2022</a:t>
            </a:r>
          </a:p>
        </p:txBody>
      </p:sp>
      <p:sp>
        <p:nvSpPr>
          <p:cNvPr id="45" name="TextBox 44">
            <a:extLst>
              <a:ext uri="{FF2B5EF4-FFF2-40B4-BE49-F238E27FC236}">
                <a16:creationId xmlns:a16="http://schemas.microsoft.com/office/drawing/2014/main" id="{ECC967E8-5EC6-0643-B439-3E3C1D6DAB4F}"/>
              </a:ext>
            </a:extLst>
          </p:cNvPr>
          <p:cNvSpPr txBox="1"/>
          <p:nvPr/>
        </p:nvSpPr>
        <p:spPr>
          <a:xfrm>
            <a:off x="8148510" y="5541747"/>
            <a:ext cx="751447" cy="323165"/>
          </a:xfrm>
          <a:prstGeom prst="rect">
            <a:avLst/>
          </a:prstGeom>
          <a:noFill/>
          <a:ln w="38100">
            <a:solidFill>
              <a:schemeClr val="accent6">
                <a:lumMod val="50000"/>
              </a:schemeClr>
            </a:solidFill>
          </a:ln>
        </p:spPr>
        <p:txBody>
          <a:bodyPr wrap="square" rtlCol="0">
            <a:spAutoFit/>
          </a:bodyPr>
          <a:lstStyle/>
          <a:p>
            <a:r>
              <a:rPr lang="en-US" sz="1500" b="1"/>
              <a:t>$2.5 M</a:t>
            </a:r>
          </a:p>
        </p:txBody>
      </p:sp>
      <p:sp>
        <p:nvSpPr>
          <p:cNvPr id="46" name="TextBox 45">
            <a:extLst>
              <a:ext uri="{FF2B5EF4-FFF2-40B4-BE49-F238E27FC236}">
                <a16:creationId xmlns:a16="http://schemas.microsoft.com/office/drawing/2014/main" id="{8ACA4022-3811-FB44-BC28-C732D3623A83}"/>
              </a:ext>
            </a:extLst>
          </p:cNvPr>
          <p:cNvSpPr txBox="1"/>
          <p:nvPr/>
        </p:nvSpPr>
        <p:spPr>
          <a:xfrm>
            <a:off x="7115562" y="5564792"/>
            <a:ext cx="751447" cy="323165"/>
          </a:xfrm>
          <a:prstGeom prst="rect">
            <a:avLst/>
          </a:prstGeom>
          <a:noFill/>
          <a:ln w="38100">
            <a:solidFill>
              <a:schemeClr val="accent6">
                <a:lumMod val="50000"/>
              </a:schemeClr>
            </a:solidFill>
          </a:ln>
        </p:spPr>
        <p:txBody>
          <a:bodyPr wrap="square" rtlCol="0">
            <a:spAutoFit/>
          </a:bodyPr>
          <a:lstStyle/>
          <a:p>
            <a:r>
              <a:rPr lang="en-US" sz="1500" b="1"/>
              <a:t>$70 K</a:t>
            </a:r>
          </a:p>
        </p:txBody>
      </p:sp>
      <p:sp>
        <p:nvSpPr>
          <p:cNvPr id="47" name="TextBox 46">
            <a:extLst>
              <a:ext uri="{FF2B5EF4-FFF2-40B4-BE49-F238E27FC236}">
                <a16:creationId xmlns:a16="http://schemas.microsoft.com/office/drawing/2014/main" id="{2BE0B9E0-F85C-724F-9744-27383CC90E41}"/>
              </a:ext>
            </a:extLst>
          </p:cNvPr>
          <p:cNvSpPr txBox="1"/>
          <p:nvPr/>
        </p:nvSpPr>
        <p:spPr>
          <a:xfrm>
            <a:off x="6265658" y="5564409"/>
            <a:ext cx="751447" cy="323165"/>
          </a:xfrm>
          <a:prstGeom prst="rect">
            <a:avLst/>
          </a:prstGeom>
          <a:noFill/>
          <a:ln w="38100">
            <a:solidFill>
              <a:schemeClr val="accent6">
                <a:lumMod val="50000"/>
              </a:schemeClr>
            </a:solidFill>
          </a:ln>
        </p:spPr>
        <p:txBody>
          <a:bodyPr wrap="square" rtlCol="0">
            <a:spAutoFit/>
          </a:bodyPr>
          <a:lstStyle/>
          <a:p>
            <a:r>
              <a:rPr lang="en-US" sz="1500" b="1"/>
              <a:t>$250 K</a:t>
            </a:r>
          </a:p>
        </p:txBody>
      </p:sp>
      <p:sp>
        <p:nvSpPr>
          <p:cNvPr id="48" name="TextBox 47">
            <a:extLst>
              <a:ext uri="{FF2B5EF4-FFF2-40B4-BE49-F238E27FC236}">
                <a16:creationId xmlns:a16="http://schemas.microsoft.com/office/drawing/2014/main" id="{6EC18119-7BCF-8548-9FD5-1E6FF725CE39}"/>
              </a:ext>
            </a:extLst>
          </p:cNvPr>
          <p:cNvSpPr txBox="1"/>
          <p:nvPr/>
        </p:nvSpPr>
        <p:spPr>
          <a:xfrm>
            <a:off x="5438131" y="5564409"/>
            <a:ext cx="751447" cy="323165"/>
          </a:xfrm>
          <a:prstGeom prst="rect">
            <a:avLst/>
          </a:prstGeom>
          <a:noFill/>
          <a:ln w="38100">
            <a:solidFill>
              <a:schemeClr val="accent6">
                <a:lumMod val="50000"/>
              </a:schemeClr>
            </a:solidFill>
          </a:ln>
        </p:spPr>
        <p:txBody>
          <a:bodyPr wrap="square" rtlCol="0">
            <a:spAutoFit/>
          </a:bodyPr>
          <a:lstStyle/>
          <a:p>
            <a:r>
              <a:rPr lang="en-US" sz="1500" b="1"/>
              <a:t>$90 K</a:t>
            </a:r>
          </a:p>
        </p:txBody>
      </p:sp>
      <p:sp>
        <p:nvSpPr>
          <p:cNvPr id="49" name="TextBox 48">
            <a:extLst>
              <a:ext uri="{FF2B5EF4-FFF2-40B4-BE49-F238E27FC236}">
                <a16:creationId xmlns:a16="http://schemas.microsoft.com/office/drawing/2014/main" id="{A94421B3-810F-4A44-BA2B-5DC499369C2A}"/>
              </a:ext>
            </a:extLst>
          </p:cNvPr>
          <p:cNvSpPr txBox="1"/>
          <p:nvPr/>
        </p:nvSpPr>
        <p:spPr>
          <a:xfrm rot="16200000">
            <a:off x="4676635" y="5395988"/>
            <a:ext cx="751447" cy="323165"/>
          </a:xfrm>
          <a:prstGeom prst="rect">
            <a:avLst/>
          </a:prstGeom>
          <a:noFill/>
          <a:ln w="38100">
            <a:solidFill>
              <a:schemeClr val="accent6">
                <a:lumMod val="50000"/>
              </a:schemeClr>
            </a:solidFill>
          </a:ln>
        </p:spPr>
        <p:txBody>
          <a:bodyPr wrap="square" rtlCol="0">
            <a:spAutoFit/>
          </a:bodyPr>
          <a:lstStyle/>
          <a:p>
            <a:r>
              <a:rPr lang="en-US" sz="1500" b="1"/>
              <a:t>$550 K</a:t>
            </a:r>
          </a:p>
        </p:txBody>
      </p:sp>
      <p:sp>
        <p:nvSpPr>
          <p:cNvPr id="50" name="TextBox 49">
            <a:extLst>
              <a:ext uri="{FF2B5EF4-FFF2-40B4-BE49-F238E27FC236}">
                <a16:creationId xmlns:a16="http://schemas.microsoft.com/office/drawing/2014/main" id="{6FBFB6ED-EEE1-CA46-9DC0-37BA7C804F42}"/>
              </a:ext>
            </a:extLst>
          </p:cNvPr>
          <p:cNvSpPr txBox="1"/>
          <p:nvPr/>
        </p:nvSpPr>
        <p:spPr>
          <a:xfrm rot="16200000">
            <a:off x="4101637" y="5395223"/>
            <a:ext cx="751447" cy="323165"/>
          </a:xfrm>
          <a:prstGeom prst="rect">
            <a:avLst/>
          </a:prstGeom>
          <a:noFill/>
          <a:ln w="38100">
            <a:solidFill>
              <a:schemeClr val="accent6">
                <a:lumMod val="50000"/>
              </a:schemeClr>
            </a:solidFill>
          </a:ln>
        </p:spPr>
        <p:txBody>
          <a:bodyPr wrap="square" rtlCol="0">
            <a:spAutoFit/>
          </a:bodyPr>
          <a:lstStyle/>
          <a:p>
            <a:r>
              <a:rPr lang="en-US" sz="1500" b="1"/>
              <a:t>$125 K</a:t>
            </a:r>
          </a:p>
        </p:txBody>
      </p:sp>
      <p:sp>
        <p:nvSpPr>
          <p:cNvPr id="51" name="TextBox 50">
            <a:extLst>
              <a:ext uri="{FF2B5EF4-FFF2-40B4-BE49-F238E27FC236}">
                <a16:creationId xmlns:a16="http://schemas.microsoft.com/office/drawing/2014/main" id="{D212C102-85AF-B242-9909-6F83BFDCA3CD}"/>
              </a:ext>
            </a:extLst>
          </p:cNvPr>
          <p:cNvSpPr txBox="1"/>
          <p:nvPr/>
        </p:nvSpPr>
        <p:spPr>
          <a:xfrm rot="16200000">
            <a:off x="3618738" y="5393652"/>
            <a:ext cx="751447" cy="323165"/>
          </a:xfrm>
          <a:prstGeom prst="rect">
            <a:avLst/>
          </a:prstGeom>
          <a:noFill/>
          <a:ln w="38100">
            <a:solidFill>
              <a:schemeClr val="accent6">
                <a:lumMod val="50000"/>
              </a:schemeClr>
            </a:solidFill>
          </a:ln>
        </p:spPr>
        <p:txBody>
          <a:bodyPr wrap="square" rtlCol="0">
            <a:spAutoFit/>
          </a:bodyPr>
          <a:lstStyle/>
          <a:p>
            <a:r>
              <a:rPr lang="en-US" sz="1500" b="1"/>
              <a:t>$150 K</a:t>
            </a:r>
          </a:p>
        </p:txBody>
      </p:sp>
      <p:sp>
        <p:nvSpPr>
          <p:cNvPr id="52" name="TextBox 51">
            <a:extLst>
              <a:ext uri="{FF2B5EF4-FFF2-40B4-BE49-F238E27FC236}">
                <a16:creationId xmlns:a16="http://schemas.microsoft.com/office/drawing/2014/main" id="{A97B67F4-5116-A147-A26D-4284F9FF0C6A}"/>
              </a:ext>
            </a:extLst>
          </p:cNvPr>
          <p:cNvSpPr txBox="1"/>
          <p:nvPr/>
        </p:nvSpPr>
        <p:spPr>
          <a:xfrm rot="16200000">
            <a:off x="3112953" y="5414397"/>
            <a:ext cx="751447" cy="323165"/>
          </a:xfrm>
          <a:prstGeom prst="rect">
            <a:avLst/>
          </a:prstGeom>
          <a:noFill/>
          <a:ln w="38100">
            <a:solidFill>
              <a:schemeClr val="accent6">
                <a:lumMod val="50000"/>
              </a:schemeClr>
            </a:solidFill>
          </a:ln>
        </p:spPr>
        <p:txBody>
          <a:bodyPr wrap="square" rtlCol="0">
            <a:spAutoFit/>
          </a:bodyPr>
          <a:lstStyle/>
          <a:p>
            <a:r>
              <a:rPr lang="en-US" sz="1500" b="1"/>
              <a:t>$750 K</a:t>
            </a:r>
          </a:p>
        </p:txBody>
      </p:sp>
      <p:sp>
        <p:nvSpPr>
          <p:cNvPr id="53" name="TextBox 52">
            <a:extLst>
              <a:ext uri="{FF2B5EF4-FFF2-40B4-BE49-F238E27FC236}">
                <a16:creationId xmlns:a16="http://schemas.microsoft.com/office/drawing/2014/main" id="{B149964B-49D0-0642-AC4E-8046D03B6106}"/>
              </a:ext>
            </a:extLst>
          </p:cNvPr>
          <p:cNvSpPr txBox="1"/>
          <p:nvPr/>
        </p:nvSpPr>
        <p:spPr>
          <a:xfrm rot="16200000">
            <a:off x="1759122" y="5426253"/>
            <a:ext cx="751447" cy="323165"/>
          </a:xfrm>
          <a:prstGeom prst="rect">
            <a:avLst/>
          </a:prstGeom>
          <a:noFill/>
          <a:ln w="38100">
            <a:solidFill>
              <a:schemeClr val="accent6">
                <a:lumMod val="50000"/>
              </a:schemeClr>
            </a:solidFill>
          </a:ln>
        </p:spPr>
        <p:txBody>
          <a:bodyPr wrap="square" rtlCol="0">
            <a:spAutoFit/>
          </a:bodyPr>
          <a:lstStyle/>
          <a:p>
            <a:r>
              <a:rPr lang="en-US" sz="1500" b="1"/>
              <a:t>$350 K</a:t>
            </a:r>
          </a:p>
        </p:txBody>
      </p:sp>
      <p:sp>
        <p:nvSpPr>
          <p:cNvPr id="54" name="TextBox 53">
            <a:extLst>
              <a:ext uri="{FF2B5EF4-FFF2-40B4-BE49-F238E27FC236}">
                <a16:creationId xmlns:a16="http://schemas.microsoft.com/office/drawing/2014/main" id="{DE2B0DDF-88ED-2348-AC23-A7FE7AA85AC5}"/>
              </a:ext>
            </a:extLst>
          </p:cNvPr>
          <p:cNvSpPr txBox="1"/>
          <p:nvPr/>
        </p:nvSpPr>
        <p:spPr>
          <a:xfrm rot="16200000">
            <a:off x="1193499" y="5405982"/>
            <a:ext cx="751447" cy="323165"/>
          </a:xfrm>
          <a:prstGeom prst="rect">
            <a:avLst/>
          </a:prstGeom>
          <a:noFill/>
          <a:ln w="38100">
            <a:solidFill>
              <a:schemeClr val="accent6">
                <a:lumMod val="50000"/>
              </a:schemeClr>
            </a:solidFill>
          </a:ln>
        </p:spPr>
        <p:txBody>
          <a:bodyPr wrap="square" rtlCol="0">
            <a:spAutoFit/>
          </a:bodyPr>
          <a:lstStyle/>
          <a:p>
            <a:r>
              <a:rPr lang="en-US" sz="1500" b="1"/>
              <a:t>$85 K</a:t>
            </a:r>
          </a:p>
        </p:txBody>
      </p:sp>
      <p:sp>
        <p:nvSpPr>
          <p:cNvPr id="55" name="TextBox 54">
            <a:extLst>
              <a:ext uri="{FF2B5EF4-FFF2-40B4-BE49-F238E27FC236}">
                <a16:creationId xmlns:a16="http://schemas.microsoft.com/office/drawing/2014/main" id="{8A837E80-DBBA-BC4A-B18F-BCA40873F3EA}"/>
              </a:ext>
            </a:extLst>
          </p:cNvPr>
          <p:cNvSpPr txBox="1"/>
          <p:nvPr/>
        </p:nvSpPr>
        <p:spPr>
          <a:xfrm rot="16200000">
            <a:off x="687714" y="5426727"/>
            <a:ext cx="751447" cy="323165"/>
          </a:xfrm>
          <a:prstGeom prst="rect">
            <a:avLst/>
          </a:prstGeom>
          <a:noFill/>
          <a:ln w="38100">
            <a:solidFill>
              <a:schemeClr val="accent6">
                <a:lumMod val="50000"/>
              </a:schemeClr>
            </a:solidFill>
          </a:ln>
        </p:spPr>
        <p:txBody>
          <a:bodyPr wrap="square" rtlCol="0">
            <a:spAutoFit/>
          </a:bodyPr>
          <a:lstStyle/>
          <a:p>
            <a:r>
              <a:rPr lang="en-US" sz="1500" b="1"/>
              <a:t>$80 K</a:t>
            </a:r>
          </a:p>
        </p:txBody>
      </p:sp>
    </p:spTree>
    <p:extLst>
      <p:ext uri="{BB962C8B-B14F-4D97-AF65-F5344CB8AC3E}">
        <p14:creationId xmlns:p14="http://schemas.microsoft.com/office/powerpoint/2010/main" val="1419876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extLst>
              <p:ext uri="{D42A27DB-BD31-4B8C-83A1-F6EECF244321}">
                <p14:modId xmlns:p14="http://schemas.microsoft.com/office/powerpoint/2010/main" val="2560348043"/>
              </p:ext>
            </p:extLst>
          </p:nvPr>
        </p:nvGraphicFramePr>
        <p:xfrm>
          <a:off x="358029" y="2569121"/>
          <a:ext cx="8370476" cy="3909060"/>
        </p:xfrm>
        <a:graphic>
          <a:graphicData uri="http://schemas.openxmlformats.org/drawingml/2006/table">
            <a:tbl>
              <a:tblPr firstRow="1" bandRow="1">
                <a:tableStyleId>{5C22544A-7EE6-4342-B048-85BDC9FD1C3A}</a:tableStyleId>
              </a:tblPr>
              <a:tblGrid>
                <a:gridCol w="21079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Expected Completion Date</a:t>
                      </a:r>
                    </a:p>
                  </a:txBody>
                  <a:tcPr marL="68580" marR="68580" marT="34290" marB="34290"/>
                </a:tc>
                <a:tc>
                  <a:txBody>
                    <a:bodyPr/>
                    <a:lstStyle/>
                    <a:p>
                      <a:pPr algn="ctr"/>
                      <a:r>
                        <a:rPr lang="en-US" sz="1500"/>
                        <a:t>Anticipated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Anticipated Cumulative Cost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r>
                        <a:rPr lang="en-US" sz="1400"/>
                        <a:t>May 2019</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r>
                        <a:rPr lang="en-US" sz="1400"/>
                        <a:t>Oct 2019</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r>
                        <a:rPr lang="en-US" sz="1400"/>
                        <a:t>Mar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$165,000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r>
                        <a:rPr lang="en-US" sz="1400"/>
                        <a:t>Aug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$515,000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r>
                        <a:rPr lang="en-US" sz="1400"/>
                        <a:t>Nov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$1,265,000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r>
                        <a:rPr lang="en-US" sz="1400"/>
                        <a:t>Jan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$1,415,000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r>
                        <a:rPr lang="en-US" sz="1400"/>
                        <a:t>May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$1,540,000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r>
                        <a:rPr lang="en-US" sz="1400"/>
                        <a:t>Sep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$2,090,000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r>
                        <a:rPr lang="en-US" sz="1400"/>
                        <a:t>Nov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$2,180,000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r>
                        <a:rPr lang="en-US" sz="1400"/>
                        <a:t>Feb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$2,430,000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r>
                        <a:rPr lang="en-US" sz="1400"/>
                        <a:t>July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r>
                        <a:rPr lang="en-US" sz="1400" b="1"/>
                        <a:t>Sept 2022</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726191" y="1141030"/>
            <a:ext cx="7886700" cy="994172"/>
          </a:xfrm>
        </p:spPr>
        <p:txBody>
          <a:bodyPr>
            <a:normAutofit fontScale="90000"/>
          </a:bodyPr>
          <a:lstStyle/>
          <a:p>
            <a:r>
              <a:rPr lang="en-US"/>
              <a:t>Create a Table with Major and Minor Activities (Tasks), including Completion Date and Costs</a:t>
            </a:r>
          </a:p>
        </p:txBody>
      </p:sp>
    </p:spTree>
    <p:extLst>
      <p:ext uri="{BB962C8B-B14F-4D97-AF65-F5344CB8AC3E}">
        <p14:creationId xmlns:p14="http://schemas.microsoft.com/office/powerpoint/2010/main" val="115565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4D0C-17FE-1C42-B94E-6BAD8FF0955B}"/>
              </a:ext>
            </a:extLst>
          </p:cNvPr>
          <p:cNvSpPr>
            <a:spLocks noGrp="1"/>
          </p:cNvSpPr>
          <p:nvPr>
            <p:ph type="title"/>
          </p:nvPr>
        </p:nvSpPr>
        <p:spPr/>
        <p:txBody>
          <a:bodyPr/>
          <a:lstStyle/>
          <a:p>
            <a:r>
              <a:rPr lang="en-US">
                <a:latin typeface="Calibri"/>
                <a:cs typeface="Calibri"/>
              </a:rPr>
              <a:t>Let’s Start With Planning</a:t>
            </a:r>
          </a:p>
        </p:txBody>
      </p:sp>
      <p:pic>
        <p:nvPicPr>
          <p:cNvPr id="3" name="Picture 2">
            <a:extLst>
              <a:ext uri="{FF2B5EF4-FFF2-40B4-BE49-F238E27FC236}">
                <a16:creationId xmlns:a16="http://schemas.microsoft.com/office/drawing/2014/main" id="{49DBAC4E-7F91-0F4C-9226-86B124F74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047" y="1926432"/>
            <a:ext cx="6947807" cy="4631871"/>
          </a:xfrm>
          <a:prstGeom prst="rect">
            <a:avLst/>
          </a:prstGeom>
        </p:spPr>
      </p:pic>
    </p:spTree>
    <p:extLst>
      <p:ext uri="{BB962C8B-B14F-4D97-AF65-F5344CB8AC3E}">
        <p14:creationId xmlns:p14="http://schemas.microsoft.com/office/powerpoint/2010/main" val="2760976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extLst>
              <p:ext uri="{D42A27DB-BD31-4B8C-83A1-F6EECF244321}">
                <p14:modId xmlns:p14="http://schemas.microsoft.com/office/powerpoint/2010/main" val="1595543335"/>
              </p:ext>
            </p:extLst>
          </p:nvPr>
        </p:nvGraphicFramePr>
        <p:xfrm>
          <a:off x="358029" y="2569121"/>
          <a:ext cx="8370476" cy="3909060"/>
        </p:xfrm>
        <a:graphic>
          <a:graphicData uri="http://schemas.openxmlformats.org/drawingml/2006/table">
            <a:tbl>
              <a:tblPr firstRow="1" bandRow="1">
                <a:tableStyleId>{5C22544A-7EE6-4342-B048-85BDC9FD1C3A}</a:tableStyleId>
              </a:tblPr>
              <a:tblGrid>
                <a:gridCol w="21079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Expected Completion Date</a:t>
                      </a:r>
                    </a:p>
                  </a:txBody>
                  <a:tcPr marL="68580" marR="68580" marT="34290" marB="34290"/>
                </a:tc>
                <a:tc>
                  <a:txBody>
                    <a:bodyPr/>
                    <a:lstStyle/>
                    <a:p>
                      <a:pPr algn="ctr"/>
                      <a:r>
                        <a:rPr lang="en-US" sz="1500"/>
                        <a:t>Anticipated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Anticipated Cumulative Cost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r>
                        <a:rPr lang="en-US" sz="1400"/>
                        <a:t>May 2019</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r>
                        <a:rPr lang="en-US" sz="1400"/>
                        <a:t>Oct 2019</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r>
                        <a:rPr lang="en-US" sz="1400"/>
                        <a:t>Mar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$165,000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r>
                        <a:rPr lang="en-US" sz="1400"/>
                        <a:t>Aug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$515,000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r>
                        <a:rPr lang="en-US" sz="1400"/>
                        <a:t>Nov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$1,265,000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r>
                        <a:rPr lang="en-US" sz="1400"/>
                        <a:t>Jan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$1,415,000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r>
                        <a:rPr lang="en-US" sz="1400"/>
                        <a:t>May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$1,540,000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r>
                        <a:rPr lang="en-US" sz="1400"/>
                        <a:t>Sep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$2,090,000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r>
                        <a:rPr lang="en-US" sz="1400"/>
                        <a:t>Nov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$2,180,000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r>
                        <a:rPr lang="en-US" sz="1400"/>
                        <a:t>Feb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$2,430,000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r>
                        <a:rPr lang="en-US" sz="1400"/>
                        <a:t>July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r>
                        <a:rPr lang="en-US" sz="1400" b="1"/>
                        <a:t>Sept 2022</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726191" y="1141030"/>
            <a:ext cx="7886700" cy="994172"/>
          </a:xfrm>
        </p:spPr>
        <p:txBody>
          <a:bodyPr>
            <a:normAutofit fontScale="90000"/>
          </a:bodyPr>
          <a:lstStyle/>
          <a:p>
            <a:r>
              <a:rPr lang="en-US"/>
              <a:t>Create a Table with Major and Minor Activities (Tasks), including Completion Date and Costs</a:t>
            </a:r>
          </a:p>
        </p:txBody>
      </p:sp>
      <p:sp>
        <p:nvSpPr>
          <p:cNvPr id="4" name="TextBox 3">
            <a:extLst>
              <a:ext uri="{FF2B5EF4-FFF2-40B4-BE49-F238E27FC236}">
                <a16:creationId xmlns:a16="http://schemas.microsoft.com/office/drawing/2014/main" id="{1BBD4A65-0DDD-474E-BA9A-40DCB4F364D5}"/>
              </a:ext>
            </a:extLst>
          </p:cNvPr>
          <p:cNvSpPr txBox="1"/>
          <p:nvPr/>
        </p:nvSpPr>
        <p:spPr>
          <a:xfrm>
            <a:off x="2008334" y="3224439"/>
            <a:ext cx="3276059" cy="3046988"/>
          </a:xfrm>
          <a:prstGeom prst="rect">
            <a:avLst/>
          </a:prstGeom>
          <a:solidFill>
            <a:schemeClr val="bg1"/>
          </a:solidFill>
        </p:spPr>
        <p:txBody>
          <a:bodyPr wrap="square" rtlCol="0" anchor="t">
            <a:spAutoFit/>
          </a:bodyPr>
          <a:lstStyle/>
          <a:p>
            <a:r>
              <a:rPr lang="en-US" sz="2400" dirty="0">
                <a:solidFill>
                  <a:srgbClr val="C00000"/>
                </a:solidFill>
              </a:rPr>
              <a:t>Look At Expenditures – How Are Costs Spread Out Over Time? Are There Long Periods With No Expenditures? Are Costs Higher Up Front, or in the Middle, or at the End?</a:t>
            </a:r>
            <a:endParaRPr lang="en-US" dirty="0"/>
          </a:p>
        </p:txBody>
      </p:sp>
    </p:spTree>
    <p:extLst>
      <p:ext uri="{BB962C8B-B14F-4D97-AF65-F5344CB8AC3E}">
        <p14:creationId xmlns:p14="http://schemas.microsoft.com/office/powerpoint/2010/main" val="2025442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extLst>
              <p:ext uri="{D42A27DB-BD31-4B8C-83A1-F6EECF244321}">
                <p14:modId xmlns:p14="http://schemas.microsoft.com/office/powerpoint/2010/main" val="637343949"/>
              </p:ext>
            </p:extLst>
          </p:nvPr>
        </p:nvGraphicFramePr>
        <p:xfrm>
          <a:off x="358029" y="2569121"/>
          <a:ext cx="8370476" cy="3909060"/>
        </p:xfrm>
        <a:graphic>
          <a:graphicData uri="http://schemas.openxmlformats.org/drawingml/2006/table">
            <a:tbl>
              <a:tblPr firstRow="1" bandRow="1">
                <a:tableStyleId>{5C22544A-7EE6-4342-B048-85BDC9FD1C3A}</a:tableStyleId>
              </a:tblPr>
              <a:tblGrid>
                <a:gridCol w="21079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Expected Completion Date</a:t>
                      </a:r>
                    </a:p>
                  </a:txBody>
                  <a:tcPr marL="68580" marR="68580" marT="34290" marB="34290"/>
                </a:tc>
                <a:tc>
                  <a:txBody>
                    <a:bodyPr/>
                    <a:lstStyle/>
                    <a:p>
                      <a:pPr algn="ctr"/>
                      <a:r>
                        <a:rPr lang="en-US" sz="1500"/>
                        <a:t>Anticipated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Anticipated Cumulative Cost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r>
                        <a:rPr lang="en-US" sz="1400"/>
                        <a:t>May 2019</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r>
                        <a:rPr lang="en-US" sz="1400"/>
                        <a:t>Oct 2019</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r>
                        <a:rPr lang="en-US" sz="1400"/>
                        <a:t>Mar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$165,000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r>
                        <a:rPr lang="en-US" sz="1400"/>
                        <a:t>Aug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$515,000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r>
                        <a:rPr lang="en-US" sz="1400"/>
                        <a:t>Nov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$1,265,000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r>
                        <a:rPr lang="en-US" sz="1400"/>
                        <a:t>Jan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$1,415,000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r>
                        <a:rPr lang="en-US" sz="1400"/>
                        <a:t>May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$1,540,000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r>
                        <a:rPr lang="en-US" sz="1400"/>
                        <a:t>Sep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$2,090,000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r>
                        <a:rPr lang="en-US" sz="1400"/>
                        <a:t>Nov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$2,180,000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r>
                        <a:rPr lang="en-US" sz="1400"/>
                        <a:t>Feb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$2,430,000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r>
                        <a:rPr lang="en-US" sz="1400"/>
                        <a:t>July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r>
                        <a:rPr lang="en-US" sz="1400" b="1"/>
                        <a:t>Sept 2022</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726191" y="1141030"/>
            <a:ext cx="7886700" cy="994172"/>
          </a:xfrm>
        </p:spPr>
        <p:txBody>
          <a:bodyPr>
            <a:normAutofit fontScale="90000"/>
          </a:bodyPr>
          <a:lstStyle/>
          <a:p>
            <a:r>
              <a:rPr lang="en-US"/>
              <a:t>Create a Table with Major and Minor Activities (Tasks), including Completion Date and Costs</a:t>
            </a:r>
          </a:p>
        </p:txBody>
      </p:sp>
      <p:sp>
        <p:nvSpPr>
          <p:cNvPr id="4" name="TextBox 3">
            <a:extLst>
              <a:ext uri="{FF2B5EF4-FFF2-40B4-BE49-F238E27FC236}">
                <a16:creationId xmlns:a16="http://schemas.microsoft.com/office/drawing/2014/main" id="{1BBD4A65-0DDD-474E-BA9A-40DCB4F364D5}"/>
              </a:ext>
            </a:extLst>
          </p:cNvPr>
          <p:cNvSpPr txBox="1"/>
          <p:nvPr/>
        </p:nvSpPr>
        <p:spPr>
          <a:xfrm>
            <a:off x="1977232" y="3208888"/>
            <a:ext cx="3276059" cy="3046988"/>
          </a:xfrm>
          <a:prstGeom prst="rect">
            <a:avLst/>
          </a:prstGeom>
          <a:solidFill>
            <a:schemeClr val="bg1"/>
          </a:solidFill>
        </p:spPr>
        <p:txBody>
          <a:bodyPr wrap="square" rtlCol="0" anchor="t">
            <a:spAutoFit/>
          </a:bodyPr>
          <a:lstStyle/>
          <a:p>
            <a:r>
              <a:rPr lang="en-US" sz="2400">
                <a:solidFill>
                  <a:srgbClr val="C00000"/>
                </a:solidFill>
              </a:rPr>
              <a:t>Generally, Costs Should Ramp Up At the Beginning to a Higher Level in the Middle and Then Ramp Down to a Lower Level At the End As the Project Slows Down.</a:t>
            </a:r>
          </a:p>
        </p:txBody>
      </p:sp>
    </p:spTree>
    <p:extLst>
      <p:ext uri="{BB962C8B-B14F-4D97-AF65-F5344CB8AC3E}">
        <p14:creationId xmlns:p14="http://schemas.microsoft.com/office/powerpoint/2010/main" val="1300145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extLst>
              <p:ext uri="{D42A27DB-BD31-4B8C-83A1-F6EECF244321}">
                <p14:modId xmlns:p14="http://schemas.microsoft.com/office/powerpoint/2010/main" val="74406506"/>
              </p:ext>
            </p:extLst>
          </p:nvPr>
        </p:nvGraphicFramePr>
        <p:xfrm>
          <a:off x="358029" y="2569121"/>
          <a:ext cx="8370476" cy="3909060"/>
        </p:xfrm>
        <a:graphic>
          <a:graphicData uri="http://schemas.openxmlformats.org/drawingml/2006/table">
            <a:tbl>
              <a:tblPr firstRow="1" bandRow="1">
                <a:tableStyleId>{5C22544A-7EE6-4342-B048-85BDC9FD1C3A}</a:tableStyleId>
              </a:tblPr>
              <a:tblGrid>
                <a:gridCol w="21079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Expected Completion Date</a:t>
                      </a:r>
                    </a:p>
                  </a:txBody>
                  <a:tcPr marL="68580" marR="68580" marT="34290" marB="34290"/>
                </a:tc>
                <a:tc>
                  <a:txBody>
                    <a:bodyPr/>
                    <a:lstStyle/>
                    <a:p>
                      <a:pPr algn="ctr"/>
                      <a:r>
                        <a:rPr lang="en-US" sz="1500"/>
                        <a:t>Anticipated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Anticipated Cumulative Cost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r>
                        <a:rPr lang="en-US" sz="1400"/>
                        <a:t>May 2019</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r>
                        <a:rPr lang="en-US" sz="1400"/>
                        <a:t>Oct 2019</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r>
                        <a:rPr lang="en-US" sz="1400"/>
                        <a:t>Mar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$165,000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r>
                        <a:rPr lang="en-US" sz="1400"/>
                        <a:t>Aug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$515,000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r>
                        <a:rPr lang="en-US" sz="1400"/>
                        <a:t>Nov 2020</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$1,265,000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r>
                        <a:rPr lang="en-US" sz="1400"/>
                        <a:t>Jan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$1,415,000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r>
                        <a:rPr lang="en-US" sz="1400"/>
                        <a:t>May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$1,540,000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r>
                        <a:rPr lang="en-US" sz="1400"/>
                        <a:t>Sep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$2,090,000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r>
                        <a:rPr lang="en-US" sz="1400"/>
                        <a:t>Nov 2021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$2,180,000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r>
                        <a:rPr lang="en-US" sz="1400"/>
                        <a:t>Feb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$2,430,000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r>
                        <a:rPr lang="en-US" sz="1400"/>
                        <a:t>July 2022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r>
                        <a:rPr lang="en-US" sz="1400" b="1"/>
                        <a:t>Sept 2022</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726191" y="1141030"/>
            <a:ext cx="7886700" cy="994172"/>
          </a:xfrm>
        </p:spPr>
        <p:txBody>
          <a:bodyPr>
            <a:normAutofit fontScale="90000"/>
          </a:bodyPr>
          <a:lstStyle/>
          <a:p>
            <a:r>
              <a:rPr lang="en-US"/>
              <a:t>Create a Table with Major and Minor Activities (Tasks), including Completion Date and Costs</a:t>
            </a:r>
          </a:p>
        </p:txBody>
      </p:sp>
      <p:sp>
        <p:nvSpPr>
          <p:cNvPr id="4" name="TextBox 3">
            <a:extLst>
              <a:ext uri="{FF2B5EF4-FFF2-40B4-BE49-F238E27FC236}">
                <a16:creationId xmlns:a16="http://schemas.microsoft.com/office/drawing/2014/main" id="{1BBD4A65-0DDD-474E-BA9A-40DCB4F364D5}"/>
              </a:ext>
            </a:extLst>
          </p:cNvPr>
          <p:cNvSpPr txBox="1"/>
          <p:nvPr/>
        </p:nvSpPr>
        <p:spPr>
          <a:xfrm>
            <a:off x="2070538" y="3752423"/>
            <a:ext cx="3276059" cy="2308324"/>
          </a:xfrm>
          <a:prstGeom prst="rect">
            <a:avLst/>
          </a:prstGeom>
          <a:solidFill>
            <a:schemeClr val="bg1"/>
          </a:solidFill>
        </p:spPr>
        <p:txBody>
          <a:bodyPr wrap="square" rtlCol="0" anchor="t">
            <a:spAutoFit/>
          </a:bodyPr>
          <a:lstStyle/>
          <a:p>
            <a:r>
              <a:rPr lang="en-US" sz="2400">
                <a:solidFill>
                  <a:srgbClr val="C00000"/>
                </a:solidFill>
              </a:rPr>
              <a:t>If There Are Long Periods With No Expenditures Anticipated, Consider Adding Minor Tasks To Spread Out Expenditures</a:t>
            </a:r>
          </a:p>
        </p:txBody>
      </p:sp>
    </p:spTree>
    <p:extLst>
      <p:ext uri="{BB962C8B-B14F-4D97-AF65-F5344CB8AC3E}">
        <p14:creationId xmlns:p14="http://schemas.microsoft.com/office/powerpoint/2010/main" val="1133429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FC59A9-B460-45CA-A320-25B59ECD3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21" y="1397115"/>
            <a:ext cx="4742405" cy="2564771"/>
          </a:xfrm>
          <a:prstGeom prst="rect">
            <a:avLst/>
          </a:prstGeom>
        </p:spPr>
      </p:pic>
      <p:sp>
        <p:nvSpPr>
          <p:cNvPr id="12" name="Title 5">
            <a:extLst>
              <a:ext uri="{FF2B5EF4-FFF2-40B4-BE49-F238E27FC236}">
                <a16:creationId xmlns:a16="http://schemas.microsoft.com/office/drawing/2014/main" id="{7AA10CAE-8824-46F9-93E3-1C4DE470CBA9}"/>
              </a:ext>
            </a:extLst>
          </p:cNvPr>
          <p:cNvSpPr txBox="1">
            <a:spLocks/>
          </p:cNvSpPr>
          <p:nvPr/>
        </p:nvSpPr>
        <p:spPr>
          <a:xfrm flipH="1">
            <a:off x="3870682" y="3429000"/>
            <a:ext cx="5102987" cy="2349584"/>
          </a:xfrm>
          <a:prstGeom prst="rect">
            <a:avLst/>
          </a:prstGeom>
        </p:spPr>
        <p:txBody>
          <a:bodyPr anchor="t">
            <a:normAutofit/>
          </a:bodyPr>
          <a:lstStyle>
            <a:lvl1pPr algn="l" defTabSz="914400" rtl="0" eaLnBrk="1" latinLnBrk="0" hangingPunct="1">
              <a:lnSpc>
                <a:spcPct val="90000"/>
              </a:lnSpc>
              <a:spcBef>
                <a:spcPct val="0"/>
              </a:spcBef>
              <a:buNone/>
              <a:defRPr sz="4400" b="0" i="0" kern="1200">
                <a:solidFill>
                  <a:schemeClr val="tx1"/>
                </a:solidFill>
                <a:latin typeface="Avenir LT Std 35 Light" panose="020B0402020203020204" pitchFamily="34" charset="0"/>
                <a:ea typeface="+mj-ea"/>
                <a:cs typeface="+mj-cs"/>
              </a:defRPr>
            </a:lvl1pPr>
          </a:lstStyle>
          <a:p>
            <a:r>
              <a:rPr lang="en-US" sz="3300">
                <a:latin typeface="Calibri"/>
                <a:cs typeface="Calibri"/>
              </a:rPr>
              <a:t>During the Project, Check Actual Activities, Schedules, and Expenditures Against the Planned Ones</a:t>
            </a:r>
          </a:p>
          <a:p>
            <a:endParaRPr lang="en-US" sz="3300"/>
          </a:p>
          <a:p>
            <a:endParaRPr lang="en-US" sz="3300"/>
          </a:p>
        </p:txBody>
      </p:sp>
    </p:spTree>
    <p:extLst>
      <p:ext uri="{BB962C8B-B14F-4D97-AF65-F5344CB8AC3E}">
        <p14:creationId xmlns:p14="http://schemas.microsoft.com/office/powerpoint/2010/main" val="4272022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72115" y="311853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a:cxnSpLocks/>
          </p:cNvCxnSpPr>
          <p:nvPr/>
        </p:nvCxnSpPr>
        <p:spPr>
          <a:xfrm flipV="1">
            <a:off x="672115" y="3192677"/>
            <a:ext cx="0" cy="4008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491285" y="3593495"/>
            <a:ext cx="1339931" cy="646331"/>
          </a:xfrm>
          <a:prstGeom prst="rect">
            <a:avLst/>
          </a:prstGeom>
          <a:noFill/>
        </p:spPr>
        <p:txBody>
          <a:bodyPr wrap="square" rtlCol="0">
            <a:spAutoFit/>
          </a:bodyPr>
          <a:lstStyle/>
          <a:p>
            <a:r>
              <a:rPr lang="en-US" dirty="0"/>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327144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a:cxnSpLocks/>
          </p:cNvCxnSpPr>
          <p:nvPr/>
        </p:nvCxnSpPr>
        <p:spPr>
          <a:xfrm flipV="1">
            <a:off x="3501596" y="3255231"/>
            <a:ext cx="0" cy="3243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a:cxnSpLocks/>
          </p:cNvCxnSpPr>
          <p:nvPr/>
        </p:nvCxnSpPr>
        <p:spPr>
          <a:xfrm flipV="1">
            <a:off x="4961239" y="3192678"/>
            <a:ext cx="0" cy="4008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a:cxnSpLocks/>
          </p:cNvCxnSpPr>
          <p:nvPr/>
        </p:nvCxnSpPr>
        <p:spPr>
          <a:xfrm flipV="1">
            <a:off x="6399266" y="3234380"/>
            <a:ext cx="0" cy="3892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a:cxnSpLocks/>
          </p:cNvCxnSpPr>
          <p:nvPr/>
        </p:nvCxnSpPr>
        <p:spPr>
          <a:xfrm flipV="1">
            <a:off x="1995616" y="3192678"/>
            <a:ext cx="0" cy="3892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3234380"/>
            <a:ext cx="0" cy="13183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3192678"/>
            <a:ext cx="0" cy="13842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3251116"/>
            <a:ext cx="13897" cy="12773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3234380"/>
            <a:ext cx="0" cy="13183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H="1" flipV="1">
            <a:off x="5813854" y="3234380"/>
            <a:ext cx="8" cy="12871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3192678"/>
            <a:ext cx="0" cy="13530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A0B1E9-0499-4F6F-86FB-EF6EE1E10244}"/>
              </a:ext>
            </a:extLst>
          </p:cNvPr>
          <p:cNvSpPr txBox="1"/>
          <p:nvPr/>
        </p:nvSpPr>
        <p:spPr>
          <a:xfrm rot="16200000">
            <a:off x="43809" y="2254845"/>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May 2019</a:t>
            </a:r>
          </a:p>
        </p:txBody>
      </p:sp>
      <p:sp>
        <p:nvSpPr>
          <p:cNvPr id="33" name="TextBox 32">
            <a:extLst>
              <a:ext uri="{FF2B5EF4-FFF2-40B4-BE49-F238E27FC236}">
                <a16:creationId xmlns:a16="http://schemas.microsoft.com/office/drawing/2014/main" id="{41DB00D1-9FCD-4CAF-87C1-99FFC713F53D}"/>
              </a:ext>
            </a:extLst>
          </p:cNvPr>
          <p:cNvSpPr txBox="1"/>
          <p:nvPr/>
        </p:nvSpPr>
        <p:spPr>
          <a:xfrm rot="16200000">
            <a:off x="7990962" y="2241094"/>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Sept 2022</a:t>
            </a:r>
          </a:p>
        </p:txBody>
      </p:sp>
      <p:sp>
        <p:nvSpPr>
          <p:cNvPr id="34" name="TextBox 33">
            <a:extLst>
              <a:ext uri="{FF2B5EF4-FFF2-40B4-BE49-F238E27FC236}">
                <a16:creationId xmlns:a16="http://schemas.microsoft.com/office/drawing/2014/main" id="{9DD86469-04A9-4BE7-ADFF-9A3AC914D4B6}"/>
              </a:ext>
            </a:extLst>
          </p:cNvPr>
          <p:cNvSpPr txBox="1"/>
          <p:nvPr/>
        </p:nvSpPr>
        <p:spPr>
          <a:xfrm rot="16200000">
            <a:off x="647189" y="2363321"/>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Oct 2019</a:t>
            </a:r>
          </a:p>
        </p:txBody>
      </p:sp>
      <p:sp>
        <p:nvSpPr>
          <p:cNvPr id="35" name="TextBox 34">
            <a:extLst>
              <a:ext uri="{FF2B5EF4-FFF2-40B4-BE49-F238E27FC236}">
                <a16:creationId xmlns:a16="http://schemas.microsoft.com/office/drawing/2014/main" id="{1E0FCC3B-3A78-45AA-8D3D-0093F5558C42}"/>
              </a:ext>
            </a:extLst>
          </p:cNvPr>
          <p:cNvSpPr txBox="1"/>
          <p:nvPr/>
        </p:nvSpPr>
        <p:spPr>
          <a:xfrm rot="16200000">
            <a:off x="1066654" y="2260647"/>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Mar 2020</a:t>
            </a:r>
          </a:p>
        </p:txBody>
      </p:sp>
      <p:sp>
        <p:nvSpPr>
          <p:cNvPr id="36" name="TextBox 35">
            <a:extLst>
              <a:ext uri="{FF2B5EF4-FFF2-40B4-BE49-F238E27FC236}">
                <a16:creationId xmlns:a16="http://schemas.microsoft.com/office/drawing/2014/main" id="{5A9B2EE0-FC4B-4284-9EFE-105F4A0E2253}"/>
              </a:ext>
            </a:extLst>
          </p:cNvPr>
          <p:cNvSpPr txBox="1"/>
          <p:nvPr/>
        </p:nvSpPr>
        <p:spPr>
          <a:xfrm rot="16200000">
            <a:off x="1494291" y="2376063"/>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Aug 2020</a:t>
            </a:r>
          </a:p>
        </p:txBody>
      </p:sp>
      <p:sp>
        <p:nvSpPr>
          <p:cNvPr id="37" name="TextBox 36">
            <a:extLst>
              <a:ext uri="{FF2B5EF4-FFF2-40B4-BE49-F238E27FC236}">
                <a16:creationId xmlns:a16="http://schemas.microsoft.com/office/drawing/2014/main" id="{4E64A929-4E8F-4AEB-B67D-76AEFDC608E0}"/>
              </a:ext>
            </a:extLst>
          </p:cNvPr>
          <p:cNvSpPr txBox="1"/>
          <p:nvPr/>
        </p:nvSpPr>
        <p:spPr>
          <a:xfrm rot="16200000">
            <a:off x="2992061" y="2261033"/>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Nov 2020</a:t>
            </a:r>
          </a:p>
        </p:txBody>
      </p:sp>
      <p:sp>
        <p:nvSpPr>
          <p:cNvPr id="38" name="TextBox 37">
            <a:extLst>
              <a:ext uri="{FF2B5EF4-FFF2-40B4-BE49-F238E27FC236}">
                <a16:creationId xmlns:a16="http://schemas.microsoft.com/office/drawing/2014/main" id="{3500A14C-D84E-424C-B680-7521A568A79C}"/>
              </a:ext>
            </a:extLst>
          </p:cNvPr>
          <p:cNvSpPr txBox="1"/>
          <p:nvPr/>
        </p:nvSpPr>
        <p:spPr>
          <a:xfrm rot="16200000">
            <a:off x="3566104" y="2388806"/>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Jan 2021</a:t>
            </a:r>
          </a:p>
        </p:txBody>
      </p:sp>
      <p:sp>
        <p:nvSpPr>
          <p:cNvPr id="39" name="TextBox 38">
            <a:extLst>
              <a:ext uri="{FF2B5EF4-FFF2-40B4-BE49-F238E27FC236}">
                <a16:creationId xmlns:a16="http://schemas.microsoft.com/office/drawing/2014/main" id="{88C9DEBF-B4BA-460B-9E7B-4BBE749D93EE}"/>
              </a:ext>
            </a:extLst>
          </p:cNvPr>
          <p:cNvSpPr txBox="1"/>
          <p:nvPr/>
        </p:nvSpPr>
        <p:spPr>
          <a:xfrm rot="16200000">
            <a:off x="4036110" y="2278406"/>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May 2021</a:t>
            </a:r>
          </a:p>
        </p:txBody>
      </p:sp>
      <p:sp>
        <p:nvSpPr>
          <p:cNvPr id="40" name="TextBox 39">
            <a:extLst>
              <a:ext uri="{FF2B5EF4-FFF2-40B4-BE49-F238E27FC236}">
                <a16:creationId xmlns:a16="http://schemas.microsoft.com/office/drawing/2014/main" id="{501A6666-D1EC-436F-9FEB-A1835D50CF26}"/>
              </a:ext>
            </a:extLst>
          </p:cNvPr>
          <p:cNvSpPr txBox="1"/>
          <p:nvPr/>
        </p:nvSpPr>
        <p:spPr>
          <a:xfrm rot="16200000">
            <a:off x="4497090" y="2390904"/>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Sep 2021</a:t>
            </a:r>
          </a:p>
        </p:txBody>
      </p:sp>
      <p:sp>
        <p:nvSpPr>
          <p:cNvPr id="41" name="TextBox 40">
            <a:extLst>
              <a:ext uri="{FF2B5EF4-FFF2-40B4-BE49-F238E27FC236}">
                <a16:creationId xmlns:a16="http://schemas.microsoft.com/office/drawing/2014/main" id="{9437C2C3-BA31-4594-B10C-4316FC69E537}"/>
              </a:ext>
            </a:extLst>
          </p:cNvPr>
          <p:cNvSpPr txBox="1"/>
          <p:nvPr/>
        </p:nvSpPr>
        <p:spPr>
          <a:xfrm rot="16200000">
            <a:off x="5278035" y="2259233"/>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Nov 2021</a:t>
            </a:r>
          </a:p>
        </p:txBody>
      </p:sp>
      <p:sp>
        <p:nvSpPr>
          <p:cNvPr id="42" name="TextBox 41">
            <a:extLst>
              <a:ext uri="{FF2B5EF4-FFF2-40B4-BE49-F238E27FC236}">
                <a16:creationId xmlns:a16="http://schemas.microsoft.com/office/drawing/2014/main" id="{C986EC00-A71A-459F-AD6A-CBEDC3897597}"/>
              </a:ext>
            </a:extLst>
          </p:cNvPr>
          <p:cNvSpPr txBox="1"/>
          <p:nvPr/>
        </p:nvSpPr>
        <p:spPr>
          <a:xfrm rot="16200000">
            <a:off x="5899583" y="2374005"/>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Feb 2022</a:t>
            </a:r>
          </a:p>
        </p:txBody>
      </p:sp>
      <p:sp>
        <p:nvSpPr>
          <p:cNvPr id="43" name="TextBox 42">
            <a:extLst>
              <a:ext uri="{FF2B5EF4-FFF2-40B4-BE49-F238E27FC236}">
                <a16:creationId xmlns:a16="http://schemas.microsoft.com/office/drawing/2014/main" id="{B2F8B91A-E527-40C5-A141-F907B23B5C89}"/>
              </a:ext>
            </a:extLst>
          </p:cNvPr>
          <p:cNvSpPr txBox="1"/>
          <p:nvPr/>
        </p:nvSpPr>
        <p:spPr>
          <a:xfrm rot="16200000">
            <a:off x="6602157" y="2335888"/>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July 2022</a:t>
            </a:r>
          </a:p>
        </p:txBody>
      </p:sp>
      <p:sp>
        <p:nvSpPr>
          <p:cNvPr id="44" name="TextBox 43">
            <a:extLst>
              <a:ext uri="{FF2B5EF4-FFF2-40B4-BE49-F238E27FC236}">
                <a16:creationId xmlns:a16="http://schemas.microsoft.com/office/drawing/2014/main" id="{0E38DC29-CA34-4268-A933-47A0D06DC47C}"/>
              </a:ext>
            </a:extLst>
          </p:cNvPr>
          <p:cNvSpPr txBox="1"/>
          <p:nvPr/>
        </p:nvSpPr>
        <p:spPr>
          <a:xfrm>
            <a:off x="8148510" y="5541747"/>
            <a:ext cx="751447" cy="323165"/>
          </a:xfrm>
          <a:prstGeom prst="rect">
            <a:avLst/>
          </a:prstGeom>
          <a:noFill/>
          <a:ln w="38100">
            <a:solidFill>
              <a:schemeClr val="accent6">
                <a:lumMod val="50000"/>
              </a:schemeClr>
            </a:solidFill>
          </a:ln>
        </p:spPr>
        <p:txBody>
          <a:bodyPr wrap="square" rtlCol="0">
            <a:spAutoFit/>
          </a:bodyPr>
          <a:lstStyle/>
          <a:p>
            <a:r>
              <a:rPr lang="en-US" sz="1500" b="1"/>
              <a:t>$2.5 M</a:t>
            </a:r>
          </a:p>
        </p:txBody>
      </p:sp>
      <p:sp>
        <p:nvSpPr>
          <p:cNvPr id="45" name="TextBox 44">
            <a:extLst>
              <a:ext uri="{FF2B5EF4-FFF2-40B4-BE49-F238E27FC236}">
                <a16:creationId xmlns:a16="http://schemas.microsoft.com/office/drawing/2014/main" id="{6DAAE1B9-203A-42F2-B92D-22EED31FB7A1}"/>
              </a:ext>
            </a:extLst>
          </p:cNvPr>
          <p:cNvSpPr txBox="1"/>
          <p:nvPr/>
        </p:nvSpPr>
        <p:spPr>
          <a:xfrm>
            <a:off x="7115562" y="5564792"/>
            <a:ext cx="751447" cy="323165"/>
          </a:xfrm>
          <a:prstGeom prst="rect">
            <a:avLst/>
          </a:prstGeom>
          <a:noFill/>
          <a:ln w="38100">
            <a:solidFill>
              <a:schemeClr val="accent6">
                <a:lumMod val="50000"/>
              </a:schemeClr>
            </a:solidFill>
          </a:ln>
        </p:spPr>
        <p:txBody>
          <a:bodyPr wrap="square" rtlCol="0">
            <a:spAutoFit/>
          </a:bodyPr>
          <a:lstStyle/>
          <a:p>
            <a:r>
              <a:rPr lang="en-US" sz="1500" b="1"/>
              <a:t>$70 K</a:t>
            </a:r>
          </a:p>
        </p:txBody>
      </p:sp>
      <p:sp>
        <p:nvSpPr>
          <p:cNvPr id="46" name="TextBox 45">
            <a:extLst>
              <a:ext uri="{FF2B5EF4-FFF2-40B4-BE49-F238E27FC236}">
                <a16:creationId xmlns:a16="http://schemas.microsoft.com/office/drawing/2014/main" id="{7FBC65D8-A535-4B3C-B7BE-0DB3E4F223E5}"/>
              </a:ext>
            </a:extLst>
          </p:cNvPr>
          <p:cNvSpPr txBox="1"/>
          <p:nvPr/>
        </p:nvSpPr>
        <p:spPr>
          <a:xfrm>
            <a:off x="6265658" y="5564409"/>
            <a:ext cx="751447" cy="323165"/>
          </a:xfrm>
          <a:prstGeom prst="rect">
            <a:avLst/>
          </a:prstGeom>
          <a:noFill/>
          <a:ln w="38100">
            <a:solidFill>
              <a:schemeClr val="accent6">
                <a:lumMod val="50000"/>
              </a:schemeClr>
            </a:solidFill>
          </a:ln>
        </p:spPr>
        <p:txBody>
          <a:bodyPr wrap="square" rtlCol="0">
            <a:spAutoFit/>
          </a:bodyPr>
          <a:lstStyle/>
          <a:p>
            <a:r>
              <a:rPr lang="en-US" sz="1500" b="1"/>
              <a:t>$250 K</a:t>
            </a:r>
          </a:p>
        </p:txBody>
      </p:sp>
      <p:sp>
        <p:nvSpPr>
          <p:cNvPr id="47" name="TextBox 46">
            <a:extLst>
              <a:ext uri="{FF2B5EF4-FFF2-40B4-BE49-F238E27FC236}">
                <a16:creationId xmlns:a16="http://schemas.microsoft.com/office/drawing/2014/main" id="{A81AD557-0EFB-4BC2-8433-069CDD9450F6}"/>
              </a:ext>
            </a:extLst>
          </p:cNvPr>
          <p:cNvSpPr txBox="1"/>
          <p:nvPr/>
        </p:nvSpPr>
        <p:spPr>
          <a:xfrm>
            <a:off x="5438131" y="5564409"/>
            <a:ext cx="751447" cy="323165"/>
          </a:xfrm>
          <a:prstGeom prst="rect">
            <a:avLst/>
          </a:prstGeom>
          <a:noFill/>
          <a:ln w="38100">
            <a:solidFill>
              <a:schemeClr val="accent6">
                <a:lumMod val="50000"/>
              </a:schemeClr>
            </a:solidFill>
          </a:ln>
        </p:spPr>
        <p:txBody>
          <a:bodyPr wrap="square" rtlCol="0">
            <a:spAutoFit/>
          </a:bodyPr>
          <a:lstStyle/>
          <a:p>
            <a:r>
              <a:rPr lang="en-US" sz="1500" b="1"/>
              <a:t>$90 K</a:t>
            </a:r>
          </a:p>
        </p:txBody>
      </p:sp>
      <p:sp>
        <p:nvSpPr>
          <p:cNvPr id="48" name="TextBox 47">
            <a:extLst>
              <a:ext uri="{FF2B5EF4-FFF2-40B4-BE49-F238E27FC236}">
                <a16:creationId xmlns:a16="http://schemas.microsoft.com/office/drawing/2014/main" id="{ED8D6610-EFA0-4AD6-9026-6AF93F6ED133}"/>
              </a:ext>
            </a:extLst>
          </p:cNvPr>
          <p:cNvSpPr txBox="1"/>
          <p:nvPr/>
        </p:nvSpPr>
        <p:spPr>
          <a:xfrm rot="16200000">
            <a:off x="4676635" y="5395988"/>
            <a:ext cx="751447" cy="323165"/>
          </a:xfrm>
          <a:prstGeom prst="rect">
            <a:avLst/>
          </a:prstGeom>
          <a:noFill/>
          <a:ln w="38100">
            <a:solidFill>
              <a:schemeClr val="accent6">
                <a:lumMod val="50000"/>
              </a:schemeClr>
            </a:solidFill>
          </a:ln>
        </p:spPr>
        <p:txBody>
          <a:bodyPr wrap="square" rtlCol="0">
            <a:spAutoFit/>
          </a:bodyPr>
          <a:lstStyle/>
          <a:p>
            <a:r>
              <a:rPr lang="en-US" sz="1500" b="1"/>
              <a:t>$550 K</a:t>
            </a:r>
          </a:p>
        </p:txBody>
      </p:sp>
      <p:sp>
        <p:nvSpPr>
          <p:cNvPr id="49" name="TextBox 48">
            <a:extLst>
              <a:ext uri="{FF2B5EF4-FFF2-40B4-BE49-F238E27FC236}">
                <a16:creationId xmlns:a16="http://schemas.microsoft.com/office/drawing/2014/main" id="{349246BE-17EC-498B-A8A5-7580BB446E88}"/>
              </a:ext>
            </a:extLst>
          </p:cNvPr>
          <p:cNvSpPr txBox="1"/>
          <p:nvPr/>
        </p:nvSpPr>
        <p:spPr>
          <a:xfrm rot="16200000">
            <a:off x="4101637" y="5395223"/>
            <a:ext cx="751447" cy="323165"/>
          </a:xfrm>
          <a:prstGeom prst="rect">
            <a:avLst/>
          </a:prstGeom>
          <a:noFill/>
          <a:ln w="38100">
            <a:solidFill>
              <a:schemeClr val="accent6">
                <a:lumMod val="50000"/>
              </a:schemeClr>
            </a:solidFill>
          </a:ln>
        </p:spPr>
        <p:txBody>
          <a:bodyPr wrap="square" rtlCol="0">
            <a:spAutoFit/>
          </a:bodyPr>
          <a:lstStyle/>
          <a:p>
            <a:r>
              <a:rPr lang="en-US" sz="1500" b="1"/>
              <a:t>$125 K</a:t>
            </a:r>
          </a:p>
        </p:txBody>
      </p:sp>
      <p:sp>
        <p:nvSpPr>
          <p:cNvPr id="50" name="TextBox 49">
            <a:extLst>
              <a:ext uri="{FF2B5EF4-FFF2-40B4-BE49-F238E27FC236}">
                <a16:creationId xmlns:a16="http://schemas.microsoft.com/office/drawing/2014/main" id="{4F33BECB-99A7-419F-9B0F-F8B53EF8B966}"/>
              </a:ext>
            </a:extLst>
          </p:cNvPr>
          <p:cNvSpPr txBox="1"/>
          <p:nvPr/>
        </p:nvSpPr>
        <p:spPr>
          <a:xfrm rot="16200000">
            <a:off x="3618738" y="5393652"/>
            <a:ext cx="751447" cy="323165"/>
          </a:xfrm>
          <a:prstGeom prst="rect">
            <a:avLst/>
          </a:prstGeom>
          <a:noFill/>
          <a:ln w="38100">
            <a:solidFill>
              <a:schemeClr val="accent6">
                <a:lumMod val="50000"/>
              </a:schemeClr>
            </a:solidFill>
          </a:ln>
        </p:spPr>
        <p:txBody>
          <a:bodyPr wrap="square" rtlCol="0">
            <a:spAutoFit/>
          </a:bodyPr>
          <a:lstStyle/>
          <a:p>
            <a:r>
              <a:rPr lang="en-US" sz="1500" b="1"/>
              <a:t>$150 K</a:t>
            </a:r>
          </a:p>
        </p:txBody>
      </p:sp>
      <p:sp>
        <p:nvSpPr>
          <p:cNvPr id="51" name="TextBox 50">
            <a:extLst>
              <a:ext uri="{FF2B5EF4-FFF2-40B4-BE49-F238E27FC236}">
                <a16:creationId xmlns:a16="http://schemas.microsoft.com/office/drawing/2014/main" id="{387B1E59-8736-441F-941D-F2D500E5D3D1}"/>
              </a:ext>
            </a:extLst>
          </p:cNvPr>
          <p:cNvSpPr txBox="1"/>
          <p:nvPr/>
        </p:nvSpPr>
        <p:spPr>
          <a:xfrm rot="16200000">
            <a:off x="3112953" y="5414397"/>
            <a:ext cx="751447" cy="323165"/>
          </a:xfrm>
          <a:prstGeom prst="rect">
            <a:avLst/>
          </a:prstGeom>
          <a:noFill/>
          <a:ln w="38100">
            <a:solidFill>
              <a:schemeClr val="accent6">
                <a:lumMod val="50000"/>
              </a:schemeClr>
            </a:solidFill>
          </a:ln>
        </p:spPr>
        <p:txBody>
          <a:bodyPr wrap="square" rtlCol="0">
            <a:spAutoFit/>
          </a:bodyPr>
          <a:lstStyle/>
          <a:p>
            <a:r>
              <a:rPr lang="en-US" sz="1500" b="1"/>
              <a:t>$750 K</a:t>
            </a:r>
          </a:p>
        </p:txBody>
      </p:sp>
      <p:sp>
        <p:nvSpPr>
          <p:cNvPr id="52" name="TextBox 51">
            <a:extLst>
              <a:ext uri="{FF2B5EF4-FFF2-40B4-BE49-F238E27FC236}">
                <a16:creationId xmlns:a16="http://schemas.microsoft.com/office/drawing/2014/main" id="{AA03C7F8-2F0D-4F70-8766-6EE1280631BE}"/>
              </a:ext>
            </a:extLst>
          </p:cNvPr>
          <p:cNvSpPr txBox="1"/>
          <p:nvPr/>
        </p:nvSpPr>
        <p:spPr>
          <a:xfrm rot="16200000">
            <a:off x="1759122" y="5426253"/>
            <a:ext cx="751447" cy="323165"/>
          </a:xfrm>
          <a:prstGeom prst="rect">
            <a:avLst/>
          </a:prstGeom>
          <a:noFill/>
          <a:ln w="38100">
            <a:solidFill>
              <a:schemeClr val="accent6">
                <a:lumMod val="50000"/>
              </a:schemeClr>
            </a:solidFill>
          </a:ln>
        </p:spPr>
        <p:txBody>
          <a:bodyPr wrap="square" rtlCol="0">
            <a:spAutoFit/>
          </a:bodyPr>
          <a:lstStyle/>
          <a:p>
            <a:r>
              <a:rPr lang="en-US" sz="1500" b="1"/>
              <a:t>$350 K</a:t>
            </a:r>
          </a:p>
        </p:txBody>
      </p:sp>
      <p:sp>
        <p:nvSpPr>
          <p:cNvPr id="53" name="TextBox 52">
            <a:extLst>
              <a:ext uri="{FF2B5EF4-FFF2-40B4-BE49-F238E27FC236}">
                <a16:creationId xmlns:a16="http://schemas.microsoft.com/office/drawing/2014/main" id="{60CBC13A-7208-4151-A619-F1C44DCBA485}"/>
              </a:ext>
            </a:extLst>
          </p:cNvPr>
          <p:cNvSpPr txBox="1"/>
          <p:nvPr/>
        </p:nvSpPr>
        <p:spPr>
          <a:xfrm rot="16200000">
            <a:off x="1193499" y="5405982"/>
            <a:ext cx="751447" cy="323165"/>
          </a:xfrm>
          <a:prstGeom prst="rect">
            <a:avLst/>
          </a:prstGeom>
          <a:noFill/>
          <a:ln w="38100">
            <a:solidFill>
              <a:schemeClr val="accent6">
                <a:lumMod val="50000"/>
              </a:schemeClr>
            </a:solidFill>
          </a:ln>
        </p:spPr>
        <p:txBody>
          <a:bodyPr wrap="square" rtlCol="0">
            <a:spAutoFit/>
          </a:bodyPr>
          <a:lstStyle/>
          <a:p>
            <a:r>
              <a:rPr lang="en-US" sz="1500" b="1"/>
              <a:t>$85 K</a:t>
            </a:r>
          </a:p>
        </p:txBody>
      </p:sp>
      <p:sp>
        <p:nvSpPr>
          <p:cNvPr id="54" name="TextBox 53">
            <a:extLst>
              <a:ext uri="{FF2B5EF4-FFF2-40B4-BE49-F238E27FC236}">
                <a16:creationId xmlns:a16="http://schemas.microsoft.com/office/drawing/2014/main" id="{3B900798-F435-4FA7-86B5-045529BE7A4B}"/>
              </a:ext>
            </a:extLst>
          </p:cNvPr>
          <p:cNvSpPr txBox="1"/>
          <p:nvPr/>
        </p:nvSpPr>
        <p:spPr>
          <a:xfrm rot="16200000">
            <a:off x="687714" y="5426727"/>
            <a:ext cx="751447" cy="323165"/>
          </a:xfrm>
          <a:prstGeom prst="rect">
            <a:avLst/>
          </a:prstGeom>
          <a:noFill/>
          <a:ln w="38100">
            <a:solidFill>
              <a:schemeClr val="accent6">
                <a:lumMod val="50000"/>
              </a:schemeClr>
            </a:solidFill>
          </a:ln>
        </p:spPr>
        <p:txBody>
          <a:bodyPr wrap="square" rtlCol="0">
            <a:spAutoFit/>
          </a:bodyPr>
          <a:lstStyle/>
          <a:p>
            <a:r>
              <a:rPr lang="en-US" sz="1500" b="1"/>
              <a:t>$80 K</a:t>
            </a:r>
          </a:p>
        </p:txBody>
      </p:sp>
      <p:sp>
        <p:nvSpPr>
          <p:cNvPr id="55" name="TextBox 54">
            <a:extLst>
              <a:ext uri="{FF2B5EF4-FFF2-40B4-BE49-F238E27FC236}">
                <a16:creationId xmlns:a16="http://schemas.microsoft.com/office/drawing/2014/main" id="{648AE47C-91D1-48D5-B1AA-39E6C093190D}"/>
              </a:ext>
            </a:extLst>
          </p:cNvPr>
          <p:cNvSpPr txBox="1"/>
          <p:nvPr/>
        </p:nvSpPr>
        <p:spPr>
          <a:xfrm rot="16200000">
            <a:off x="43808" y="1207464"/>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July 2019</a:t>
            </a:r>
          </a:p>
        </p:txBody>
      </p:sp>
      <p:sp>
        <p:nvSpPr>
          <p:cNvPr id="56" name="TextBox 55">
            <a:extLst>
              <a:ext uri="{FF2B5EF4-FFF2-40B4-BE49-F238E27FC236}">
                <a16:creationId xmlns:a16="http://schemas.microsoft.com/office/drawing/2014/main" id="{15FE4408-A921-4F60-91D2-E1AA37DA32AE}"/>
              </a:ext>
            </a:extLst>
          </p:cNvPr>
          <p:cNvSpPr txBox="1"/>
          <p:nvPr/>
        </p:nvSpPr>
        <p:spPr>
          <a:xfrm rot="16200000">
            <a:off x="7990962" y="1105729"/>
            <a:ext cx="928300" cy="553998"/>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Nov 2022</a:t>
            </a:r>
          </a:p>
        </p:txBody>
      </p:sp>
      <p:sp>
        <p:nvSpPr>
          <p:cNvPr id="57" name="TextBox 56">
            <a:extLst>
              <a:ext uri="{FF2B5EF4-FFF2-40B4-BE49-F238E27FC236}">
                <a16:creationId xmlns:a16="http://schemas.microsoft.com/office/drawing/2014/main" id="{B2D5808A-519F-42F3-8C94-5AFE32D5C2A0}"/>
              </a:ext>
            </a:extLst>
          </p:cNvPr>
          <p:cNvSpPr txBox="1"/>
          <p:nvPr/>
        </p:nvSpPr>
        <p:spPr>
          <a:xfrm rot="16200000">
            <a:off x="647188" y="1200523"/>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Dec 2019</a:t>
            </a:r>
          </a:p>
        </p:txBody>
      </p:sp>
      <p:sp>
        <p:nvSpPr>
          <p:cNvPr id="58" name="TextBox 57">
            <a:extLst>
              <a:ext uri="{FF2B5EF4-FFF2-40B4-BE49-F238E27FC236}">
                <a16:creationId xmlns:a16="http://schemas.microsoft.com/office/drawing/2014/main" id="{827545A3-567A-401E-AFBB-BED146E154A3}"/>
              </a:ext>
            </a:extLst>
          </p:cNvPr>
          <p:cNvSpPr txBox="1"/>
          <p:nvPr/>
        </p:nvSpPr>
        <p:spPr>
          <a:xfrm rot="16200000">
            <a:off x="1066653" y="1213266"/>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Apr 2020</a:t>
            </a:r>
          </a:p>
        </p:txBody>
      </p:sp>
      <p:sp>
        <p:nvSpPr>
          <p:cNvPr id="59" name="TextBox 58">
            <a:extLst>
              <a:ext uri="{FF2B5EF4-FFF2-40B4-BE49-F238E27FC236}">
                <a16:creationId xmlns:a16="http://schemas.microsoft.com/office/drawing/2014/main" id="{6EDA28CE-9ACC-4AF0-A2DF-9955F6B3BAE8}"/>
              </a:ext>
            </a:extLst>
          </p:cNvPr>
          <p:cNvSpPr txBox="1"/>
          <p:nvPr/>
        </p:nvSpPr>
        <p:spPr>
          <a:xfrm rot="16200000">
            <a:off x="1494291" y="1213266"/>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Oct 2020</a:t>
            </a:r>
          </a:p>
        </p:txBody>
      </p:sp>
      <p:sp>
        <p:nvSpPr>
          <p:cNvPr id="60" name="TextBox 59">
            <a:extLst>
              <a:ext uri="{FF2B5EF4-FFF2-40B4-BE49-F238E27FC236}">
                <a16:creationId xmlns:a16="http://schemas.microsoft.com/office/drawing/2014/main" id="{ADBFFC46-510E-4799-9E28-C6E5020981BF}"/>
              </a:ext>
            </a:extLst>
          </p:cNvPr>
          <p:cNvSpPr txBox="1"/>
          <p:nvPr/>
        </p:nvSpPr>
        <p:spPr>
          <a:xfrm rot="16200000">
            <a:off x="2992060" y="1213652"/>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Jan 2021</a:t>
            </a:r>
          </a:p>
        </p:txBody>
      </p:sp>
      <p:sp>
        <p:nvSpPr>
          <p:cNvPr id="61" name="TextBox 60">
            <a:extLst>
              <a:ext uri="{FF2B5EF4-FFF2-40B4-BE49-F238E27FC236}">
                <a16:creationId xmlns:a16="http://schemas.microsoft.com/office/drawing/2014/main" id="{0013F195-1572-48E6-ADD7-EA7C56396D4D}"/>
              </a:ext>
            </a:extLst>
          </p:cNvPr>
          <p:cNvSpPr txBox="1"/>
          <p:nvPr/>
        </p:nvSpPr>
        <p:spPr>
          <a:xfrm rot="16200000">
            <a:off x="3566103" y="1110591"/>
            <a:ext cx="928300" cy="553998"/>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Mar 2021</a:t>
            </a:r>
          </a:p>
        </p:txBody>
      </p:sp>
      <p:sp>
        <p:nvSpPr>
          <p:cNvPr id="62" name="TextBox 61">
            <a:extLst>
              <a:ext uri="{FF2B5EF4-FFF2-40B4-BE49-F238E27FC236}">
                <a16:creationId xmlns:a16="http://schemas.microsoft.com/office/drawing/2014/main" id="{25E0A66D-7B7D-4C6E-A9EC-E5D07BD43764}"/>
              </a:ext>
            </a:extLst>
          </p:cNvPr>
          <p:cNvSpPr txBox="1"/>
          <p:nvPr/>
        </p:nvSpPr>
        <p:spPr>
          <a:xfrm rot="16200000">
            <a:off x="4036109" y="1231026"/>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Jun 2021</a:t>
            </a:r>
          </a:p>
        </p:txBody>
      </p:sp>
      <p:sp>
        <p:nvSpPr>
          <p:cNvPr id="63" name="TextBox 62">
            <a:extLst>
              <a:ext uri="{FF2B5EF4-FFF2-40B4-BE49-F238E27FC236}">
                <a16:creationId xmlns:a16="http://schemas.microsoft.com/office/drawing/2014/main" id="{304BAF95-6930-4D80-BA42-0ED818F046ED}"/>
              </a:ext>
            </a:extLst>
          </p:cNvPr>
          <p:cNvSpPr txBox="1"/>
          <p:nvPr/>
        </p:nvSpPr>
        <p:spPr>
          <a:xfrm rot="16200000">
            <a:off x="4497090" y="1112690"/>
            <a:ext cx="928300" cy="553998"/>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Nov 2021</a:t>
            </a:r>
          </a:p>
        </p:txBody>
      </p:sp>
      <p:sp>
        <p:nvSpPr>
          <p:cNvPr id="64" name="TextBox 63">
            <a:extLst>
              <a:ext uri="{FF2B5EF4-FFF2-40B4-BE49-F238E27FC236}">
                <a16:creationId xmlns:a16="http://schemas.microsoft.com/office/drawing/2014/main" id="{1DEF08C4-4746-45EF-AAB8-E286E25EE79A}"/>
              </a:ext>
            </a:extLst>
          </p:cNvPr>
          <p:cNvSpPr txBox="1"/>
          <p:nvPr/>
        </p:nvSpPr>
        <p:spPr>
          <a:xfrm rot="16200000">
            <a:off x="5278035" y="1211852"/>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Jan 2022</a:t>
            </a:r>
          </a:p>
        </p:txBody>
      </p:sp>
      <p:sp>
        <p:nvSpPr>
          <p:cNvPr id="65" name="TextBox 64">
            <a:extLst>
              <a:ext uri="{FF2B5EF4-FFF2-40B4-BE49-F238E27FC236}">
                <a16:creationId xmlns:a16="http://schemas.microsoft.com/office/drawing/2014/main" id="{8A7972FF-BF9F-46BF-89F2-47CB7A8A5DC3}"/>
              </a:ext>
            </a:extLst>
          </p:cNvPr>
          <p:cNvSpPr txBox="1"/>
          <p:nvPr/>
        </p:nvSpPr>
        <p:spPr>
          <a:xfrm rot="16200000">
            <a:off x="5899582" y="1211208"/>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Apr 2022</a:t>
            </a:r>
          </a:p>
        </p:txBody>
      </p:sp>
      <p:sp>
        <p:nvSpPr>
          <p:cNvPr id="66" name="TextBox 65">
            <a:extLst>
              <a:ext uri="{FF2B5EF4-FFF2-40B4-BE49-F238E27FC236}">
                <a16:creationId xmlns:a16="http://schemas.microsoft.com/office/drawing/2014/main" id="{04EBD84C-B3A3-408E-B4DE-A751FA697D29}"/>
              </a:ext>
            </a:extLst>
          </p:cNvPr>
          <p:cNvSpPr txBox="1"/>
          <p:nvPr/>
        </p:nvSpPr>
        <p:spPr>
          <a:xfrm rot="16200000">
            <a:off x="6602157" y="1200523"/>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Sep 2022</a:t>
            </a:r>
          </a:p>
        </p:txBody>
      </p:sp>
      <p:sp>
        <p:nvSpPr>
          <p:cNvPr id="79" name="TextBox 78">
            <a:extLst>
              <a:ext uri="{FF2B5EF4-FFF2-40B4-BE49-F238E27FC236}">
                <a16:creationId xmlns:a16="http://schemas.microsoft.com/office/drawing/2014/main" id="{4815FEDD-30B2-44FE-8214-171E965F546B}"/>
              </a:ext>
            </a:extLst>
          </p:cNvPr>
          <p:cNvSpPr txBox="1"/>
          <p:nvPr/>
        </p:nvSpPr>
        <p:spPr>
          <a:xfrm>
            <a:off x="2122571" y="1198139"/>
            <a:ext cx="1149657" cy="1708160"/>
          </a:xfrm>
          <a:prstGeom prst="rect">
            <a:avLst/>
          </a:prstGeom>
          <a:noFill/>
        </p:spPr>
        <p:txBody>
          <a:bodyPr wrap="square" rtlCol="0" anchor="t">
            <a:spAutoFit/>
          </a:bodyPr>
          <a:lstStyle/>
          <a:p>
            <a:r>
              <a:rPr lang="en-US" sz="1500">
                <a:solidFill>
                  <a:srgbClr val="C00000"/>
                </a:solidFill>
              </a:rPr>
              <a:t>Look For Places Where Actuals Don’t Match Anticipated</a:t>
            </a:r>
          </a:p>
        </p:txBody>
      </p:sp>
    </p:spTree>
    <p:extLst>
      <p:ext uri="{BB962C8B-B14F-4D97-AF65-F5344CB8AC3E}">
        <p14:creationId xmlns:p14="http://schemas.microsoft.com/office/powerpoint/2010/main" val="1199376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916F7BF-1CA2-4A8F-8B5C-7B211C0F7A8D}"/>
              </a:ext>
            </a:extLst>
          </p:cNvPr>
          <p:cNvCxnSpPr/>
          <p:nvPr/>
        </p:nvCxnSpPr>
        <p:spPr>
          <a:xfrm>
            <a:off x="672115" y="3118538"/>
            <a:ext cx="79330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AF0EA8-B1DD-428E-A855-0B2B3F5AE0DF}"/>
              </a:ext>
            </a:extLst>
          </p:cNvPr>
          <p:cNvSpPr txBox="1"/>
          <p:nvPr/>
        </p:nvSpPr>
        <p:spPr>
          <a:xfrm>
            <a:off x="259492" y="3579595"/>
            <a:ext cx="1251122" cy="646331"/>
          </a:xfrm>
          <a:prstGeom prst="rect">
            <a:avLst/>
          </a:prstGeom>
          <a:noFill/>
        </p:spPr>
        <p:txBody>
          <a:bodyPr wrap="square" rtlCol="0">
            <a:spAutoFit/>
          </a:bodyPr>
          <a:lstStyle/>
          <a:p>
            <a:r>
              <a:rPr lang="en-US"/>
              <a:t>Project Initiation</a:t>
            </a:r>
          </a:p>
        </p:txBody>
      </p:sp>
      <p:cxnSp>
        <p:nvCxnSpPr>
          <p:cNvPr id="6" name="Straight Arrow Connector 5">
            <a:extLst>
              <a:ext uri="{FF2B5EF4-FFF2-40B4-BE49-F238E27FC236}">
                <a16:creationId xmlns:a16="http://schemas.microsoft.com/office/drawing/2014/main" id="{7A478A9B-1E29-4428-A64D-726AD469A86A}"/>
              </a:ext>
            </a:extLst>
          </p:cNvPr>
          <p:cNvCxnSpPr>
            <a:cxnSpLocks/>
          </p:cNvCxnSpPr>
          <p:nvPr/>
        </p:nvCxnSpPr>
        <p:spPr>
          <a:xfrm flipV="1">
            <a:off x="672115" y="3192677"/>
            <a:ext cx="0" cy="4008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7A93E7-9B70-4C98-8C54-95DB7EF1456F}"/>
              </a:ext>
            </a:extLst>
          </p:cNvPr>
          <p:cNvSpPr txBox="1"/>
          <p:nvPr/>
        </p:nvSpPr>
        <p:spPr>
          <a:xfrm>
            <a:off x="7491286" y="3593495"/>
            <a:ext cx="1251122" cy="923330"/>
          </a:xfrm>
          <a:prstGeom prst="rect">
            <a:avLst/>
          </a:prstGeom>
          <a:noFill/>
        </p:spPr>
        <p:txBody>
          <a:bodyPr wrap="square" rtlCol="0">
            <a:spAutoFit/>
          </a:bodyPr>
          <a:lstStyle/>
          <a:p>
            <a:r>
              <a:rPr lang="en-US"/>
              <a:t>Project Completion</a:t>
            </a:r>
          </a:p>
        </p:txBody>
      </p:sp>
      <p:cxnSp>
        <p:nvCxnSpPr>
          <p:cNvPr id="10" name="Straight Arrow Connector 9">
            <a:extLst>
              <a:ext uri="{FF2B5EF4-FFF2-40B4-BE49-F238E27FC236}">
                <a16:creationId xmlns:a16="http://schemas.microsoft.com/office/drawing/2014/main" id="{ACB938CA-4F99-4FD9-BA19-24360A120711}"/>
              </a:ext>
            </a:extLst>
          </p:cNvPr>
          <p:cNvCxnSpPr/>
          <p:nvPr/>
        </p:nvCxnSpPr>
        <p:spPr>
          <a:xfrm flipV="1">
            <a:off x="8455111" y="3271448"/>
            <a:ext cx="0" cy="61629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8E10B9-A879-4F12-A9A2-80F2F29F4712}"/>
              </a:ext>
            </a:extLst>
          </p:cNvPr>
          <p:cNvSpPr txBox="1"/>
          <p:nvPr/>
        </p:nvSpPr>
        <p:spPr>
          <a:xfrm>
            <a:off x="7491285" y="4202842"/>
            <a:ext cx="1572396" cy="1685077"/>
          </a:xfrm>
          <a:prstGeom prst="rect">
            <a:avLst/>
          </a:prstGeom>
          <a:noFill/>
        </p:spPr>
        <p:txBody>
          <a:bodyPr wrap="square" rtlCol="0">
            <a:spAutoFit/>
          </a:bodyPr>
          <a:lstStyle/>
          <a:p>
            <a:r>
              <a:rPr lang="en-US">
                <a:solidFill>
                  <a:schemeClr val="accent1">
                    <a:lumMod val="75000"/>
                  </a:schemeClr>
                </a:solidFill>
              </a:rPr>
              <a:t>Expected Outputs:___</a:t>
            </a:r>
          </a:p>
          <a:p>
            <a:r>
              <a:rPr lang="en-US">
                <a:solidFill>
                  <a:schemeClr val="accent1">
                    <a:lumMod val="75000"/>
                  </a:schemeClr>
                </a:solidFill>
              </a:rPr>
              <a:t>Expected Outcomes: ___</a:t>
            </a:r>
          </a:p>
          <a:p>
            <a:endParaRPr lang="en-US" sz="1350"/>
          </a:p>
        </p:txBody>
      </p:sp>
      <p:sp>
        <p:nvSpPr>
          <p:cNvPr id="13" name="TextBox 12">
            <a:extLst>
              <a:ext uri="{FF2B5EF4-FFF2-40B4-BE49-F238E27FC236}">
                <a16:creationId xmlns:a16="http://schemas.microsoft.com/office/drawing/2014/main" id="{87C33B5B-60AE-4D53-AC30-920262B54A48}"/>
              </a:ext>
            </a:extLst>
          </p:cNvPr>
          <p:cNvSpPr txBox="1"/>
          <p:nvPr/>
        </p:nvSpPr>
        <p:spPr>
          <a:xfrm>
            <a:off x="3112358" y="3593495"/>
            <a:ext cx="1251122" cy="646331"/>
          </a:xfrm>
          <a:prstGeom prst="rect">
            <a:avLst/>
          </a:prstGeom>
          <a:noFill/>
        </p:spPr>
        <p:txBody>
          <a:bodyPr wrap="square" rtlCol="0">
            <a:spAutoFit/>
          </a:bodyPr>
          <a:lstStyle/>
          <a:p>
            <a:r>
              <a:rPr lang="en-US"/>
              <a:t>Major Activity 2</a:t>
            </a:r>
          </a:p>
        </p:txBody>
      </p:sp>
      <p:cxnSp>
        <p:nvCxnSpPr>
          <p:cNvPr id="14" name="Straight Arrow Connector 13">
            <a:extLst>
              <a:ext uri="{FF2B5EF4-FFF2-40B4-BE49-F238E27FC236}">
                <a16:creationId xmlns:a16="http://schemas.microsoft.com/office/drawing/2014/main" id="{058566B6-AE0C-4F1E-9F8C-D83074F77E18}"/>
              </a:ext>
            </a:extLst>
          </p:cNvPr>
          <p:cNvCxnSpPr>
            <a:cxnSpLocks/>
          </p:cNvCxnSpPr>
          <p:nvPr/>
        </p:nvCxnSpPr>
        <p:spPr>
          <a:xfrm flipV="1">
            <a:off x="3501596" y="3255231"/>
            <a:ext cx="0" cy="3243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37BF9E6-A0C3-4CB5-8B13-911199768280}"/>
              </a:ext>
            </a:extLst>
          </p:cNvPr>
          <p:cNvSpPr txBox="1"/>
          <p:nvPr/>
        </p:nvSpPr>
        <p:spPr>
          <a:xfrm>
            <a:off x="4562733" y="3593495"/>
            <a:ext cx="1251122" cy="646331"/>
          </a:xfrm>
          <a:prstGeom prst="rect">
            <a:avLst/>
          </a:prstGeom>
          <a:noFill/>
        </p:spPr>
        <p:txBody>
          <a:bodyPr wrap="square" rtlCol="0">
            <a:spAutoFit/>
          </a:bodyPr>
          <a:lstStyle/>
          <a:p>
            <a:r>
              <a:rPr lang="en-US"/>
              <a:t>Major Activity 3</a:t>
            </a:r>
          </a:p>
        </p:txBody>
      </p:sp>
      <p:cxnSp>
        <p:nvCxnSpPr>
          <p:cNvPr id="16" name="Straight Arrow Connector 15">
            <a:extLst>
              <a:ext uri="{FF2B5EF4-FFF2-40B4-BE49-F238E27FC236}">
                <a16:creationId xmlns:a16="http://schemas.microsoft.com/office/drawing/2014/main" id="{F535AEA3-6944-4DC3-B2CB-6727887BAD85}"/>
              </a:ext>
            </a:extLst>
          </p:cNvPr>
          <p:cNvCxnSpPr>
            <a:cxnSpLocks/>
          </p:cNvCxnSpPr>
          <p:nvPr/>
        </p:nvCxnSpPr>
        <p:spPr>
          <a:xfrm flipV="1">
            <a:off x="4961239" y="3192678"/>
            <a:ext cx="0" cy="4008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EADC6-61E8-4294-A2E1-CFA24D054308}"/>
              </a:ext>
            </a:extLst>
          </p:cNvPr>
          <p:cNvSpPr txBox="1"/>
          <p:nvPr/>
        </p:nvSpPr>
        <p:spPr>
          <a:xfrm>
            <a:off x="5965225" y="3593495"/>
            <a:ext cx="1251122" cy="646331"/>
          </a:xfrm>
          <a:prstGeom prst="rect">
            <a:avLst/>
          </a:prstGeom>
          <a:noFill/>
        </p:spPr>
        <p:txBody>
          <a:bodyPr wrap="square" rtlCol="0">
            <a:spAutoFit/>
          </a:bodyPr>
          <a:lstStyle/>
          <a:p>
            <a:r>
              <a:rPr lang="en-US"/>
              <a:t>Major Activity 4</a:t>
            </a:r>
          </a:p>
        </p:txBody>
      </p:sp>
      <p:cxnSp>
        <p:nvCxnSpPr>
          <p:cNvPr id="18" name="Straight Arrow Connector 17">
            <a:extLst>
              <a:ext uri="{FF2B5EF4-FFF2-40B4-BE49-F238E27FC236}">
                <a16:creationId xmlns:a16="http://schemas.microsoft.com/office/drawing/2014/main" id="{A4C797E3-910E-467E-9501-945E3E4AA9E6}"/>
              </a:ext>
            </a:extLst>
          </p:cNvPr>
          <p:cNvCxnSpPr>
            <a:cxnSpLocks/>
          </p:cNvCxnSpPr>
          <p:nvPr/>
        </p:nvCxnSpPr>
        <p:spPr>
          <a:xfrm flipV="1">
            <a:off x="6399266" y="3234380"/>
            <a:ext cx="0" cy="3892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A999FE4-CF9C-4028-A1FC-E142217A9ACF}"/>
              </a:ext>
            </a:extLst>
          </p:cNvPr>
          <p:cNvSpPr txBox="1"/>
          <p:nvPr/>
        </p:nvSpPr>
        <p:spPr>
          <a:xfrm>
            <a:off x="1586298" y="3593495"/>
            <a:ext cx="1251122" cy="646331"/>
          </a:xfrm>
          <a:prstGeom prst="rect">
            <a:avLst/>
          </a:prstGeom>
          <a:noFill/>
        </p:spPr>
        <p:txBody>
          <a:bodyPr wrap="square" rtlCol="0">
            <a:spAutoFit/>
          </a:bodyPr>
          <a:lstStyle/>
          <a:p>
            <a:r>
              <a:rPr lang="en-US"/>
              <a:t>Major Activity 1</a:t>
            </a:r>
          </a:p>
        </p:txBody>
      </p:sp>
      <p:cxnSp>
        <p:nvCxnSpPr>
          <p:cNvPr id="20" name="Straight Arrow Connector 19">
            <a:extLst>
              <a:ext uri="{FF2B5EF4-FFF2-40B4-BE49-F238E27FC236}">
                <a16:creationId xmlns:a16="http://schemas.microsoft.com/office/drawing/2014/main" id="{3F5AF701-2D73-4572-B51E-BF01DC51B396}"/>
              </a:ext>
            </a:extLst>
          </p:cNvPr>
          <p:cNvCxnSpPr>
            <a:cxnSpLocks/>
          </p:cNvCxnSpPr>
          <p:nvPr/>
        </p:nvCxnSpPr>
        <p:spPr>
          <a:xfrm flipV="1">
            <a:off x="1995616" y="3192678"/>
            <a:ext cx="0" cy="3892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FA5E20-D1A2-41FE-A8CF-735602736BD8}"/>
              </a:ext>
            </a:extLst>
          </p:cNvPr>
          <p:cNvSpPr txBox="1"/>
          <p:nvPr/>
        </p:nvSpPr>
        <p:spPr>
          <a:xfrm>
            <a:off x="224737" y="4562987"/>
            <a:ext cx="1251122" cy="646331"/>
          </a:xfrm>
          <a:prstGeom prst="rect">
            <a:avLst/>
          </a:prstGeom>
          <a:noFill/>
        </p:spPr>
        <p:txBody>
          <a:bodyPr wrap="square" rtlCol="0">
            <a:spAutoFit/>
          </a:bodyPr>
          <a:lstStyle/>
          <a:p>
            <a:r>
              <a:rPr lang="en-US"/>
              <a:t>Minor Activity 1</a:t>
            </a:r>
          </a:p>
        </p:txBody>
      </p:sp>
      <p:cxnSp>
        <p:nvCxnSpPr>
          <p:cNvPr id="22" name="Straight Arrow Connector 21">
            <a:extLst>
              <a:ext uri="{FF2B5EF4-FFF2-40B4-BE49-F238E27FC236}">
                <a16:creationId xmlns:a16="http://schemas.microsoft.com/office/drawing/2014/main" id="{EBBED8D0-0189-4352-B4C7-5B8C9F44AA36}"/>
              </a:ext>
            </a:extLst>
          </p:cNvPr>
          <p:cNvCxnSpPr>
            <a:cxnSpLocks/>
          </p:cNvCxnSpPr>
          <p:nvPr/>
        </p:nvCxnSpPr>
        <p:spPr>
          <a:xfrm flipV="1">
            <a:off x="1111337" y="3234380"/>
            <a:ext cx="0" cy="13183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209081-9F67-4D63-8DC6-B82575891086}"/>
              </a:ext>
            </a:extLst>
          </p:cNvPr>
          <p:cNvSpPr txBox="1"/>
          <p:nvPr/>
        </p:nvSpPr>
        <p:spPr>
          <a:xfrm>
            <a:off x="1132959" y="4576887"/>
            <a:ext cx="1251122" cy="646331"/>
          </a:xfrm>
          <a:prstGeom prst="rect">
            <a:avLst/>
          </a:prstGeom>
          <a:noFill/>
        </p:spPr>
        <p:txBody>
          <a:bodyPr wrap="square" rtlCol="0">
            <a:spAutoFit/>
          </a:bodyPr>
          <a:lstStyle/>
          <a:p>
            <a:r>
              <a:rPr lang="en-US"/>
              <a:t>Minor Activity 2</a:t>
            </a:r>
          </a:p>
        </p:txBody>
      </p:sp>
      <p:cxnSp>
        <p:nvCxnSpPr>
          <p:cNvPr id="24" name="Straight Arrow Connector 23">
            <a:extLst>
              <a:ext uri="{FF2B5EF4-FFF2-40B4-BE49-F238E27FC236}">
                <a16:creationId xmlns:a16="http://schemas.microsoft.com/office/drawing/2014/main" id="{E0CE32F2-BB90-417C-9B0C-58264D14E08C}"/>
              </a:ext>
            </a:extLst>
          </p:cNvPr>
          <p:cNvCxnSpPr>
            <a:cxnSpLocks/>
          </p:cNvCxnSpPr>
          <p:nvPr/>
        </p:nvCxnSpPr>
        <p:spPr>
          <a:xfrm flipV="1">
            <a:off x="1510613" y="3192678"/>
            <a:ext cx="0" cy="13842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A55F23-CEF2-4FC9-8554-B019058385B2}"/>
              </a:ext>
            </a:extLst>
          </p:cNvPr>
          <p:cNvSpPr txBox="1"/>
          <p:nvPr/>
        </p:nvSpPr>
        <p:spPr>
          <a:xfrm>
            <a:off x="3188045" y="4538781"/>
            <a:ext cx="1251122" cy="646331"/>
          </a:xfrm>
          <a:prstGeom prst="rect">
            <a:avLst/>
          </a:prstGeom>
          <a:noFill/>
        </p:spPr>
        <p:txBody>
          <a:bodyPr wrap="square" rtlCol="0">
            <a:spAutoFit/>
          </a:bodyPr>
          <a:lstStyle/>
          <a:p>
            <a:r>
              <a:rPr lang="en-US"/>
              <a:t>Minor Activity 3</a:t>
            </a:r>
          </a:p>
        </p:txBody>
      </p:sp>
      <p:cxnSp>
        <p:nvCxnSpPr>
          <p:cNvPr id="26" name="Straight Arrow Connector 25">
            <a:extLst>
              <a:ext uri="{FF2B5EF4-FFF2-40B4-BE49-F238E27FC236}">
                <a16:creationId xmlns:a16="http://schemas.microsoft.com/office/drawing/2014/main" id="{0C063ADC-CBF6-46CF-A9DD-8ACF5FA4A718}"/>
              </a:ext>
            </a:extLst>
          </p:cNvPr>
          <p:cNvCxnSpPr>
            <a:cxnSpLocks/>
          </p:cNvCxnSpPr>
          <p:nvPr/>
        </p:nvCxnSpPr>
        <p:spPr>
          <a:xfrm flipV="1">
            <a:off x="4074645" y="3251116"/>
            <a:ext cx="13897" cy="12773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F47F632-2007-489A-9EB7-5B56C64B1CBB}"/>
              </a:ext>
            </a:extLst>
          </p:cNvPr>
          <p:cNvSpPr txBox="1"/>
          <p:nvPr/>
        </p:nvSpPr>
        <p:spPr>
          <a:xfrm>
            <a:off x="4096267" y="4552682"/>
            <a:ext cx="1251122" cy="646331"/>
          </a:xfrm>
          <a:prstGeom prst="rect">
            <a:avLst/>
          </a:prstGeom>
          <a:noFill/>
        </p:spPr>
        <p:txBody>
          <a:bodyPr wrap="square" rtlCol="0">
            <a:spAutoFit/>
          </a:bodyPr>
          <a:lstStyle/>
          <a:p>
            <a:r>
              <a:rPr lang="en-US"/>
              <a:t>Minor Activity 4</a:t>
            </a:r>
          </a:p>
        </p:txBody>
      </p:sp>
      <p:cxnSp>
        <p:nvCxnSpPr>
          <p:cNvPr id="28" name="Straight Arrow Connector 27">
            <a:extLst>
              <a:ext uri="{FF2B5EF4-FFF2-40B4-BE49-F238E27FC236}">
                <a16:creationId xmlns:a16="http://schemas.microsoft.com/office/drawing/2014/main" id="{0E17F91E-BEE0-4BC1-A51D-BC3013D6D6ED}"/>
              </a:ext>
            </a:extLst>
          </p:cNvPr>
          <p:cNvCxnSpPr>
            <a:cxnSpLocks/>
          </p:cNvCxnSpPr>
          <p:nvPr/>
        </p:nvCxnSpPr>
        <p:spPr>
          <a:xfrm flipV="1">
            <a:off x="4473922" y="3234380"/>
            <a:ext cx="0" cy="13183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099680-2AC5-4D0E-9D92-9A60A9BC195A}"/>
              </a:ext>
            </a:extLst>
          </p:cNvPr>
          <p:cNvSpPr txBox="1"/>
          <p:nvPr/>
        </p:nvSpPr>
        <p:spPr>
          <a:xfrm>
            <a:off x="5285610" y="4570164"/>
            <a:ext cx="1251122" cy="646331"/>
          </a:xfrm>
          <a:prstGeom prst="rect">
            <a:avLst/>
          </a:prstGeom>
          <a:noFill/>
        </p:spPr>
        <p:txBody>
          <a:bodyPr wrap="square" rtlCol="0">
            <a:spAutoFit/>
          </a:bodyPr>
          <a:lstStyle/>
          <a:p>
            <a:r>
              <a:rPr lang="en-US"/>
              <a:t>Minor Activity 5</a:t>
            </a:r>
          </a:p>
        </p:txBody>
      </p:sp>
      <p:cxnSp>
        <p:nvCxnSpPr>
          <p:cNvPr id="30" name="Straight Arrow Connector 29">
            <a:extLst>
              <a:ext uri="{FF2B5EF4-FFF2-40B4-BE49-F238E27FC236}">
                <a16:creationId xmlns:a16="http://schemas.microsoft.com/office/drawing/2014/main" id="{164C7211-0A7B-41B5-86A3-44C4C08B7610}"/>
              </a:ext>
            </a:extLst>
          </p:cNvPr>
          <p:cNvCxnSpPr>
            <a:cxnSpLocks/>
          </p:cNvCxnSpPr>
          <p:nvPr/>
        </p:nvCxnSpPr>
        <p:spPr>
          <a:xfrm flipH="1" flipV="1">
            <a:off x="5813854" y="3234380"/>
            <a:ext cx="8" cy="128714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924CD24-D675-4569-B689-AB734DBF8827}"/>
              </a:ext>
            </a:extLst>
          </p:cNvPr>
          <p:cNvSpPr txBox="1"/>
          <p:nvPr/>
        </p:nvSpPr>
        <p:spPr>
          <a:xfrm>
            <a:off x="6434014" y="4556264"/>
            <a:ext cx="1251122" cy="646331"/>
          </a:xfrm>
          <a:prstGeom prst="rect">
            <a:avLst/>
          </a:prstGeom>
          <a:noFill/>
        </p:spPr>
        <p:txBody>
          <a:bodyPr wrap="square" rtlCol="0">
            <a:spAutoFit/>
          </a:bodyPr>
          <a:lstStyle/>
          <a:p>
            <a:r>
              <a:rPr lang="en-US"/>
              <a:t>Minor Activity 6</a:t>
            </a:r>
          </a:p>
        </p:txBody>
      </p:sp>
      <p:cxnSp>
        <p:nvCxnSpPr>
          <p:cNvPr id="32" name="Straight Arrow Connector 31">
            <a:extLst>
              <a:ext uri="{FF2B5EF4-FFF2-40B4-BE49-F238E27FC236}">
                <a16:creationId xmlns:a16="http://schemas.microsoft.com/office/drawing/2014/main" id="{E7068638-B36D-4075-8456-06AF63078051}"/>
              </a:ext>
            </a:extLst>
          </p:cNvPr>
          <p:cNvCxnSpPr>
            <a:cxnSpLocks/>
          </p:cNvCxnSpPr>
          <p:nvPr/>
        </p:nvCxnSpPr>
        <p:spPr>
          <a:xfrm flipV="1">
            <a:off x="7059575" y="3192678"/>
            <a:ext cx="0" cy="13530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A0B1E9-0499-4F6F-86FB-EF6EE1E10244}"/>
              </a:ext>
            </a:extLst>
          </p:cNvPr>
          <p:cNvSpPr txBox="1"/>
          <p:nvPr/>
        </p:nvSpPr>
        <p:spPr>
          <a:xfrm rot="16200000">
            <a:off x="43809" y="2254845"/>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May 2019</a:t>
            </a:r>
          </a:p>
        </p:txBody>
      </p:sp>
      <p:sp>
        <p:nvSpPr>
          <p:cNvPr id="33" name="TextBox 32">
            <a:extLst>
              <a:ext uri="{FF2B5EF4-FFF2-40B4-BE49-F238E27FC236}">
                <a16:creationId xmlns:a16="http://schemas.microsoft.com/office/drawing/2014/main" id="{41DB00D1-9FCD-4CAF-87C1-99FFC713F53D}"/>
              </a:ext>
            </a:extLst>
          </p:cNvPr>
          <p:cNvSpPr txBox="1"/>
          <p:nvPr/>
        </p:nvSpPr>
        <p:spPr>
          <a:xfrm rot="16200000">
            <a:off x="7990962" y="2241094"/>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Sept 2022</a:t>
            </a:r>
          </a:p>
        </p:txBody>
      </p:sp>
      <p:sp>
        <p:nvSpPr>
          <p:cNvPr id="34" name="TextBox 33">
            <a:extLst>
              <a:ext uri="{FF2B5EF4-FFF2-40B4-BE49-F238E27FC236}">
                <a16:creationId xmlns:a16="http://schemas.microsoft.com/office/drawing/2014/main" id="{9DD86469-04A9-4BE7-ADFF-9A3AC914D4B6}"/>
              </a:ext>
            </a:extLst>
          </p:cNvPr>
          <p:cNvSpPr txBox="1"/>
          <p:nvPr/>
        </p:nvSpPr>
        <p:spPr>
          <a:xfrm rot="16200000">
            <a:off x="647189" y="2363321"/>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Oct 2019</a:t>
            </a:r>
          </a:p>
        </p:txBody>
      </p:sp>
      <p:sp>
        <p:nvSpPr>
          <p:cNvPr id="35" name="TextBox 34">
            <a:extLst>
              <a:ext uri="{FF2B5EF4-FFF2-40B4-BE49-F238E27FC236}">
                <a16:creationId xmlns:a16="http://schemas.microsoft.com/office/drawing/2014/main" id="{1E0FCC3B-3A78-45AA-8D3D-0093F5558C42}"/>
              </a:ext>
            </a:extLst>
          </p:cNvPr>
          <p:cNvSpPr txBox="1"/>
          <p:nvPr/>
        </p:nvSpPr>
        <p:spPr>
          <a:xfrm rot="16200000">
            <a:off x="1066654" y="2260647"/>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Mar 2020</a:t>
            </a:r>
          </a:p>
        </p:txBody>
      </p:sp>
      <p:sp>
        <p:nvSpPr>
          <p:cNvPr id="36" name="TextBox 35">
            <a:extLst>
              <a:ext uri="{FF2B5EF4-FFF2-40B4-BE49-F238E27FC236}">
                <a16:creationId xmlns:a16="http://schemas.microsoft.com/office/drawing/2014/main" id="{5A9B2EE0-FC4B-4284-9EFE-105F4A0E2253}"/>
              </a:ext>
            </a:extLst>
          </p:cNvPr>
          <p:cNvSpPr txBox="1"/>
          <p:nvPr/>
        </p:nvSpPr>
        <p:spPr>
          <a:xfrm rot="16200000">
            <a:off x="1494291" y="2376063"/>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Aug 2020</a:t>
            </a:r>
          </a:p>
        </p:txBody>
      </p:sp>
      <p:sp>
        <p:nvSpPr>
          <p:cNvPr id="37" name="TextBox 36">
            <a:extLst>
              <a:ext uri="{FF2B5EF4-FFF2-40B4-BE49-F238E27FC236}">
                <a16:creationId xmlns:a16="http://schemas.microsoft.com/office/drawing/2014/main" id="{4E64A929-4E8F-4AEB-B67D-76AEFDC608E0}"/>
              </a:ext>
            </a:extLst>
          </p:cNvPr>
          <p:cNvSpPr txBox="1"/>
          <p:nvPr/>
        </p:nvSpPr>
        <p:spPr>
          <a:xfrm rot="16200000">
            <a:off x="2992061" y="2261033"/>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Nov 2020</a:t>
            </a:r>
          </a:p>
        </p:txBody>
      </p:sp>
      <p:sp>
        <p:nvSpPr>
          <p:cNvPr id="38" name="TextBox 37">
            <a:extLst>
              <a:ext uri="{FF2B5EF4-FFF2-40B4-BE49-F238E27FC236}">
                <a16:creationId xmlns:a16="http://schemas.microsoft.com/office/drawing/2014/main" id="{3500A14C-D84E-424C-B680-7521A568A79C}"/>
              </a:ext>
            </a:extLst>
          </p:cNvPr>
          <p:cNvSpPr txBox="1"/>
          <p:nvPr/>
        </p:nvSpPr>
        <p:spPr>
          <a:xfrm rot="16200000">
            <a:off x="3566104" y="2388806"/>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Jan 2021</a:t>
            </a:r>
          </a:p>
        </p:txBody>
      </p:sp>
      <p:sp>
        <p:nvSpPr>
          <p:cNvPr id="39" name="TextBox 38">
            <a:extLst>
              <a:ext uri="{FF2B5EF4-FFF2-40B4-BE49-F238E27FC236}">
                <a16:creationId xmlns:a16="http://schemas.microsoft.com/office/drawing/2014/main" id="{88C9DEBF-B4BA-460B-9E7B-4BBE749D93EE}"/>
              </a:ext>
            </a:extLst>
          </p:cNvPr>
          <p:cNvSpPr txBox="1"/>
          <p:nvPr/>
        </p:nvSpPr>
        <p:spPr>
          <a:xfrm rot="16200000">
            <a:off x="4036110" y="2278406"/>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May 2021</a:t>
            </a:r>
          </a:p>
        </p:txBody>
      </p:sp>
      <p:sp>
        <p:nvSpPr>
          <p:cNvPr id="40" name="TextBox 39">
            <a:extLst>
              <a:ext uri="{FF2B5EF4-FFF2-40B4-BE49-F238E27FC236}">
                <a16:creationId xmlns:a16="http://schemas.microsoft.com/office/drawing/2014/main" id="{501A6666-D1EC-436F-9FEB-A1835D50CF26}"/>
              </a:ext>
            </a:extLst>
          </p:cNvPr>
          <p:cNvSpPr txBox="1"/>
          <p:nvPr/>
        </p:nvSpPr>
        <p:spPr>
          <a:xfrm rot="16200000">
            <a:off x="4497090" y="2390904"/>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Sep 2021</a:t>
            </a:r>
          </a:p>
        </p:txBody>
      </p:sp>
      <p:sp>
        <p:nvSpPr>
          <p:cNvPr id="41" name="TextBox 40">
            <a:extLst>
              <a:ext uri="{FF2B5EF4-FFF2-40B4-BE49-F238E27FC236}">
                <a16:creationId xmlns:a16="http://schemas.microsoft.com/office/drawing/2014/main" id="{9437C2C3-BA31-4594-B10C-4316FC69E537}"/>
              </a:ext>
            </a:extLst>
          </p:cNvPr>
          <p:cNvSpPr txBox="1"/>
          <p:nvPr/>
        </p:nvSpPr>
        <p:spPr>
          <a:xfrm rot="16200000">
            <a:off x="5278035" y="2259233"/>
            <a:ext cx="928300" cy="553998"/>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Nov 2021</a:t>
            </a:r>
          </a:p>
        </p:txBody>
      </p:sp>
      <p:sp>
        <p:nvSpPr>
          <p:cNvPr id="42" name="TextBox 41">
            <a:extLst>
              <a:ext uri="{FF2B5EF4-FFF2-40B4-BE49-F238E27FC236}">
                <a16:creationId xmlns:a16="http://schemas.microsoft.com/office/drawing/2014/main" id="{C986EC00-A71A-459F-AD6A-CBEDC3897597}"/>
              </a:ext>
            </a:extLst>
          </p:cNvPr>
          <p:cNvSpPr txBox="1"/>
          <p:nvPr/>
        </p:nvSpPr>
        <p:spPr>
          <a:xfrm rot="16200000">
            <a:off x="5899583" y="2374005"/>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Feb 2022</a:t>
            </a:r>
          </a:p>
        </p:txBody>
      </p:sp>
      <p:sp>
        <p:nvSpPr>
          <p:cNvPr id="43" name="TextBox 42">
            <a:extLst>
              <a:ext uri="{FF2B5EF4-FFF2-40B4-BE49-F238E27FC236}">
                <a16:creationId xmlns:a16="http://schemas.microsoft.com/office/drawing/2014/main" id="{B2F8B91A-E527-40C5-A141-F907B23B5C89}"/>
              </a:ext>
            </a:extLst>
          </p:cNvPr>
          <p:cNvSpPr txBox="1"/>
          <p:nvPr/>
        </p:nvSpPr>
        <p:spPr>
          <a:xfrm rot="16200000">
            <a:off x="6602157" y="2335888"/>
            <a:ext cx="928300" cy="323165"/>
          </a:xfrm>
          <a:prstGeom prst="rect">
            <a:avLst/>
          </a:prstGeom>
          <a:solidFill>
            <a:schemeClr val="accent4"/>
          </a:solidFill>
          <a:ln w="38100">
            <a:solidFill>
              <a:schemeClr val="accent6">
                <a:lumMod val="50000"/>
              </a:schemeClr>
            </a:solidFill>
          </a:ln>
        </p:spPr>
        <p:txBody>
          <a:bodyPr wrap="square" rtlCol="0">
            <a:spAutoFit/>
          </a:bodyPr>
          <a:lstStyle/>
          <a:p>
            <a:r>
              <a:rPr lang="en-US" sz="1500" b="1">
                <a:solidFill>
                  <a:schemeClr val="bg1"/>
                </a:solidFill>
              </a:rPr>
              <a:t>July 2022</a:t>
            </a:r>
          </a:p>
        </p:txBody>
      </p:sp>
      <p:sp>
        <p:nvSpPr>
          <p:cNvPr id="44" name="TextBox 43">
            <a:extLst>
              <a:ext uri="{FF2B5EF4-FFF2-40B4-BE49-F238E27FC236}">
                <a16:creationId xmlns:a16="http://schemas.microsoft.com/office/drawing/2014/main" id="{0E38DC29-CA34-4268-A933-47A0D06DC47C}"/>
              </a:ext>
            </a:extLst>
          </p:cNvPr>
          <p:cNvSpPr txBox="1"/>
          <p:nvPr/>
        </p:nvSpPr>
        <p:spPr>
          <a:xfrm>
            <a:off x="8148510" y="5541747"/>
            <a:ext cx="751447" cy="323165"/>
          </a:xfrm>
          <a:prstGeom prst="rect">
            <a:avLst/>
          </a:prstGeom>
          <a:noFill/>
          <a:ln w="38100">
            <a:solidFill>
              <a:schemeClr val="accent6">
                <a:lumMod val="50000"/>
              </a:schemeClr>
            </a:solidFill>
          </a:ln>
        </p:spPr>
        <p:txBody>
          <a:bodyPr wrap="square" rtlCol="0">
            <a:spAutoFit/>
          </a:bodyPr>
          <a:lstStyle/>
          <a:p>
            <a:r>
              <a:rPr lang="en-US" sz="1500" b="1"/>
              <a:t>$2.5 M</a:t>
            </a:r>
          </a:p>
        </p:txBody>
      </p:sp>
      <p:sp>
        <p:nvSpPr>
          <p:cNvPr id="45" name="TextBox 44">
            <a:extLst>
              <a:ext uri="{FF2B5EF4-FFF2-40B4-BE49-F238E27FC236}">
                <a16:creationId xmlns:a16="http://schemas.microsoft.com/office/drawing/2014/main" id="{6DAAE1B9-203A-42F2-B92D-22EED31FB7A1}"/>
              </a:ext>
            </a:extLst>
          </p:cNvPr>
          <p:cNvSpPr txBox="1"/>
          <p:nvPr/>
        </p:nvSpPr>
        <p:spPr>
          <a:xfrm>
            <a:off x="7115562" y="5564792"/>
            <a:ext cx="751447" cy="323165"/>
          </a:xfrm>
          <a:prstGeom prst="rect">
            <a:avLst/>
          </a:prstGeom>
          <a:noFill/>
          <a:ln w="38100">
            <a:solidFill>
              <a:schemeClr val="accent6">
                <a:lumMod val="50000"/>
              </a:schemeClr>
            </a:solidFill>
          </a:ln>
        </p:spPr>
        <p:txBody>
          <a:bodyPr wrap="square" rtlCol="0">
            <a:spAutoFit/>
          </a:bodyPr>
          <a:lstStyle/>
          <a:p>
            <a:r>
              <a:rPr lang="en-US" sz="1500" b="1"/>
              <a:t>$70 K</a:t>
            </a:r>
          </a:p>
        </p:txBody>
      </p:sp>
      <p:sp>
        <p:nvSpPr>
          <p:cNvPr id="46" name="TextBox 45">
            <a:extLst>
              <a:ext uri="{FF2B5EF4-FFF2-40B4-BE49-F238E27FC236}">
                <a16:creationId xmlns:a16="http://schemas.microsoft.com/office/drawing/2014/main" id="{7FBC65D8-A535-4B3C-B7BE-0DB3E4F223E5}"/>
              </a:ext>
            </a:extLst>
          </p:cNvPr>
          <p:cNvSpPr txBox="1"/>
          <p:nvPr/>
        </p:nvSpPr>
        <p:spPr>
          <a:xfrm>
            <a:off x="6265658" y="5564409"/>
            <a:ext cx="751447" cy="323165"/>
          </a:xfrm>
          <a:prstGeom prst="rect">
            <a:avLst/>
          </a:prstGeom>
          <a:noFill/>
          <a:ln w="38100">
            <a:solidFill>
              <a:schemeClr val="accent6">
                <a:lumMod val="50000"/>
              </a:schemeClr>
            </a:solidFill>
          </a:ln>
        </p:spPr>
        <p:txBody>
          <a:bodyPr wrap="square" rtlCol="0">
            <a:spAutoFit/>
          </a:bodyPr>
          <a:lstStyle/>
          <a:p>
            <a:r>
              <a:rPr lang="en-US" sz="1500" b="1"/>
              <a:t>$250 K</a:t>
            </a:r>
          </a:p>
        </p:txBody>
      </p:sp>
      <p:sp>
        <p:nvSpPr>
          <p:cNvPr id="47" name="TextBox 46">
            <a:extLst>
              <a:ext uri="{FF2B5EF4-FFF2-40B4-BE49-F238E27FC236}">
                <a16:creationId xmlns:a16="http://schemas.microsoft.com/office/drawing/2014/main" id="{A81AD557-0EFB-4BC2-8433-069CDD9450F6}"/>
              </a:ext>
            </a:extLst>
          </p:cNvPr>
          <p:cNvSpPr txBox="1"/>
          <p:nvPr/>
        </p:nvSpPr>
        <p:spPr>
          <a:xfrm>
            <a:off x="5438131" y="5564409"/>
            <a:ext cx="751447" cy="323165"/>
          </a:xfrm>
          <a:prstGeom prst="rect">
            <a:avLst/>
          </a:prstGeom>
          <a:noFill/>
          <a:ln w="38100">
            <a:solidFill>
              <a:schemeClr val="accent6">
                <a:lumMod val="50000"/>
              </a:schemeClr>
            </a:solidFill>
          </a:ln>
        </p:spPr>
        <p:txBody>
          <a:bodyPr wrap="square" rtlCol="0">
            <a:spAutoFit/>
          </a:bodyPr>
          <a:lstStyle/>
          <a:p>
            <a:r>
              <a:rPr lang="en-US" sz="1500" b="1"/>
              <a:t>$90 K</a:t>
            </a:r>
          </a:p>
        </p:txBody>
      </p:sp>
      <p:sp>
        <p:nvSpPr>
          <p:cNvPr id="48" name="TextBox 47">
            <a:extLst>
              <a:ext uri="{FF2B5EF4-FFF2-40B4-BE49-F238E27FC236}">
                <a16:creationId xmlns:a16="http://schemas.microsoft.com/office/drawing/2014/main" id="{ED8D6610-EFA0-4AD6-9026-6AF93F6ED133}"/>
              </a:ext>
            </a:extLst>
          </p:cNvPr>
          <p:cNvSpPr txBox="1"/>
          <p:nvPr/>
        </p:nvSpPr>
        <p:spPr>
          <a:xfrm rot="16200000">
            <a:off x="4676635" y="5395988"/>
            <a:ext cx="751447" cy="323165"/>
          </a:xfrm>
          <a:prstGeom prst="rect">
            <a:avLst/>
          </a:prstGeom>
          <a:noFill/>
          <a:ln w="38100">
            <a:solidFill>
              <a:schemeClr val="accent6">
                <a:lumMod val="50000"/>
              </a:schemeClr>
            </a:solidFill>
          </a:ln>
        </p:spPr>
        <p:txBody>
          <a:bodyPr wrap="square" rtlCol="0">
            <a:spAutoFit/>
          </a:bodyPr>
          <a:lstStyle/>
          <a:p>
            <a:r>
              <a:rPr lang="en-US" sz="1500" b="1"/>
              <a:t>$550 K</a:t>
            </a:r>
          </a:p>
        </p:txBody>
      </p:sp>
      <p:sp>
        <p:nvSpPr>
          <p:cNvPr id="49" name="TextBox 48">
            <a:extLst>
              <a:ext uri="{FF2B5EF4-FFF2-40B4-BE49-F238E27FC236}">
                <a16:creationId xmlns:a16="http://schemas.microsoft.com/office/drawing/2014/main" id="{349246BE-17EC-498B-A8A5-7580BB446E88}"/>
              </a:ext>
            </a:extLst>
          </p:cNvPr>
          <p:cNvSpPr txBox="1"/>
          <p:nvPr/>
        </p:nvSpPr>
        <p:spPr>
          <a:xfrm rot="16200000">
            <a:off x="4101637" y="5395223"/>
            <a:ext cx="751447" cy="323165"/>
          </a:xfrm>
          <a:prstGeom prst="rect">
            <a:avLst/>
          </a:prstGeom>
          <a:noFill/>
          <a:ln w="38100">
            <a:solidFill>
              <a:schemeClr val="accent6">
                <a:lumMod val="50000"/>
              </a:schemeClr>
            </a:solidFill>
          </a:ln>
        </p:spPr>
        <p:txBody>
          <a:bodyPr wrap="square" rtlCol="0">
            <a:spAutoFit/>
          </a:bodyPr>
          <a:lstStyle/>
          <a:p>
            <a:r>
              <a:rPr lang="en-US" sz="1500" b="1"/>
              <a:t>$125 K</a:t>
            </a:r>
          </a:p>
        </p:txBody>
      </p:sp>
      <p:sp>
        <p:nvSpPr>
          <p:cNvPr id="50" name="TextBox 49">
            <a:extLst>
              <a:ext uri="{FF2B5EF4-FFF2-40B4-BE49-F238E27FC236}">
                <a16:creationId xmlns:a16="http://schemas.microsoft.com/office/drawing/2014/main" id="{4F33BECB-99A7-419F-9B0F-F8B53EF8B966}"/>
              </a:ext>
            </a:extLst>
          </p:cNvPr>
          <p:cNvSpPr txBox="1"/>
          <p:nvPr/>
        </p:nvSpPr>
        <p:spPr>
          <a:xfrm rot="16200000">
            <a:off x="3618738" y="5393652"/>
            <a:ext cx="751447" cy="323165"/>
          </a:xfrm>
          <a:prstGeom prst="rect">
            <a:avLst/>
          </a:prstGeom>
          <a:noFill/>
          <a:ln w="38100">
            <a:solidFill>
              <a:schemeClr val="accent6">
                <a:lumMod val="50000"/>
              </a:schemeClr>
            </a:solidFill>
          </a:ln>
        </p:spPr>
        <p:txBody>
          <a:bodyPr wrap="square" rtlCol="0">
            <a:spAutoFit/>
          </a:bodyPr>
          <a:lstStyle/>
          <a:p>
            <a:r>
              <a:rPr lang="en-US" sz="1500" b="1"/>
              <a:t>$150 K</a:t>
            </a:r>
          </a:p>
        </p:txBody>
      </p:sp>
      <p:sp>
        <p:nvSpPr>
          <p:cNvPr id="51" name="TextBox 50">
            <a:extLst>
              <a:ext uri="{FF2B5EF4-FFF2-40B4-BE49-F238E27FC236}">
                <a16:creationId xmlns:a16="http://schemas.microsoft.com/office/drawing/2014/main" id="{387B1E59-8736-441F-941D-F2D500E5D3D1}"/>
              </a:ext>
            </a:extLst>
          </p:cNvPr>
          <p:cNvSpPr txBox="1"/>
          <p:nvPr/>
        </p:nvSpPr>
        <p:spPr>
          <a:xfrm rot="16200000">
            <a:off x="3112953" y="5414397"/>
            <a:ext cx="751447" cy="323165"/>
          </a:xfrm>
          <a:prstGeom prst="rect">
            <a:avLst/>
          </a:prstGeom>
          <a:noFill/>
          <a:ln w="38100">
            <a:solidFill>
              <a:schemeClr val="accent6">
                <a:lumMod val="50000"/>
              </a:schemeClr>
            </a:solidFill>
          </a:ln>
        </p:spPr>
        <p:txBody>
          <a:bodyPr wrap="square" rtlCol="0">
            <a:spAutoFit/>
          </a:bodyPr>
          <a:lstStyle/>
          <a:p>
            <a:r>
              <a:rPr lang="en-US" sz="1500" b="1"/>
              <a:t>$750 K</a:t>
            </a:r>
          </a:p>
        </p:txBody>
      </p:sp>
      <p:sp>
        <p:nvSpPr>
          <p:cNvPr id="52" name="TextBox 51">
            <a:extLst>
              <a:ext uri="{FF2B5EF4-FFF2-40B4-BE49-F238E27FC236}">
                <a16:creationId xmlns:a16="http://schemas.microsoft.com/office/drawing/2014/main" id="{AA03C7F8-2F0D-4F70-8766-6EE1280631BE}"/>
              </a:ext>
            </a:extLst>
          </p:cNvPr>
          <p:cNvSpPr txBox="1"/>
          <p:nvPr/>
        </p:nvSpPr>
        <p:spPr>
          <a:xfrm rot="16200000">
            <a:off x="1759122" y="5426253"/>
            <a:ext cx="751447" cy="323165"/>
          </a:xfrm>
          <a:prstGeom prst="rect">
            <a:avLst/>
          </a:prstGeom>
          <a:noFill/>
          <a:ln w="38100">
            <a:solidFill>
              <a:schemeClr val="accent6">
                <a:lumMod val="50000"/>
              </a:schemeClr>
            </a:solidFill>
          </a:ln>
        </p:spPr>
        <p:txBody>
          <a:bodyPr wrap="square" rtlCol="0">
            <a:spAutoFit/>
          </a:bodyPr>
          <a:lstStyle/>
          <a:p>
            <a:r>
              <a:rPr lang="en-US" sz="1500" b="1"/>
              <a:t>$350 K</a:t>
            </a:r>
          </a:p>
        </p:txBody>
      </p:sp>
      <p:sp>
        <p:nvSpPr>
          <p:cNvPr id="53" name="TextBox 52">
            <a:extLst>
              <a:ext uri="{FF2B5EF4-FFF2-40B4-BE49-F238E27FC236}">
                <a16:creationId xmlns:a16="http://schemas.microsoft.com/office/drawing/2014/main" id="{60CBC13A-7208-4151-A619-F1C44DCBA485}"/>
              </a:ext>
            </a:extLst>
          </p:cNvPr>
          <p:cNvSpPr txBox="1"/>
          <p:nvPr/>
        </p:nvSpPr>
        <p:spPr>
          <a:xfrm rot="16200000">
            <a:off x="1193499" y="5405982"/>
            <a:ext cx="751447" cy="323165"/>
          </a:xfrm>
          <a:prstGeom prst="rect">
            <a:avLst/>
          </a:prstGeom>
          <a:noFill/>
          <a:ln w="38100">
            <a:solidFill>
              <a:schemeClr val="accent6">
                <a:lumMod val="50000"/>
              </a:schemeClr>
            </a:solidFill>
          </a:ln>
        </p:spPr>
        <p:txBody>
          <a:bodyPr wrap="square" rtlCol="0">
            <a:spAutoFit/>
          </a:bodyPr>
          <a:lstStyle/>
          <a:p>
            <a:r>
              <a:rPr lang="en-US" sz="1500" b="1"/>
              <a:t>$85 K</a:t>
            </a:r>
          </a:p>
        </p:txBody>
      </p:sp>
      <p:sp>
        <p:nvSpPr>
          <p:cNvPr id="54" name="TextBox 53">
            <a:extLst>
              <a:ext uri="{FF2B5EF4-FFF2-40B4-BE49-F238E27FC236}">
                <a16:creationId xmlns:a16="http://schemas.microsoft.com/office/drawing/2014/main" id="{3B900798-F435-4FA7-86B5-045529BE7A4B}"/>
              </a:ext>
            </a:extLst>
          </p:cNvPr>
          <p:cNvSpPr txBox="1"/>
          <p:nvPr/>
        </p:nvSpPr>
        <p:spPr>
          <a:xfrm rot="16200000">
            <a:off x="687714" y="5426727"/>
            <a:ext cx="751447" cy="323165"/>
          </a:xfrm>
          <a:prstGeom prst="rect">
            <a:avLst/>
          </a:prstGeom>
          <a:noFill/>
          <a:ln w="38100">
            <a:solidFill>
              <a:schemeClr val="accent6">
                <a:lumMod val="50000"/>
              </a:schemeClr>
            </a:solidFill>
          </a:ln>
        </p:spPr>
        <p:txBody>
          <a:bodyPr wrap="square" rtlCol="0">
            <a:spAutoFit/>
          </a:bodyPr>
          <a:lstStyle/>
          <a:p>
            <a:r>
              <a:rPr lang="en-US" sz="1500" b="1"/>
              <a:t>$80 K</a:t>
            </a:r>
          </a:p>
        </p:txBody>
      </p:sp>
      <p:sp>
        <p:nvSpPr>
          <p:cNvPr id="55" name="TextBox 54">
            <a:extLst>
              <a:ext uri="{FF2B5EF4-FFF2-40B4-BE49-F238E27FC236}">
                <a16:creationId xmlns:a16="http://schemas.microsoft.com/office/drawing/2014/main" id="{648AE47C-91D1-48D5-B1AA-39E6C093190D}"/>
              </a:ext>
            </a:extLst>
          </p:cNvPr>
          <p:cNvSpPr txBox="1"/>
          <p:nvPr/>
        </p:nvSpPr>
        <p:spPr>
          <a:xfrm rot="16200000">
            <a:off x="43808" y="1207464"/>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July 2019</a:t>
            </a:r>
          </a:p>
        </p:txBody>
      </p:sp>
      <p:sp>
        <p:nvSpPr>
          <p:cNvPr id="56" name="TextBox 55">
            <a:extLst>
              <a:ext uri="{FF2B5EF4-FFF2-40B4-BE49-F238E27FC236}">
                <a16:creationId xmlns:a16="http://schemas.microsoft.com/office/drawing/2014/main" id="{15FE4408-A921-4F60-91D2-E1AA37DA32AE}"/>
              </a:ext>
            </a:extLst>
          </p:cNvPr>
          <p:cNvSpPr txBox="1"/>
          <p:nvPr/>
        </p:nvSpPr>
        <p:spPr>
          <a:xfrm rot="16200000">
            <a:off x="7990962" y="1105729"/>
            <a:ext cx="928300" cy="553998"/>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Nov 2022</a:t>
            </a:r>
          </a:p>
        </p:txBody>
      </p:sp>
      <p:sp>
        <p:nvSpPr>
          <p:cNvPr id="57" name="TextBox 56">
            <a:extLst>
              <a:ext uri="{FF2B5EF4-FFF2-40B4-BE49-F238E27FC236}">
                <a16:creationId xmlns:a16="http://schemas.microsoft.com/office/drawing/2014/main" id="{B2D5808A-519F-42F3-8C94-5AFE32D5C2A0}"/>
              </a:ext>
            </a:extLst>
          </p:cNvPr>
          <p:cNvSpPr txBox="1"/>
          <p:nvPr/>
        </p:nvSpPr>
        <p:spPr>
          <a:xfrm rot="16200000">
            <a:off x="647188" y="1200523"/>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Dec 2019</a:t>
            </a:r>
          </a:p>
        </p:txBody>
      </p:sp>
      <p:sp>
        <p:nvSpPr>
          <p:cNvPr id="58" name="TextBox 57">
            <a:extLst>
              <a:ext uri="{FF2B5EF4-FFF2-40B4-BE49-F238E27FC236}">
                <a16:creationId xmlns:a16="http://schemas.microsoft.com/office/drawing/2014/main" id="{827545A3-567A-401E-AFBB-BED146E154A3}"/>
              </a:ext>
            </a:extLst>
          </p:cNvPr>
          <p:cNvSpPr txBox="1"/>
          <p:nvPr/>
        </p:nvSpPr>
        <p:spPr>
          <a:xfrm rot="16200000">
            <a:off x="1066653" y="1213266"/>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Apr 2020</a:t>
            </a:r>
          </a:p>
        </p:txBody>
      </p:sp>
      <p:sp>
        <p:nvSpPr>
          <p:cNvPr id="59" name="TextBox 58">
            <a:extLst>
              <a:ext uri="{FF2B5EF4-FFF2-40B4-BE49-F238E27FC236}">
                <a16:creationId xmlns:a16="http://schemas.microsoft.com/office/drawing/2014/main" id="{6EDA28CE-9ACC-4AF0-A2DF-9955F6B3BAE8}"/>
              </a:ext>
            </a:extLst>
          </p:cNvPr>
          <p:cNvSpPr txBox="1"/>
          <p:nvPr/>
        </p:nvSpPr>
        <p:spPr>
          <a:xfrm rot="16200000">
            <a:off x="1494291" y="1213266"/>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Oct 2020</a:t>
            </a:r>
          </a:p>
        </p:txBody>
      </p:sp>
      <p:sp>
        <p:nvSpPr>
          <p:cNvPr id="60" name="TextBox 59">
            <a:extLst>
              <a:ext uri="{FF2B5EF4-FFF2-40B4-BE49-F238E27FC236}">
                <a16:creationId xmlns:a16="http://schemas.microsoft.com/office/drawing/2014/main" id="{ADBFFC46-510E-4799-9E28-C6E5020981BF}"/>
              </a:ext>
            </a:extLst>
          </p:cNvPr>
          <p:cNvSpPr txBox="1"/>
          <p:nvPr/>
        </p:nvSpPr>
        <p:spPr>
          <a:xfrm rot="16200000">
            <a:off x="2992060" y="1213652"/>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Jan 2021</a:t>
            </a:r>
          </a:p>
        </p:txBody>
      </p:sp>
      <p:sp>
        <p:nvSpPr>
          <p:cNvPr id="61" name="TextBox 60">
            <a:extLst>
              <a:ext uri="{FF2B5EF4-FFF2-40B4-BE49-F238E27FC236}">
                <a16:creationId xmlns:a16="http://schemas.microsoft.com/office/drawing/2014/main" id="{0013F195-1572-48E6-ADD7-EA7C56396D4D}"/>
              </a:ext>
            </a:extLst>
          </p:cNvPr>
          <p:cNvSpPr txBox="1"/>
          <p:nvPr/>
        </p:nvSpPr>
        <p:spPr>
          <a:xfrm rot="16200000">
            <a:off x="3566103" y="1110591"/>
            <a:ext cx="928300" cy="553998"/>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Mar 2021</a:t>
            </a:r>
          </a:p>
        </p:txBody>
      </p:sp>
      <p:sp>
        <p:nvSpPr>
          <p:cNvPr id="62" name="TextBox 61">
            <a:extLst>
              <a:ext uri="{FF2B5EF4-FFF2-40B4-BE49-F238E27FC236}">
                <a16:creationId xmlns:a16="http://schemas.microsoft.com/office/drawing/2014/main" id="{25E0A66D-7B7D-4C6E-A9EC-E5D07BD43764}"/>
              </a:ext>
            </a:extLst>
          </p:cNvPr>
          <p:cNvSpPr txBox="1"/>
          <p:nvPr/>
        </p:nvSpPr>
        <p:spPr>
          <a:xfrm rot="16200000">
            <a:off x="4036109" y="1231026"/>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Jun 2021</a:t>
            </a:r>
          </a:p>
        </p:txBody>
      </p:sp>
      <p:sp>
        <p:nvSpPr>
          <p:cNvPr id="63" name="TextBox 62">
            <a:extLst>
              <a:ext uri="{FF2B5EF4-FFF2-40B4-BE49-F238E27FC236}">
                <a16:creationId xmlns:a16="http://schemas.microsoft.com/office/drawing/2014/main" id="{304BAF95-6930-4D80-BA42-0ED818F046ED}"/>
              </a:ext>
            </a:extLst>
          </p:cNvPr>
          <p:cNvSpPr txBox="1"/>
          <p:nvPr/>
        </p:nvSpPr>
        <p:spPr>
          <a:xfrm rot="16200000">
            <a:off x="4497090" y="1112690"/>
            <a:ext cx="928300" cy="553998"/>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Nov 2021</a:t>
            </a:r>
          </a:p>
        </p:txBody>
      </p:sp>
      <p:sp>
        <p:nvSpPr>
          <p:cNvPr id="64" name="TextBox 63">
            <a:extLst>
              <a:ext uri="{FF2B5EF4-FFF2-40B4-BE49-F238E27FC236}">
                <a16:creationId xmlns:a16="http://schemas.microsoft.com/office/drawing/2014/main" id="{1DEF08C4-4746-45EF-AAB8-E286E25EE79A}"/>
              </a:ext>
            </a:extLst>
          </p:cNvPr>
          <p:cNvSpPr txBox="1"/>
          <p:nvPr/>
        </p:nvSpPr>
        <p:spPr>
          <a:xfrm rot="16200000">
            <a:off x="5278035" y="1211852"/>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Jan 2022</a:t>
            </a:r>
          </a:p>
        </p:txBody>
      </p:sp>
      <p:sp>
        <p:nvSpPr>
          <p:cNvPr id="65" name="TextBox 64">
            <a:extLst>
              <a:ext uri="{FF2B5EF4-FFF2-40B4-BE49-F238E27FC236}">
                <a16:creationId xmlns:a16="http://schemas.microsoft.com/office/drawing/2014/main" id="{8A7972FF-BF9F-46BF-89F2-47CB7A8A5DC3}"/>
              </a:ext>
            </a:extLst>
          </p:cNvPr>
          <p:cNvSpPr txBox="1"/>
          <p:nvPr/>
        </p:nvSpPr>
        <p:spPr>
          <a:xfrm rot="16200000">
            <a:off x="5899582" y="1211208"/>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Apr 2022</a:t>
            </a:r>
          </a:p>
        </p:txBody>
      </p:sp>
      <p:sp>
        <p:nvSpPr>
          <p:cNvPr id="66" name="TextBox 65">
            <a:extLst>
              <a:ext uri="{FF2B5EF4-FFF2-40B4-BE49-F238E27FC236}">
                <a16:creationId xmlns:a16="http://schemas.microsoft.com/office/drawing/2014/main" id="{04EBD84C-B3A3-408E-B4DE-A751FA697D29}"/>
              </a:ext>
            </a:extLst>
          </p:cNvPr>
          <p:cNvSpPr txBox="1"/>
          <p:nvPr/>
        </p:nvSpPr>
        <p:spPr>
          <a:xfrm rot="16200000">
            <a:off x="6602157" y="1200523"/>
            <a:ext cx="928300" cy="323165"/>
          </a:xfrm>
          <a:prstGeom prst="rect">
            <a:avLst/>
          </a:prstGeom>
          <a:solidFill>
            <a:schemeClr val="accent6">
              <a:lumMod val="40000"/>
              <a:lumOff val="60000"/>
            </a:schemeClr>
          </a:solidFill>
          <a:ln w="38100">
            <a:solidFill>
              <a:schemeClr val="accent6">
                <a:lumMod val="50000"/>
              </a:schemeClr>
            </a:solidFill>
          </a:ln>
        </p:spPr>
        <p:txBody>
          <a:bodyPr wrap="square" rtlCol="0">
            <a:spAutoFit/>
          </a:bodyPr>
          <a:lstStyle/>
          <a:p>
            <a:r>
              <a:rPr lang="en-US" sz="1500" b="1"/>
              <a:t>Sep 2022</a:t>
            </a:r>
          </a:p>
        </p:txBody>
      </p:sp>
      <p:sp>
        <p:nvSpPr>
          <p:cNvPr id="79" name="TextBox 78">
            <a:extLst>
              <a:ext uri="{FF2B5EF4-FFF2-40B4-BE49-F238E27FC236}">
                <a16:creationId xmlns:a16="http://schemas.microsoft.com/office/drawing/2014/main" id="{4815FEDD-30B2-44FE-8214-171E965F546B}"/>
              </a:ext>
            </a:extLst>
          </p:cNvPr>
          <p:cNvSpPr txBox="1"/>
          <p:nvPr/>
        </p:nvSpPr>
        <p:spPr>
          <a:xfrm>
            <a:off x="2122571" y="1198139"/>
            <a:ext cx="1149657" cy="1708160"/>
          </a:xfrm>
          <a:prstGeom prst="rect">
            <a:avLst/>
          </a:prstGeom>
          <a:noFill/>
        </p:spPr>
        <p:txBody>
          <a:bodyPr wrap="square" rtlCol="0" anchor="t">
            <a:spAutoFit/>
          </a:bodyPr>
          <a:lstStyle/>
          <a:p>
            <a:r>
              <a:rPr lang="en-US" sz="1500">
                <a:solidFill>
                  <a:srgbClr val="C00000"/>
                </a:solidFill>
              </a:rPr>
              <a:t>Look for Places Where Actuals Don’t Match Anticipated</a:t>
            </a:r>
          </a:p>
        </p:txBody>
      </p:sp>
      <p:sp>
        <p:nvSpPr>
          <p:cNvPr id="67" name="TextBox 66">
            <a:extLst>
              <a:ext uri="{FF2B5EF4-FFF2-40B4-BE49-F238E27FC236}">
                <a16:creationId xmlns:a16="http://schemas.microsoft.com/office/drawing/2014/main" id="{EC262429-6826-9E43-B984-8F44F015D107}"/>
              </a:ext>
            </a:extLst>
          </p:cNvPr>
          <p:cNvSpPr txBox="1"/>
          <p:nvPr/>
        </p:nvSpPr>
        <p:spPr>
          <a:xfrm>
            <a:off x="1805308" y="3346475"/>
            <a:ext cx="4769264" cy="2354491"/>
          </a:xfrm>
          <a:prstGeom prst="rect">
            <a:avLst/>
          </a:prstGeom>
          <a:solidFill>
            <a:schemeClr val="accent4">
              <a:lumMod val="20000"/>
              <a:lumOff val="80000"/>
            </a:schemeClr>
          </a:solidFill>
        </p:spPr>
        <p:txBody>
          <a:bodyPr wrap="square" rtlCol="0" anchor="t">
            <a:spAutoFit/>
          </a:bodyPr>
          <a:lstStyle/>
          <a:p>
            <a:r>
              <a:rPr lang="en-US" sz="2100" b="1">
                <a:solidFill>
                  <a:srgbClr val="C00000"/>
                </a:solidFill>
              </a:rPr>
              <a:t>What Caused the Project to Go Off Schedule?  Is There Any Way to Get the Project Back On Schedule?</a:t>
            </a:r>
          </a:p>
          <a:p>
            <a:r>
              <a:rPr lang="en-US" sz="2100" b="1">
                <a:solidFill>
                  <a:srgbClr val="C00000"/>
                </a:solidFill>
              </a:rPr>
              <a:t>Will the Slip in the Project Schedule Cause a Change in Costs? If So, How?</a:t>
            </a:r>
            <a:endParaRPr lang="en-US" sz="2100" b="1">
              <a:solidFill>
                <a:srgbClr val="C00000"/>
              </a:solidFill>
              <a:cs typeface="Calibri"/>
            </a:endParaRPr>
          </a:p>
          <a:p>
            <a:r>
              <a:rPr lang="en-US" sz="2100" b="1">
                <a:solidFill>
                  <a:srgbClr val="C00000"/>
                </a:solidFill>
              </a:rPr>
              <a:t>Will the Slippage in the Schedule Cause a Problem With Regulatory Compliance?</a:t>
            </a:r>
            <a:endParaRPr lang="en-US" sz="2100" b="1">
              <a:solidFill>
                <a:srgbClr val="C00000"/>
              </a:solidFill>
              <a:cs typeface="Calibri"/>
            </a:endParaRPr>
          </a:p>
        </p:txBody>
      </p:sp>
    </p:spTree>
    <p:extLst>
      <p:ext uri="{BB962C8B-B14F-4D97-AF65-F5344CB8AC3E}">
        <p14:creationId xmlns:p14="http://schemas.microsoft.com/office/powerpoint/2010/main" val="3351545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extLst>
              <p:ext uri="{D42A27DB-BD31-4B8C-83A1-F6EECF244321}">
                <p14:modId xmlns:p14="http://schemas.microsoft.com/office/powerpoint/2010/main" val="2565817972"/>
              </p:ext>
            </p:extLst>
          </p:nvPr>
        </p:nvGraphicFramePr>
        <p:xfrm>
          <a:off x="461834" y="1885949"/>
          <a:ext cx="8350076" cy="3909060"/>
        </p:xfrm>
        <a:graphic>
          <a:graphicData uri="http://schemas.openxmlformats.org/drawingml/2006/table">
            <a:tbl>
              <a:tblPr firstRow="1" bandRow="1">
                <a:tableStyleId>{5C22544A-7EE6-4342-B048-85BDC9FD1C3A}</a:tableStyleId>
              </a:tblPr>
              <a:tblGrid>
                <a:gridCol w="20875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Anticipated Cost</a:t>
                      </a:r>
                    </a:p>
                  </a:txBody>
                  <a:tcPr marL="68580" marR="68580" marT="34290" marB="34290"/>
                </a:tc>
                <a:tc>
                  <a:txBody>
                    <a:bodyPr/>
                    <a:lstStyle/>
                    <a:p>
                      <a:pPr algn="ctr"/>
                      <a:r>
                        <a:rPr lang="en-US" sz="1500"/>
                        <a:t>Actual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Difference (Over or Under Budget)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$35,000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$425,000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$75,000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$175,000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$2,750,000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841805" y="857251"/>
            <a:ext cx="7886700" cy="994172"/>
          </a:xfrm>
        </p:spPr>
        <p:txBody>
          <a:bodyPr>
            <a:normAutofit fontScale="90000"/>
          </a:bodyPr>
          <a:lstStyle/>
          <a:p>
            <a:r>
              <a:rPr lang="en-US"/>
              <a:t>Track Actual Costs Against Anticipated Costs</a:t>
            </a:r>
          </a:p>
        </p:txBody>
      </p:sp>
    </p:spTree>
    <p:extLst>
      <p:ext uri="{BB962C8B-B14F-4D97-AF65-F5344CB8AC3E}">
        <p14:creationId xmlns:p14="http://schemas.microsoft.com/office/powerpoint/2010/main" val="853402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nvGraphicFramePr>
        <p:xfrm>
          <a:off x="461834" y="1885949"/>
          <a:ext cx="8350076" cy="3909060"/>
        </p:xfrm>
        <a:graphic>
          <a:graphicData uri="http://schemas.openxmlformats.org/drawingml/2006/table">
            <a:tbl>
              <a:tblPr firstRow="1" bandRow="1">
                <a:tableStyleId>{5C22544A-7EE6-4342-B048-85BDC9FD1C3A}</a:tableStyleId>
              </a:tblPr>
              <a:tblGrid>
                <a:gridCol w="20875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Anticipated Cost</a:t>
                      </a:r>
                    </a:p>
                  </a:txBody>
                  <a:tcPr marL="68580" marR="68580" marT="34290" marB="34290"/>
                </a:tc>
                <a:tc>
                  <a:txBody>
                    <a:bodyPr/>
                    <a:lstStyle/>
                    <a:p>
                      <a:pPr algn="ctr"/>
                      <a:r>
                        <a:rPr lang="en-US" sz="1500"/>
                        <a:t>Actual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Difference (Over or Under Budget)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$35,000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$425,000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$75,000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$175,000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$2,750,000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841805" y="857251"/>
            <a:ext cx="7886700" cy="994172"/>
          </a:xfrm>
        </p:spPr>
        <p:txBody>
          <a:bodyPr>
            <a:normAutofit fontScale="90000"/>
          </a:bodyPr>
          <a:lstStyle/>
          <a:p>
            <a:r>
              <a:rPr lang="en-US"/>
              <a:t>Track Actual Costs Against Anticipated Costs</a:t>
            </a:r>
          </a:p>
        </p:txBody>
      </p:sp>
      <p:sp>
        <p:nvSpPr>
          <p:cNvPr id="4" name="TextBox 3">
            <a:extLst>
              <a:ext uri="{FF2B5EF4-FFF2-40B4-BE49-F238E27FC236}">
                <a16:creationId xmlns:a16="http://schemas.microsoft.com/office/drawing/2014/main" id="{4DA04F73-E797-4A5B-8AC2-E47119181B93}"/>
              </a:ext>
            </a:extLst>
          </p:cNvPr>
          <p:cNvSpPr txBox="1"/>
          <p:nvPr/>
        </p:nvSpPr>
        <p:spPr>
          <a:xfrm>
            <a:off x="1881316" y="2553215"/>
            <a:ext cx="1946189" cy="3093154"/>
          </a:xfrm>
          <a:prstGeom prst="rect">
            <a:avLst/>
          </a:prstGeom>
          <a:solidFill>
            <a:schemeClr val="bg1"/>
          </a:solidFill>
        </p:spPr>
        <p:txBody>
          <a:bodyPr wrap="square" rtlCol="0" anchor="t">
            <a:spAutoFit/>
          </a:bodyPr>
          <a:lstStyle/>
          <a:p>
            <a:r>
              <a:rPr lang="en-US" sz="1500">
                <a:solidFill>
                  <a:srgbClr val="C00000"/>
                </a:solidFill>
              </a:rPr>
              <a:t>If the Expenses Are Over Anticipated Costs, What Are the Reasons for the Over-expenditure? Is There Any Way to Get the Project Back on Track?</a:t>
            </a:r>
          </a:p>
          <a:p>
            <a:r>
              <a:rPr lang="en-US" sz="1500">
                <a:solidFill>
                  <a:srgbClr val="C00000"/>
                </a:solidFill>
              </a:rPr>
              <a:t>Is There an Impact On the Ability to Get the Project Completed At All? How Are Over-Expenditures Addressed?</a:t>
            </a:r>
            <a:endParaRPr lang="en-US" sz="1500">
              <a:solidFill>
                <a:srgbClr val="C00000"/>
              </a:solidFill>
              <a:cs typeface="Calibri"/>
            </a:endParaRPr>
          </a:p>
        </p:txBody>
      </p:sp>
    </p:spTree>
    <p:extLst>
      <p:ext uri="{BB962C8B-B14F-4D97-AF65-F5344CB8AC3E}">
        <p14:creationId xmlns:p14="http://schemas.microsoft.com/office/powerpoint/2010/main" val="1611609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E4459C-24A2-48AF-8337-E385F516F200}"/>
              </a:ext>
            </a:extLst>
          </p:cNvPr>
          <p:cNvGraphicFramePr>
            <a:graphicFrameLocks noGrp="1"/>
          </p:cNvGraphicFramePr>
          <p:nvPr/>
        </p:nvGraphicFramePr>
        <p:xfrm>
          <a:off x="461834" y="1885949"/>
          <a:ext cx="8350076" cy="3909060"/>
        </p:xfrm>
        <a:graphic>
          <a:graphicData uri="http://schemas.openxmlformats.org/drawingml/2006/table">
            <a:tbl>
              <a:tblPr firstRow="1" bandRow="1">
                <a:tableStyleId>{5C22544A-7EE6-4342-B048-85BDC9FD1C3A}</a:tableStyleId>
              </a:tblPr>
              <a:tblGrid>
                <a:gridCol w="2087519">
                  <a:extLst>
                    <a:ext uri="{9D8B030D-6E8A-4147-A177-3AD203B41FA5}">
                      <a16:colId xmlns:a16="http://schemas.microsoft.com/office/drawing/2014/main" val="1203364049"/>
                    </a:ext>
                  </a:extLst>
                </a:gridCol>
                <a:gridCol w="2087519">
                  <a:extLst>
                    <a:ext uri="{9D8B030D-6E8A-4147-A177-3AD203B41FA5}">
                      <a16:colId xmlns:a16="http://schemas.microsoft.com/office/drawing/2014/main" val="3876079166"/>
                    </a:ext>
                  </a:extLst>
                </a:gridCol>
                <a:gridCol w="2087519">
                  <a:extLst>
                    <a:ext uri="{9D8B030D-6E8A-4147-A177-3AD203B41FA5}">
                      <a16:colId xmlns:a16="http://schemas.microsoft.com/office/drawing/2014/main" val="125283311"/>
                    </a:ext>
                  </a:extLst>
                </a:gridCol>
                <a:gridCol w="2087519">
                  <a:extLst>
                    <a:ext uri="{9D8B030D-6E8A-4147-A177-3AD203B41FA5}">
                      <a16:colId xmlns:a16="http://schemas.microsoft.com/office/drawing/2014/main" val="3119125168"/>
                    </a:ext>
                  </a:extLst>
                </a:gridCol>
              </a:tblGrid>
              <a:tr h="525780">
                <a:tc>
                  <a:txBody>
                    <a:bodyPr/>
                    <a:lstStyle/>
                    <a:p>
                      <a:pPr algn="ctr"/>
                      <a:r>
                        <a:rPr lang="en-US" sz="1500"/>
                        <a:t>Task</a:t>
                      </a:r>
                    </a:p>
                  </a:txBody>
                  <a:tcPr marL="68580" marR="68580" marT="34290" marB="34290"/>
                </a:tc>
                <a:tc>
                  <a:txBody>
                    <a:bodyPr/>
                    <a:lstStyle/>
                    <a:p>
                      <a:pPr algn="ctr"/>
                      <a:r>
                        <a:rPr lang="en-US" sz="1500"/>
                        <a:t>Anticipated Cost</a:t>
                      </a:r>
                    </a:p>
                  </a:txBody>
                  <a:tcPr marL="68580" marR="68580" marT="34290" marB="34290"/>
                </a:tc>
                <a:tc>
                  <a:txBody>
                    <a:bodyPr/>
                    <a:lstStyle/>
                    <a:p>
                      <a:pPr algn="ctr"/>
                      <a:r>
                        <a:rPr lang="en-US" sz="1500"/>
                        <a:t>Actual Cost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t>Difference (Over or Under Budget)</a:t>
                      </a:r>
                    </a:p>
                  </a:txBody>
                  <a:tcPr marL="68580" marR="68580" marT="34290" marB="34290"/>
                </a:tc>
                <a:extLst>
                  <a:ext uri="{0D108BD9-81ED-4DB2-BD59-A6C34878D82A}">
                    <a16:rowId xmlns:a16="http://schemas.microsoft.com/office/drawing/2014/main" val="2528970082"/>
                  </a:ext>
                </a:extLst>
              </a:tr>
              <a:tr h="278130">
                <a:tc>
                  <a:txBody>
                    <a:bodyPr/>
                    <a:lstStyle/>
                    <a:p>
                      <a:r>
                        <a:rPr lang="en-US" sz="1400"/>
                        <a:t>Project Initiation</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869936243"/>
                  </a:ext>
                </a:extLst>
              </a:tr>
              <a:tr h="278130">
                <a:tc>
                  <a:txBody>
                    <a:bodyPr/>
                    <a:lstStyle/>
                    <a:p>
                      <a:r>
                        <a:rPr lang="en-US" sz="1400"/>
                        <a:t>Minor Activity 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4763" marR="4763" marT="4763" marB="0" anchor="b"/>
                </a:tc>
                <a:extLst>
                  <a:ext uri="{0D108BD9-81ED-4DB2-BD59-A6C34878D82A}">
                    <a16:rowId xmlns:a16="http://schemas.microsoft.com/office/drawing/2014/main" val="2406161741"/>
                  </a:ext>
                </a:extLst>
              </a:tr>
              <a:tr h="278130">
                <a:tc>
                  <a:txBody>
                    <a:bodyPr/>
                    <a:lstStyle/>
                    <a:p>
                      <a:r>
                        <a:rPr lang="en-US" sz="1400"/>
                        <a:t>Minor Activity 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$85,000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$120,000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$35,000</a:t>
                      </a:r>
                    </a:p>
                  </a:txBody>
                  <a:tcPr marL="4763" marR="4763" marT="4763" marB="0" anchor="b"/>
                </a:tc>
                <a:extLst>
                  <a:ext uri="{0D108BD9-81ED-4DB2-BD59-A6C34878D82A}">
                    <a16:rowId xmlns:a16="http://schemas.microsoft.com/office/drawing/2014/main" val="4189474214"/>
                  </a:ext>
                </a:extLst>
              </a:tr>
              <a:tr h="278130">
                <a:tc>
                  <a:txBody>
                    <a:bodyPr/>
                    <a:lstStyle/>
                    <a:p>
                      <a:r>
                        <a:rPr lang="en-US" sz="1400"/>
                        <a:t>Major Activity 1</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$350,000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$425,000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$75,000</a:t>
                      </a:r>
                    </a:p>
                  </a:txBody>
                  <a:tcPr marL="4763" marR="4763" marT="4763" marB="0" anchor="b"/>
                </a:tc>
                <a:extLst>
                  <a:ext uri="{0D108BD9-81ED-4DB2-BD59-A6C34878D82A}">
                    <a16:rowId xmlns:a16="http://schemas.microsoft.com/office/drawing/2014/main" val="158212885"/>
                  </a:ext>
                </a:extLst>
              </a:tr>
              <a:tr h="278130">
                <a:tc>
                  <a:txBody>
                    <a:bodyPr/>
                    <a:lstStyle/>
                    <a:p>
                      <a:r>
                        <a:rPr lang="en-US" sz="1400"/>
                        <a:t>Major Activity 2</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$750,000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1871310041"/>
                  </a:ext>
                </a:extLst>
              </a:tr>
              <a:tr h="278130">
                <a:tc>
                  <a:txBody>
                    <a:bodyPr/>
                    <a:lstStyle/>
                    <a:p>
                      <a:r>
                        <a:rPr lang="en-US" sz="1400"/>
                        <a:t>Minor Activity 3</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$175,000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a:t>
                      </a:r>
                    </a:p>
                  </a:txBody>
                  <a:tcPr marL="4763" marR="4763" marT="4763" marB="0" anchor="b"/>
                </a:tc>
                <a:extLst>
                  <a:ext uri="{0D108BD9-81ED-4DB2-BD59-A6C34878D82A}">
                    <a16:rowId xmlns:a16="http://schemas.microsoft.com/office/drawing/2014/main" val="2911482277"/>
                  </a:ext>
                </a:extLst>
              </a:tr>
              <a:tr h="278130">
                <a:tc>
                  <a:txBody>
                    <a:bodyPr/>
                    <a:lstStyle/>
                    <a:p>
                      <a:r>
                        <a:rPr lang="en-US" sz="1400"/>
                        <a:t>Minor Activity 4</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$125,000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$140,000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$15,000</a:t>
                      </a:r>
                    </a:p>
                  </a:txBody>
                  <a:tcPr marL="4763" marR="4763" marT="4763" marB="0" anchor="b"/>
                </a:tc>
                <a:extLst>
                  <a:ext uri="{0D108BD9-81ED-4DB2-BD59-A6C34878D82A}">
                    <a16:rowId xmlns:a16="http://schemas.microsoft.com/office/drawing/2014/main" val="3977227034"/>
                  </a:ext>
                </a:extLst>
              </a:tr>
              <a:tr h="278130">
                <a:tc>
                  <a:txBody>
                    <a:bodyPr/>
                    <a:lstStyle/>
                    <a:p>
                      <a:r>
                        <a:rPr lang="en-US" sz="1400"/>
                        <a:t>Major Activity 3</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$550,000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2063361460"/>
                  </a:ext>
                </a:extLst>
              </a:tr>
              <a:tr h="278130">
                <a:tc>
                  <a:txBody>
                    <a:bodyPr/>
                    <a:lstStyle/>
                    <a:p>
                      <a:r>
                        <a:rPr lang="en-US" sz="1400"/>
                        <a:t>Minor Activity 5</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$90,000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$10,000</a:t>
                      </a:r>
                    </a:p>
                  </a:txBody>
                  <a:tcPr marL="4763" marR="4763" marT="4763" marB="0" anchor="b"/>
                </a:tc>
                <a:extLst>
                  <a:ext uri="{0D108BD9-81ED-4DB2-BD59-A6C34878D82A}">
                    <a16:rowId xmlns:a16="http://schemas.microsoft.com/office/drawing/2014/main" val="971759986"/>
                  </a:ext>
                </a:extLst>
              </a:tr>
              <a:tr h="278130">
                <a:tc>
                  <a:txBody>
                    <a:bodyPr/>
                    <a:lstStyle/>
                    <a:p>
                      <a:r>
                        <a:rPr lang="en-US" sz="1400"/>
                        <a:t>Major Activity 4</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$250,000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4763" marR="4763" marT="4763" marB="0" anchor="b"/>
                </a:tc>
                <a:extLst>
                  <a:ext uri="{0D108BD9-81ED-4DB2-BD59-A6C34878D82A}">
                    <a16:rowId xmlns:a16="http://schemas.microsoft.com/office/drawing/2014/main" val="2207615066"/>
                  </a:ext>
                </a:extLst>
              </a:tr>
              <a:tr h="278130">
                <a:tc>
                  <a:txBody>
                    <a:bodyPr/>
                    <a:lstStyle/>
                    <a:p>
                      <a:r>
                        <a:rPr lang="en-US" sz="1400"/>
                        <a:t>Minor Activity 6</a:t>
                      </a:r>
                    </a:p>
                  </a:txBody>
                  <a:tcPr marL="68580" marR="68580" marT="34290" marB="34290"/>
                </a:tc>
                <a:tc>
                  <a:txBody>
                    <a:bodyPr/>
                    <a:lstStyle/>
                    <a:p>
                      <a:pPr algn="r" fontAlgn="b"/>
                      <a:r>
                        <a:rPr lang="en-US" sz="1400" b="0" i="0" u="none" strike="noStrike">
                          <a:solidFill>
                            <a:srgbClr val="000000"/>
                          </a:solidFill>
                          <a:effectLst/>
                          <a:latin typeface="Calibri" panose="020F0502020204030204" pitchFamily="34" charset="0"/>
                        </a:rPr>
                        <a:t>$70,000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$150,000</a:t>
                      </a:r>
                    </a:p>
                  </a:txBody>
                  <a:tcPr marL="4763" marR="4763" marT="4763" marB="0" anchor="b"/>
                </a:tc>
                <a:tc>
                  <a:txBody>
                    <a:bodyPr/>
                    <a:lstStyle/>
                    <a:p>
                      <a:pPr algn="r" fontAlgn="b"/>
                      <a:r>
                        <a:rPr lang="en-US" sz="1400" b="0" i="0" u="none" strike="noStrike">
                          <a:solidFill>
                            <a:srgbClr val="000000"/>
                          </a:solidFill>
                          <a:effectLst/>
                          <a:latin typeface="Calibri" panose="020F0502020204030204" pitchFamily="34" charset="0"/>
                        </a:rPr>
                        <a:t>$80,000</a:t>
                      </a:r>
                    </a:p>
                  </a:txBody>
                  <a:tcPr marL="4763" marR="4763" marT="4763" marB="0" anchor="b"/>
                </a:tc>
                <a:extLst>
                  <a:ext uri="{0D108BD9-81ED-4DB2-BD59-A6C34878D82A}">
                    <a16:rowId xmlns:a16="http://schemas.microsoft.com/office/drawing/2014/main" val="2476980751"/>
                  </a:ext>
                </a:extLst>
              </a:tr>
              <a:tr h="278130">
                <a:tc>
                  <a:txBody>
                    <a:bodyPr/>
                    <a:lstStyle/>
                    <a:p>
                      <a:r>
                        <a:rPr lang="en-US" sz="1400" b="1"/>
                        <a:t>Project Completion</a:t>
                      </a:r>
                    </a:p>
                  </a:txBody>
                  <a:tcPr marL="68580" marR="68580" marT="34290" marB="34290"/>
                </a:tc>
                <a:tc>
                  <a:txBody>
                    <a:bodyPr/>
                    <a:lstStyle/>
                    <a:p>
                      <a:pPr algn="r" fontAlgn="b"/>
                      <a:r>
                        <a:rPr lang="en-US" sz="1400" b="1" i="0" u="none" strike="noStrike">
                          <a:solidFill>
                            <a:srgbClr val="000000"/>
                          </a:solidFill>
                          <a:effectLst/>
                          <a:latin typeface="Calibri" panose="020F0502020204030204" pitchFamily="34" charset="0"/>
                        </a:rPr>
                        <a:t>$2,500,000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$2,750,000</a:t>
                      </a:r>
                    </a:p>
                  </a:txBody>
                  <a:tcPr marL="4763" marR="4763" marT="4763" marB="0" anchor="b"/>
                </a:tc>
                <a:tc>
                  <a:txBody>
                    <a:bodyPr/>
                    <a:lstStyle/>
                    <a:p>
                      <a:pPr algn="r" fontAlgn="b"/>
                      <a:r>
                        <a:rPr lang="en-US" sz="1400" b="1" i="0" u="none" strike="noStrike">
                          <a:solidFill>
                            <a:srgbClr val="000000"/>
                          </a:solidFill>
                          <a:effectLst/>
                          <a:latin typeface="Calibri" panose="020F0502020204030204" pitchFamily="34" charset="0"/>
                        </a:rPr>
                        <a:t>$250,000</a:t>
                      </a:r>
                    </a:p>
                  </a:txBody>
                  <a:tcPr marL="4763" marR="4763" marT="4763" marB="0" anchor="b"/>
                </a:tc>
                <a:extLst>
                  <a:ext uri="{0D108BD9-81ED-4DB2-BD59-A6C34878D82A}">
                    <a16:rowId xmlns:a16="http://schemas.microsoft.com/office/drawing/2014/main" val="2517548980"/>
                  </a:ext>
                </a:extLst>
              </a:tr>
            </a:tbl>
          </a:graphicData>
        </a:graphic>
      </p:graphicFrame>
      <p:sp>
        <p:nvSpPr>
          <p:cNvPr id="3" name="Title 2">
            <a:extLst>
              <a:ext uri="{FF2B5EF4-FFF2-40B4-BE49-F238E27FC236}">
                <a16:creationId xmlns:a16="http://schemas.microsoft.com/office/drawing/2014/main" id="{31268102-ACC7-4EBE-8FB7-EF8AB135C34B}"/>
              </a:ext>
            </a:extLst>
          </p:cNvPr>
          <p:cNvSpPr>
            <a:spLocks noGrp="1"/>
          </p:cNvSpPr>
          <p:nvPr>
            <p:ph type="title"/>
          </p:nvPr>
        </p:nvSpPr>
        <p:spPr>
          <a:xfrm>
            <a:off x="841805" y="857251"/>
            <a:ext cx="7886700" cy="994172"/>
          </a:xfrm>
        </p:spPr>
        <p:txBody>
          <a:bodyPr>
            <a:normAutofit fontScale="90000"/>
          </a:bodyPr>
          <a:lstStyle/>
          <a:p>
            <a:r>
              <a:rPr lang="en-US"/>
              <a:t>Track Actual Costs Against Anticipated Costs</a:t>
            </a:r>
          </a:p>
        </p:txBody>
      </p:sp>
      <p:sp>
        <p:nvSpPr>
          <p:cNvPr id="4" name="TextBox 3">
            <a:extLst>
              <a:ext uri="{FF2B5EF4-FFF2-40B4-BE49-F238E27FC236}">
                <a16:creationId xmlns:a16="http://schemas.microsoft.com/office/drawing/2014/main" id="{4DA04F73-E797-4A5B-8AC2-E47119181B93}"/>
              </a:ext>
            </a:extLst>
          </p:cNvPr>
          <p:cNvSpPr txBox="1"/>
          <p:nvPr/>
        </p:nvSpPr>
        <p:spPr>
          <a:xfrm>
            <a:off x="1834978" y="2975081"/>
            <a:ext cx="1946189" cy="1708160"/>
          </a:xfrm>
          <a:prstGeom prst="rect">
            <a:avLst/>
          </a:prstGeom>
          <a:solidFill>
            <a:schemeClr val="bg1"/>
          </a:solidFill>
        </p:spPr>
        <p:txBody>
          <a:bodyPr wrap="square" rtlCol="0" anchor="t">
            <a:spAutoFit/>
          </a:bodyPr>
          <a:lstStyle/>
          <a:p>
            <a:r>
              <a:rPr lang="en-US" sz="1500">
                <a:solidFill>
                  <a:srgbClr val="C00000"/>
                </a:solidFill>
              </a:rPr>
              <a:t>If Expenses Are Less Than Anticipated, What Can Be Done With the Extra Funds? Can Additional Work Be Done or Will the Money Be Returned?</a:t>
            </a:r>
          </a:p>
        </p:txBody>
      </p:sp>
    </p:spTree>
    <p:extLst>
      <p:ext uri="{BB962C8B-B14F-4D97-AF65-F5344CB8AC3E}">
        <p14:creationId xmlns:p14="http://schemas.microsoft.com/office/powerpoint/2010/main" val="3127284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FC59A9-B460-45CA-A320-25B59ECD3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21" y="1397115"/>
            <a:ext cx="4742405" cy="2564771"/>
          </a:xfrm>
          <a:prstGeom prst="rect">
            <a:avLst/>
          </a:prstGeom>
        </p:spPr>
      </p:pic>
      <p:sp>
        <p:nvSpPr>
          <p:cNvPr id="12" name="Title 5">
            <a:extLst>
              <a:ext uri="{FF2B5EF4-FFF2-40B4-BE49-F238E27FC236}">
                <a16:creationId xmlns:a16="http://schemas.microsoft.com/office/drawing/2014/main" id="{7AA10CAE-8824-46F9-93E3-1C4DE470CBA9}"/>
              </a:ext>
            </a:extLst>
          </p:cNvPr>
          <p:cNvSpPr txBox="1">
            <a:spLocks/>
          </p:cNvSpPr>
          <p:nvPr/>
        </p:nvSpPr>
        <p:spPr>
          <a:xfrm flipH="1">
            <a:off x="3870682" y="3429000"/>
            <a:ext cx="5102987" cy="2349584"/>
          </a:xfrm>
          <a:prstGeom prst="rect">
            <a:avLst/>
          </a:prstGeom>
        </p:spPr>
        <p:txBody>
          <a:bodyPr anchor="t">
            <a:normAutofit/>
          </a:bodyPr>
          <a:lstStyle>
            <a:lvl1pPr algn="l" defTabSz="914400" rtl="0" eaLnBrk="1" latinLnBrk="0" hangingPunct="1">
              <a:lnSpc>
                <a:spcPct val="90000"/>
              </a:lnSpc>
              <a:spcBef>
                <a:spcPct val="0"/>
              </a:spcBef>
              <a:buNone/>
              <a:defRPr sz="4400" b="0" i="0" kern="1200">
                <a:solidFill>
                  <a:schemeClr val="tx1"/>
                </a:solidFill>
                <a:latin typeface="Avenir LT Std 35 Light" panose="020B0402020203020204" pitchFamily="34" charset="0"/>
                <a:ea typeface="+mj-ea"/>
                <a:cs typeface="+mj-cs"/>
              </a:defRPr>
            </a:lvl1pPr>
          </a:lstStyle>
          <a:p>
            <a:r>
              <a:rPr lang="en-US" sz="3300" dirty="0">
                <a:latin typeface="Calibri"/>
                <a:cs typeface="Calibri"/>
              </a:rPr>
              <a:t>During the Project, Consider Whether the Anticipated Outputs and Outcomes Are Being Achieved</a:t>
            </a:r>
          </a:p>
          <a:p>
            <a:endParaRPr lang="en-US" sz="3300" dirty="0"/>
          </a:p>
          <a:p>
            <a:endParaRPr lang="en-US" sz="3300" dirty="0"/>
          </a:p>
        </p:txBody>
      </p:sp>
    </p:spTree>
    <p:extLst>
      <p:ext uri="{BB962C8B-B14F-4D97-AF65-F5344CB8AC3E}">
        <p14:creationId xmlns:p14="http://schemas.microsoft.com/office/powerpoint/2010/main" val="331932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4C581-B8A8-41E3-9534-22CE02FA7C15}"/>
              </a:ext>
            </a:extLst>
          </p:cNvPr>
          <p:cNvSpPr>
            <a:spLocks noGrp="1"/>
          </p:cNvSpPr>
          <p:nvPr>
            <p:ph type="title"/>
          </p:nvPr>
        </p:nvSpPr>
        <p:spPr>
          <a:xfrm flipH="1">
            <a:off x="98783" y="906567"/>
            <a:ext cx="5102987" cy="994172"/>
          </a:xfrm>
        </p:spPr>
        <p:txBody>
          <a:bodyPr>
            <a:normAutofit fontScale="90000"/>
          </a:bodyPr>
          <a:lstStyle/>
          <a:p>
            <a:r>
              <a:rPr lang="en-US">
                <a:latin typeface="Calibri"/>
                <a:cs typeface="Calibri"/>
              </a:rPr>
              <a:t>Why Does Planning Matter So Much?</a:t>
            </a:r>
          </a:p>
        </p:txBody>
      </p:sp>
      <p:sp>
        <p:nvSpPr>
          <p:cNvPr id="2" name="Rectangle 1">
            <a:extLst>
              <a:ext uri="{FF2B5EF4-FFF2-40B4-BE49-F238E27FC236}">
                <a16:creationId xmlns:a16="http://schemas.microsoft.com/office/drawing/2014/main" id="{FB910BA5-BC9B-4865-A00B-D526F435C6ED}"/>
              </a:ext>
            </a:extLst>
          </p:cNvPr>
          <p:cNvSpPr/>
          <p:nvPr/>
        </p:nvSpPr>
        <p:spPr>
          <a:xfrm>
            <a:off x="237507" y="2181503"/>
            <a:ext cx="8752114" cy="430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2B23E20-F6CC-4CAD-8A9A-23ABA852B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441854" y="2449596"/>
            <a:ext cx="8343419" cy="3772159"/>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0D163A5-0317-EF40-9353-FF4CC3FBE9C5}"/>
              </a:ext>
            </a:extLst>
          </p:cNvPr>
          <p:cNvSpPr txBox="1"/>
          <p:nvPr/>
        </p:nvSpPr>
        <p:spPr>
          <a:xfrm>
            <a:off x="1303283" y="3882261"/>
            <a:ext cx="1502980" cy="646331"/>
          </a:xfrm>
          <a:prstGeom prst="rect">
            <a:avLst/>
          </a:prstGeom>
          <a:noFill/>
        </p:spPr>
        <p:txBody>
          <a:bodyPr wrap="square" rtlCol="0">
            <a:spAutoFit/>
          </a:bodyPr>
          <a:lstStyle/>
          <a:p>
            <a:r>
              <a:rPr lang="en-US" dirty="0"/>
              <a:t>Pre-planning/ Planning</a:t>
            </a:r>
          </a:p>
        </p:txBody>
      </p:sp>
      <p:sp>
        <p:nvSpPr>
          <p:cNvPr id="8" name="TextBox 7">
            <a:extLst>
              <a:ext uri="{FF2B5EF4-FFF2-40B4-BE49-F238E27FC236}">
                <a16:creationId xmlns:a16="http://schemas.microsoft.com/office/drawing/2014/main" id="{034010D7-DBDD-CF4E-AB88-58377139402F}"/>
              </a:ext>
            </a:extLst>
          </p:cNvPr>
          <p:cNvSpPr txBox="1"/>
          <p:nvPr/>
        </p:nvSpPr>
        <p:spPr>
          <a:xfrm>
            <a:off x="3504597" y="3836094"/>
            <a:ext cx="962300" cy="369332"/>
          </a:xfrm>
          <a:prstGeom prst="rect">
            <a:avLst/>
          </a:prstGeom>
          <a:noFill/>
        </p:spPr>
        <p:txBody>
          <a:bodyPr wrap="square" rtlCol="0">
            <a:spAutoFit/>
          </a:bodyPr>
          <a:lstStyle/>
          <a:p>
            <a:r>
              <a:rPr lang="en-US" dirty="0"/>
              <a:t>Design</a:t>
            </a:r>
          </a:p>
        </p:txBody>
      </p:sp>
      <p:sp>
        <p:nvSpPr>
          <p:cNvPr id="9" name="TextBox 8">
            <a:extLst>
              <a:ext uri="{FF2B5EF4-FFF2-40B4-BE49-F238E27FC236}">
                <a16:creationId xmlns:a16="http://schemas.microsoft.com/office/drawing/2014/main" id="{7A24D6D8-CC4B-BD4E-BB45-D80FA3DF38CA}"/>
              </a:ext>
            </a:extLst>
          </p:cNvPr>
          <p:cNvSpPr txBox="1"/>
          <p:nvPr/>
        </p:nvSpPr>
        <p:spPr>
          <a:xfrm>
            <a:off x="4818993" y="4623185"/>
            <a:ext cx="1502980" cy="369332"/>
          </a:xfrm>
          <a:prstGeom prst="rect">
            <a:avLst/>
          </a:prstGeom>
          <a:noFill/>
        </p:spPr>
        <p:txBody>
          <a:bodyPr wrap="square" rtlCol="0">
            <a:spAutoFit/>
          </a:bodyPr>
          <a:lstStyle/>
          <a:p>
            <a:r>
              <a:rPr lang="en-US" dirty="0"/>
              <a:t>Construction</a:t>
            </a:r>
          </a:p>
        </p:txBody>
      </p:sp>
      <p:sp>
        <p:nvSpPr>
          <p:cNvPr id="10" name="TextBox 9">
            <a:extLst>
              <a:ext uri="{FF2B5EF4-FFF2-40B4-BE49-F238E27FC236}">
                <a16:creationId xmlns:a16="http://schemas.microsoft.com/office/drawing/2014/main" id="{17B67603-3E65-794F-84E1-25B1FE84B1B8}"/>
              </a:ext>
            </a:extLst>
          </p:cNvPr>
          <p:cNvSpPr txBox="1"/>
          <p:nvPr/>
        </p:nvSpPr>
        <p:spPr>
          <a:xfrm>
            <a:off x="6321973" y="3882260"/>
            <a:ext cx="1502980" cy="646331"/>
          </a:xfrm>
          <a:prstGeom prst="rect">
            <a:avLst/>
          </a:prstGeom>
          <a:noFill/>
        </p:spPr>
        <p:txBody>
          <a:bodyPr wrap="square" rtlCol="0">
            <a:spAutoFit/>
          </a:bodyPr>
          <a:lstStyle/>
          <a:p>
            <a:r>
              <a:rPr lang="en-US" dirty="0"/>
              <a:t>Operation of the Facility</a:t>
            </a:r>
          </a:p>
        </p:txBody>
      </p:sp>
    </p:spTree>
    <p:extLst>
      <p:ext uri="{BB962C8B-B14F-4D97-AF65-F5344CB8AC3E}">
        <p14:creationId xmlns:p14="http://schemas.microsoft.com/office/powerpoint/2010/main" val="4688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227838" y="1464827"/>
            <a:ext cx="3001771" cy="1139360"/>
          </a:xfrm>
          <a:prstGeom prst="rect">
            <a:avLst/>
          </a:prstGeom>
        </p:spPr>
      </p:pic>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4849">
            <a:off x="6071020" y="3684912"/>
            <a:ext cx="2834618" cy="1883447"/>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3009064" y="1773926"/>
            <a:ext cx="3367259" cy="4662815"/>
          </a:xfrm>
          <a:prstGeom prst="rect">
            <a:avLst/>
          </a:prstGeom>
          <a:noFill/>
        </p:spPr>
        <p:txBody>
          <a:bodyPr wrap="square" rtlCol="0" anchor="t">
            <a:spAutoFit/>
          </a:bodyPr>
          <a:lstStyle/>
          <a:p>
            <a:r>
              <a:rPr lang="en-US" sz="3300" dirty="0"/>
              <a:t>Is the Project Able to Meet the Desired Outputs and Outcomes? If No, Which Ones Won’t Be Achieved and What Will Be Done About It?</a:t>
            </a:r>
          </a:p>
        </p:txBody>
      </p:sp>
    </p:spTree>
    <p:extLst>
      <p:ext uri="{BB962C8B-B14F-4D97-AF65-F5344CB8AC3E}">
        <p14:creationId xmlns:p14="http://schemas.microsoft.com/office/powerpoint/2010/main" val="3633948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227838" y="1464827"/>
            <a:ext cx="3001771" cy="1139360"/>
          </a:xfrm>
          <a:prstGeom prst="rect">
            <a:avLst/>
          </a:prstGeom>
        </p:spPr>
      </p:pic>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4849">
            <a:off x="6071020" y="3684912"/>
            <a:ext cx="2834618" cy="1883447"/>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2556038" y="2194340"/>
            <a:ext cx="3883347" cy="2123658"/>
          </a:xfrm>
          <a:prstGeom prst="rect">
            <a:avLst/>
          </a:prstGeom>
          <a:noFill/>
        </p:spPr>
        <p:txBody>
          <a:bodyPr wrap="square" rtlCol="0" anchor="t">
            <a:spAutoFit/>
          </a:bodyPr>
          <a:lstStyle/>
          <a:p>
            <a:r>
              <a:rPr lang="en-US" sz="3300" dirty="0"/>
              <a:t>If yes, Measure the Ability to Meet the Outcomes and Measure the Outputs</a:t>
            </a:r>
          </a:p>
        </p:txBody>
      </p:sp>
    </p:spTree>
    <p:extLst>
      <p:ext uri="{BB962C8B-B14F-4D97-AF65-F5344CB8AC3E}">
        <p14:creationId xmlns:p14="http://schemas.microsoft.com/office/powerpoint/2010/main" val="23904186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49424-67BD-48AA-84DB-15AE0639ADC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r="-176" b="22751"/>
          <a:stretch/>
        </p:blipFill>
        <p:spPr>
          <a:xfrm rot="20579963">
            <a:off x="227838" y="1464827"/>
            <a:ext cx="3001771" cy="1139360"/>
          </a:xfrm>
          <a:prstGeom prst="rect">
            <a:avLst/>
          </a:prstGeom>
        </p:spPr>
      </p:pic>
      <p:pic>
        <p:nvPicPr>
          <p:cNvPr id="5" name="Picture 4">
            <a:extLst>
              <a:ext uri="{FF2B5EF4-FFF2-40B4-BE49-F238E27FC236}">
                <a16:creationId xmlns:a16="http://schemas.microsoft.com/office/drawing/2014/main" id="{68898749-FF60-4394-8136-67C6FC1F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84849">
            <a:off x="6071020" y="3684912"/>
            <a:ext cx="2834618" cy="1883447"/>
          </a:xfrm>
          <a:prstGeom prst="rect">
            <a:avLst/>
          </a:prstGeom>
        </p:spPr>
      </p:pic>
      <p:sp>
        <p:nvSpPr>
          <p:cNvPr id="6" name="TextBox 5">
            <a:extLst>
              <a:ext uri="{FF2B5EF4-FFF2-40B4-BE49-F238E27FC236}">
                <a16:creationId xmlns:a16="http://schemas.microsoft.com/office/drawing/2014/main" id="{71958D5B-C626-40F4-813D-B7E6EB99F696}"/>
              </a:ext>
            </a:extLst>
          </p:cNvPr>
          <p:cNvSpPr txBox="1"/>
          <p:nvPr/>
        </p:nvSpPr>
        <p:spPr>
          <a:xfrm>
            <a:off x="3009064" y="1773925"/>
            <a:ext cx="3367259" cy="4154984"/>
          </a:xfrm>
          <a:prstGeom prst="rect">
            <a:avLst/>
          </a:prstGeom>
          <a:noFill/>
        </p:spPr>
        <p:txBody>
          <a:bodyPr wrap="square" rtlCol="0" anchor="t">
            <a:spAutoFit/>
          </a:bodyPr>
          <a:lstStyle/>
          <a:p>
            <a:r>
              <a:rPr lang="en-US" sz="3300" dirty="0"/>
              <a:t>Consider If Problems With the Budget or Schedule Have Impacted the Ability to Meet Project Outputs and Outcomes</a:t>
            </a:r>
          </a:p>
        </p:txBody>
      </p:sp>
    </p:spTree>
    <p:extLst>
      <p:ext uri="{BB962C8B-B14F-4D97-AF65-F5344CB8AC3E}">
        <p14:creationId xmlns:p14="http://schemas.microsoft.com/office/powerpoint/2010/main" val="3083024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6D28-C551-4D6B-B218-008F671D1512}"/>
              </a:ext>
            </a:extLst>
          </p:cNvPr>
          <p:cNvSpPr>
            <a:spLocks noGrp="1"/>
          </p:cNvSpPr>
          <p:nvPr>
            <p:ph type="title"/>
          </p:nvPr>
        </p:nvSpPr>
        <p:spPr/>
        <p:txBody>
          <a:bodyPr>
            <a:normAutofit/>
          </a:bodyPr>
          <a:lstStyle/>
          <a:p>
            <a:r>
              <a:rPr lang="en-US" sz="2100">
                <a:solidFill>
                  <a:schemeClr val="bg1"/>
                </a:solidFill>
              </a:rPr>
              <a:t>Financial Fundamentals</a:t>
            </a:r>
            <a:endParaRPr lang="en-US" sz="2100">
              <a:solidFill>
                <a:schemeClr val="bg1"/>
              </a:solidFill>
              <a:latin typeface="intrAvenir LT Std 35 Light"/>
            </a:endParaRPr>
          </a:p>
        </p:txBody>
      </p:sp>
      <p:sp>
        <p:nvSpPr>
          <p:cNvPr id="3" name="Subtitle 2">
            <a:extLst>
              <a:ext uri="{FF2B5EF4-FFF2-40B4-BE49-F238E27FC236}">
                <a16:creationId xmlns:a16="http://schemas.microsoft.com/office/drawing/2014/main" id="{42003FDF-0F52-4AF6-9095-5529C8D6A72F}"/>
              </a:ext>
            </a:extLst>
          </p:cNvPr>
          <p:cNvSpPr>
            <a:spLocks noGrp="1"/>
          </p:cNvSpPr>
          <p:nvPr>
            <p:ph type="subTitle" idx="4294967295"/>
          </p:nvPr>
        </p:nvSpPr>
        <p:spPr>
          <a:xfrm>
            <a:off x="0" y="5219700"/>
            <a:ext cx="6858000" cy="314325"/>
          </a:xfrm>
        </p:spPr>
        <p:txBody>
          <a:bodyPr>
            <a:normAutofit/>
          </a:bodyPr>
          <a:lstStyle/>
          <a:p>
            <a:r>
              <a:rPr lang="en-US" sz="1500">
                <a:solidFill>
                  <a:schemeClr val="bg1"/>
                </a:solidFill>
                <a:latin typeface="Avenir LT Std 35 Light" panose="020B0402020203020204" pitchFamily="34" charset="0"/>
              </a:rPr>
              <a:t>PRESENTED BY HEATHER HIMMELBERGER, P.E. Director, SW EFC</a:t>
            </a:r>
          </a:p>
        </p:txBody>
      </p:sp>
      <p:pic>
        <p:nvPicPr>
          <p:cNvPr id="5" name="Picture 4">
            <a:extLst>
              <a:ext uri="{FF2B5EF4-FFF2-40B4-BE49-F238E27FC236}">
                <a16:creationId xmlns:a16="http://schemas.microsoft.com/office/drawing/2014/main" id="{38A86ACD-9A86-4FF3-8607-30D6F728A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81" y="1213744"/>
            <a:ext cx="2931816" cy="1968810"/>
          </a:xfrm>
          <a:prstGeom prst="rect">
            <a:avLst/>
          </a:prstGeom>
        </p:spPr>
      </p:pic>
      <p:pic>
        <p:nvPicPr>
          <p:cNvPr id="11" name="Picture 10">
            <a:extLst>
              <a:ext uri="{FF2B5EF4-FFF2-40B4-BE49-F238E27FC236}">
                <a16:creationId xmlns:a16="http://schemas.microsoft.com/office/drawing/2014/main" id="{78FC59A9-B460-45CA-A320-25B59ECD3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86" y="4712240"/>
            <a:ext cx="3261440" cy="1746124"/>
          </a:xfrm>
          <a:prstGeom prst="rect">
            <a:avLst/>
          </a:prstGeom>
        </p:spPr>
      </p:pic>
      <p:pic>
        <p:nvPicPr>
          <p:cNvPr id="7" name="Picture 6">
            <a:extLst>
              <a:ext uri="{FF2B5EF4-FFF2-40B4-BE49-F238E27FC236}">
                <a16:creationId xmlns:a16="http://schemas.microsoft.com/office/drawing/2014/main" id="{1CE50C20-8ABB-43AE-9412-7C90C1DDF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5" y="4349928"/>
            <a:ext cx="2931816" cy="1739544"/>
          </a:xfrm>
          <a:prstGeom prst="rect">
            <a:avLst/>
          </a:prstGeom>
        </p:spPr>
      </p:pic>
      <p:sp>
        <p:nvSpPr>
          <p:cNvPr id="4" name="Rectangle 3">
            <a:extLst>
              <a:ext uri="{FF2B5EF4-FFF2-40B4-BE49-F238E27FC236}">
                <a16:creationId xmlns:a16="http://schemas.microsoft.com/office/drawing/2014/main" id="{D68C1F5B-8A0C-D844-9452-E1B5064FF7A2}"/>
              </a:ext>
            </a:extLst>
          </p:cNvPr>
          <p:cNvSpPr/>
          <p:nvPr/>
        </p:nvSpPr>
        <p:spPr>
          <a:xfrm>
            <a:off x="4160086" y="672858"/>
            <a:ext cx="4550733" cy="3785652"/>
          </a:xfrm>
          <a:prstGeom prst="rect">
            <a:avLst/>
          </a:prstGeom>
        </p:spPr>
        <p:txBody>
          <a:bodyPr wrap="square">
            <a:spAutoFit/>
          </a:bodyPr>
          <a:lstStyle/>
          <a:p>
            <a:r>
              <a:rPr lang="en-US" sz="4000" dirty="0">
                <a:cs typeface="Calibri"/>
              </a:rPr>
              <a:t>Finally, We’ll Talk a Little About Finance: </a:t>
            </a:r>
            <a:br>
              <a:rPr lang="en-US" sz="4000" dirty="0"/>
            </a:br>
            <a:endParaRPr lang="en-US" sz="4000" dirty="0"/>
          </a:p>
          <a:p>
            <a:r>
              <a:rPr lang="en-US" sz="4000" dirty="0">
                <a:cs typeface="Calibri"/>
              </a:rPr>
              <a:t>Accounting, Bookkeeping, Reporting</a:t>
            </a:r>
            <a:endParaRPr lang="en-US" sz="4000" dirty="0"/>
          </a:p>
        </p:txBody>
      </p:sp>
    </p:spTree>
    <p:extLst>
      <p:ext uri="{BB962C8B-B14F-4D97-AF65-F5344CB8AC3E}">
        <p14:creationId xmlns:p14="http://schemas.microsoft.com/office/powerpoint/2010/main" val="607706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207" y="1085565"/>
            <a:ext cx="2943587" cy="1976716"/>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757" y="2779086"/>
            <a:ext cx="1932098" cy="1146378"/>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2701654" y="4063537"/>
            <a:ext cx="4920788" cy="2262158"/>
          </a:xfrm>
          <a:prstGeom prst="rect">
            <a:avLst/>
          </a:prstGeom>
          <a:noFill/>
        </p:spPr>
        <p:txBody>
          <a:bodyPr wrap="square" rtlCol="0" anchor="t">
            <a:spAutoFit/>
          </a:bodyPr>
          <a:lstStyle/>
          <a:p>
            <a:pPr defTabSz="685800">
              <a:defRPr/>
            </a:pPr>
            <a:r>
              <a:rPr lang="en-US" sz="2100">
                <a:solidFill>
                  <a:prstClr val="black"/>
                </a:solidFill>
                <a:latin typeface="Calibri"/>
                <a:cs typeface="Calibri"/>
              </a:rPr>
              <a:t>Accounting Encompasses the Broader Responsibilities Over Developing and Maintaining the Financial Systems Under Which Bookkeeping and Reporting Functions Are Preformed</a:t>
            </a:r>
          </a:p>
          <a:p>
            <a:pPr defTabSz="685800">
              <a:defRPr/>
            </a:pPr>
            <a:endParaRPr lang="en-US" sz="3600">
              <a:solidFill>
                <a:prstClr val="black"/>
              </a:solidFill>
              <a:latin typeface="Avenir LT Std 35 Light" panose="020B0402020203020204" pitchFamily="34" charset="0"/>
            </a:endParaRP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96" y="2884672"/>
            <a:ext cx="2160170" cy="1156521"/>
          </a:xfrm>
          <a:prstGeom prst="rect">
            <a:avLst/>
          </a:prstGeom>
        </p:spPr>
      </p:pic>
      <p:cxnSp>
        <p:nvCxnSpPr>
          <p:cNvPr id="3" name="Straight Connector 2">
            <a:extLst>
              <a:ext uri="{FF2B5EF4-FFF2-40B4-BE49-F238E27FC236}">
                <a16:creationId xmlns:a16="http://schemas.microsoft.com/office/drawing/2014/main" id="{B4447246-4A26-4D67-9EAB-72D7E4B69ABB}"/>
              </a:ext>
            </a:extLst>
          </p:cNvPr>
          <p:cNvCxnSpPr>
            <a:cxnSpLocks/>
          </p:cNvCxnSpPr>
          <p:nvPr/>
        </p:nvCxnSpPr>
        <p:spPr>
          <a:xfrm flipH="1">
            <a:off x="1251121" y="1802542"/>
            <a:ext cx="18490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94815D-BDC1-42AF-BA28-5C9D5263E287}"/>
              </a:ext>
            </a:extLst>
          </p:cNvPr>
          <p:cNvCxnSpPr>
            <a:cxnSpLocks/>
          </p:cNvCxnSpPr>
          <p:nvPr/>
        </p:nvCxnSpPr>
        <p:spPr>
          <a:xfrm>
            <a:off x="1251122" y="1777829"/>
            <a:ext cx="0" cy="11068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67EDF6-5DA2-4430-BF55-62C93AA73963}"/>
              </a:ext>
            </a:extLst>
          </p:cNvPr>
          <p:cNvCxnSpPr>
            <a:cxnSpLocks/>
          </p:cNvCxnSpPr>
          <p:nvPr/>
        </p:nvCxnSpPr>
        <p:spPr>
          <a:xfrm flipH="1">
            <a:off x="6043793" y="1777829"/>
            <a:ext cx="18288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AAAC35-280F-4EFD-A1C4-566985B51A1B}"/>
              </a:ext>
            </a:extLst>
          </p:cNvPr>
          <p:cNvCxnSpPr>
            <a:cxnSpLocks/>
          </p:cNvCxnSpPr>
          <p:nvPr/>
        </p:nvCxnSpPr>
        <p:spPr>
          <a:xfrm>
            <a:off x="7872665" y="1777828"/>
            <a:ext cx="0" cy="10012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7B94F6-5189-44EC-B79E-09A7FAF5FECB}"/>
              </a:ext>
            </a:extLst>
          </p:cNvPr>
          <p:cNvSpPr txBox="1"/>
          <p:nvPr/>
        </p:nvSpPr>
        <p:spPr>
          <a:xfrm>
            <a:off x="1536046" y="1374688"/>
            <a:ext cx="861881" cy="369332"/>
          </a:xfrm>
          <a:prstGeom prst="rect">
            <a:avLst/>
          </a:prstGeom>
          <a:noFill/>
        </p:spPr>
        <p:txBody>
          <a:bodyPr wrap="square" rtlCol="0">
            <a:spAutoFit/>
          </a:bodyPr>
          <a:lstStyle/>
          <a:p>
            <a:r>
              <a:rPr lang="en-US"/>
              <a:t>Input</a:t>
            </a:r>
          </a:p>
        </p:txBody>
      </p:sp>
      <p:sp>
        <p:nvSpPr>
          <p:cNvPr id="23" name="TextBox 22">
            <a:extLst>
              <a:ext uri="{FF2B5EF4-FFF2-40B4-BE49-F238E27FC236}">
                <a16:creationId xmlns:a16="http://schemas.microsoft.com/office/drawing/2014/main" id="{661D0042-85A9-43F3-9482-8A01BB5243BB}"/>
              </a:ext>
            </a:extLst>
          </p:cNvPr>
          <p:cNvSpPr txBox="1"/>
          <p:nvPr/>
        </p:nvSpPr>
        <p:spPr>
          <a:xfrm>
            <a:off x="6512127" y="1315851"/>
            <a:ext cx="861881" cy="369332"/>
          </a:xfrm>
          <a:prstGeom prst="rect">
            <a:avLst/>
          </a:prstGeom>
          <a:noFill/>
        </p:spPr>
        <p:txBody>
          <a:bodyPr wrap="square" rtlCol="0" anchor="t">
            <a:spAutoFit/>
          </a:bodyPr>
          <a:lstStyle/>
          <a:p>
            <a:r>
              <a:rPr lang="en-US"/>
              <a:t>Output</a:t>
            </a:r>
          </a:p>
        </p:txBody>
      </p:sp>
      <p:sp>
        <p:nvSpPr>
          <p:cNvPr id="24" name="Oval 23">
            <a:extLst>
              <a:ext uri="{FF2B5EF4-FFF2-40B4-BE49-F238E27FC236}">
                <a16:creationId xmlns:a16="http://schemas.microsoft.com/office/drawing/2014/main" id="{5727AC1F-815B-48A2-8A78-F591920C5D46}"/>
              </a:ext>
            </a:extLst>
          </p:cNvPr>
          <p:cNvSpPr/>
          <p:nvPr/>
        </p:nvSpPr>
        <p:spPr>
          <a:xfrm>
            <a:off x="2631874" y="828086"/>
            <a:ext cx="3880253" cy="25314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23637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207" y="1085565"/>
            <a:ext cx="2943587" cy="1976716"/>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757" y="2779086"/>
            <a:ext cx="1932098" cy="1146378"/>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1714501" y="4063537"/>
            <a:ext cx="6552170" cy="1938992"/>
          </a:xfrm>
          <a:prstGeom prst="rect">
            <a:avLst/>
          </a:prstGeom>
          <a:noFill/>
        </p:spPr>
        <p:txBody>
          <a:bodyPr wrap="square" rtlCol="0" anchor="t">
            <a:spAutoFit/>
          </a:bodyPr>
          <a:lstStyle/>
          <a:p>
            <a:pPr defTabSz="685800">
              <a:defRPr/>
            </a:pPr>
            <a:r>
              <a:rPr lang="en-US" sz="2100" dirty="0">
                <a:solidFill>
                  <a:prstClr val="black"/>
                </a:solidFill>
                <a:latin typeface="Calibri"/>
                <a:cs typeface="Calibri"/>
              </a:rPr>
              <a:t>Accounting is Concerned With Timely and Accurate Recording of Transactions, Providing Useful Information, for Management and Properly Reporting Such Information for Various People’s Needs, Including Funders.</a:t>
            </a:r>
          </a:p>
          <a:p>
            <a:pPr defTabSz="685800">
              <a:defRPr/>
            </a:pPr>
            <a:endParaRPr lang="en-US" sz="3600" dirty="0">
              <a:solidFill>
                <a:prstClr val="black"/>
              </a:solidFill>
              <a:latin typeface="Avenir LT Std 35 Light" panose="020B0402020203020204" pitchFamily="34" charset="0"/>
            </a:endParaRP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96" y="2884672"/>
            <a:ext cx="2160170" cy="1156521"/>
          </a:xfrm>
          <a:prstGeom prst="rect">
            <a:avLst/>
          </a:prstGeom>
        </p:spPr>
      </p:pic>
      <p:cxnSp>
        <p:nvCxnSpPr>
          <p:cNvPr id="3" name="Straight Connector 2">
            <a:extLst>
              <a:ext uri="{FF2B5EF4-FFF2-40B4-BE49-F238E27FC236}">
                <a16:creationId xmlns:a16="http://schemas.microsoft.com/office/drawing/2014/main" id="{B4447246-4A26-4D67-9EAB-72D7E4B69ABB}"/>
              </a:ext>
            </a:extLst>
          </p:cNvPr>
          <p:cNvCxnSpPr>
            <a:cxnSpLocks/>
          </p:cNvCxnSpPr>
          <p:nvPr/>
        </p:nvCxnSpPr>
        <p:spPr>
          <a:xfrm flipH="1">
            <a:off x="1251121" y="1802542"/>
            <a:ext cx="18490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94815D-BDC1-42AF-BA28-5C9D5263E287}"/>
              </a:ext>
            </a:extLst>
          </p:cNvPr>
          <p:cNvCxnSpPr>
            <a:cxnSpLocks/>
          </p:cNvCxnSpPr>
          <p:nvPr/>
        </p:nvCxnSpPr>
        <p:spPr>
          <a:xfrm>
            <a:off x="1251122" y="1777829"/>
            <a:ext cx="0" cy="11068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67EDF6-5DA2-4430-BF55-62C93AA73963}"/>
              </a:ext>
            </a:extLst>
          </p:cNvPr>
          <p:cNvCxnSpPr>
            <a:cxnSpLocks/>
          </p:cNvCxnSpPr>
          <p:nvPr/>
        </p:nvCxnSpPr>
        <p:spPr>
          <a:xfrm flipH="1">
            <a:off x="6043793" y="1777829"/>
            <a:ext cx="18288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AAAC35-280F-4EFD-A1C4-566985B51A1B}"/>
              </a:ext>
            </a:extLst>
          </p:cNvPr>
          <p:cNvCxnSpPr>
            <a:cxnSpLocks/>
          </p:cNvCxnSpPr>
          <p:nvPr/>
        </p:nvCxnSpPr>
        <p:spPr>
          <a:xfrm>
            <a:off x="7872665" y="1777828"/>
            <a:ext cx="0" cy="10012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7B94F6-5189-44EC-B79E-09A7FAF5FECB}"/>
              </a:ext>
            </a:extLst>
          </p:cNvPr>
          <p:cNvSpPr txBox="1"/>
          <p:nvPr/>
        </p:nvSpPr>
        <p:spPr>
          <a:xfrm>
            <a:off x="1536046" y="1374688"/>
            <a:ext cx="861881" cy="369332"/>
          </a:xfrm>
          <a:prstGeom prst="rect">
            <a:avLst/>
          </a:prstGeom>
          <a:noFill/>
        </p:spPr>
        <p:txBody>
          <a:bodyPr wrap="square" rtlCol="0">
            <a:spAutoFit/>
          </a:bodyPr>
          <a:lstStyle/>
          <a:p>
            <a:r>
              <a:rPr lang="en-US"/>
              <a:t>Input</a:t>
            </a:r>
          </a:p>
        </p:txBody>
      </p:sp>
      <p:sp>
        <p:nvSpPr>
          <p:cNvPr id="23" name="TextBox 22">
            <a:extLst>
              <a:ext uri="{FF2B5EF4-FFF2-40B4-BE49-F238E27FC236}">
                <a16:creationId xmlns:a16="http://schemas.microsoft.com/office/drawing/2014/main" id="{661D0042-85A9-43F3-9482-8A01BB5243BB}"/>
              </a:ext>
            </a:extLst>
          </p:cNvPr>
          <p:cNvSpPr txBox="1"/>
          <p:nvPr/>
        </p:nvSpPr>
        <p:spPr>
          <a:xfrm>
            <a:off x="6512127" y="1315851"/>
            <a:ext cx="861881" cy="369332"/>
          </a:xfrm>
          <a:prstGeom prst="rect">
            <a:avLst/>
          </a:prstGeom>
          <a:noFill/>
        </p:spPr>
        <p:txBody>
          <a:bodyPr wrap="square" rtlCol="0" anchor="t">
            <a:spAutoFit/>
          </a:bodyPr>
          <a:lstStyle/>
          <a:p>
            <a:r>
              <a:rPr lang="en-US"/>
              <a:t>Output</a:t>
            </a:r>
          </a:p>
        </p:txBody>
      </p:sp>
      <p:sp>
        <p:nvSpPr>
          <p:cNvPr id="13" name="Oval 12">
            <a:extLst>
              <a:ext uri="{FF2B5EF4-FFF2-40B4-BE49-F238E27FC236}">
                <a16:creationId xmlns:a16="http://schemas.microsoft.com/office/drawing/2014/main" id="{FA726D96-8BE2-400E-84E4-CC55539D7878}"/>
              </a:ext>
            </a:extLst>
          </p:cNvPr>
          <p:cNvSpPr/>
          <p:nvPr/>
        </p:nvSpPr>
        <p:spPr>
          <a:xfrm>
            <a:off x="2631874" y="828086"/>
            <a:ext cx="3880253" cy="25314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29459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207" y="1085565"/>
            <a:ext cx="2943587" cy="1976716"/>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757" y="2779086"/>
            <a:ext cx="1932098" cy="1146378"/>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450427" y="4314343"/>
            <a:ext cx="8625560" cy="2262158"/>
          </a:xfrm>
          <a:prstGeom prst="rect">
            <a:avLst/>
          </a:prstGeom>
          <a:noFill/>
        </p:spPr>
        <p:txBody>
          <a:bodyPr wrap="square" rtlCol="0" anchor="t">
            <a:spAutoFit/>
          </a:bodyPr>
          <a:lstStyle/>
          <a:p>
            <a:pPr defTabSz="685800">
              <a:defRPr/>
            </a:pPr>
            <a:r>
              <a:rPr lang="en-US" sz="2100" dirty="0">
                <a:solidFill>
                  <a:prstClr val="black"/>
                </a:solidFill>
                <a:latin typeface="Calibri"/>
                <a:cs typeface="Calibri"/>
              </a:rPr>
              <a:t>Goals of Bookkeeping: </a:t>
            </a:r>
          </a:p>
          <a:p>
            <a:pPr lvl="1">
              <a:defRPr/>
            </a:pPr>
            <a:r>
              <a:rPr lang="en-US" sz="2100" dirty="0">
                <a:solidFill>
                  <a:prstClr val="black"/>
                </a:solidFill>
                <a:latin typeface="Calibri"/>
                <a:cs typeface="Calibri"/>
              </a:rPr>
              <a:t>Keep Track of Income and Expenses, Thereby Improving the Organization’s Ability to Ensure More Money Comes in Than Goes Out (Revenue &gt; Expenses)</a:t>
            </a:r>
          </a:p>
          <a:p>
            <a:pPr lvl="1">
              <a:defRPr/>
            </a:pPr>
            <a:r>
              <a:rPr lang="en-US" sz="2100" dirty="0">
                <a:solidFill>
                  <a:prstClr val="black"/>
                </a:solidFill>
                <a:latin typeface="Calibri"/>
                <a:cs typeface="Calibri"/>
              </a:rPr>
              <a:t>Collect the Necessary Financial Information to File Required Reports</a:t>
            </a:r>
          </a:p>
          <a:p>
            <a:pPr defTabSz="685800">
              <a:defRPr/>
            </a:pPr>
            <a:endParaRPr lang="en-US" sz="3600" dirty="0">
              <a:solidFill>
                <a:prstClr val="black"/>
              </a:solidFill>
              <a:latin typeface="Avenir LT Std 35 Light" panose="020B0402020203020204" pitchFamily="34" charset="0"/>
            </a:endParaRP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96" y="2884672"/>
            <a:ext cx="2160170" cy="1156521"/>
          </a:xfrm>
          <a:prstGeom prst="rect">
            <a:avLst/>
          </a:prstGeom>
        </p:spPr>
      </p:pic>
      <p:cxnSp>
        <p:nvCxnSpPr>
          <p:cNvPr id="3" name="Straight Connector 2">
            <a:extLst>
              <a:ext uri="{FF2B5EF4-FFF2-40B4-BE49-F238E27FC236}">
                <a16:creationId xmlns:a16="http://schemas.microsoft.com/office/drawing/2014/main" id="{B4447246-4A26-4D67-9EAB-72D7E4B69ABB}"/>
              </a:ext>
            </a:extLst>
          </p:cNvPr>
          <p:cNvCxnSpPr>
            <a:cxnSpLocks/>
          </p:cNvCxnSpPr>
          <p:nvPr/>
        </p:nvCxnSpPr>
        <p:spPr>
          <a:xfrm flipH="1">
            <a:off x="1251121" y="1802542"/>
            <a:ext cx="18490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94815D-BDC1-42AF-BA28-5C9D5263E287}"/>
              </a:ext>
            </a:extLst>
          </p:cNvPr>
          <p:cNvCxnSpPr>
            <a:cxnSpLocks/>
          </p:cNvCxnSpPr>
          <p:nvPr/>
        </p:nvCxnSpPr>
        <p:spPr>
          <a:xfrm>
            <a:off x="1251122" y="1777829"/>
            <a:ext cx="0" cy="11068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67EDF6-5DA2-4430-BF55-62C93AA73963}"/>
              </a:ext>
            </a:extLst>
          </p:cNvPr>
          <p:cNvCxnSpPr>
            <a:cxnSpLocks/>
          </p:cNvCxnSpPr>
          <p:nvPr/>
        </p:nvCxnSpPr>
        <p:spPr>
          <a:xfrm flipH="1">
            <a:off x="6043793" y="1777829"/>
            <a:ext cx="18288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AAAC35-280F-4EFD-A1C4-566985B51A1B}"/>
              </a:ext>
            </a:extLst>
          </p:cNvPr>
          <p:cNvCxnSpPr>
            <a:cxnSpLocks/>
          </p:cNvCxnSpPr>
          <p:nvPr/>
        </p:nvCxnSpPr>
        <p:spPr>
          <a:xfrm>
            <a:off x="7872665" y="1777828"/>
            <a:ext cx="0" cy="10012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7B94F6-5189-44EC-B79E-09A7FAF5FECB}"/>
              </a:ext>
            </a:extLst>
          </p:cNvPr>
          <p:cNvSpPr txBox="1"/>
          <p:nvPr/>
        </p:nvSpPr>
        <p:spPr>
          <a:xfrm>
            <a:off x="1536046" y="1374688"/>
            <a:ext cx="861881" cy="369332"/>
          </a:xfrm>
          <a:prstGeom prst="rect">
            <a:avLst/>
          </a:prstGeom>
          <a:noFill/>
        </p:spPr>
        <p:txBody>
          <a:bodyPr wrap="square" rtlCol="0">
            <a:spAutoFit/>
          </a:bodyPr>
          <a:lstStyle/>
          <a:p>
            <a:r>
              <a:rPr lang="en-US"/>
              <a:t>Input</a:t>
            </a:r>
          </a:p>
        </p:txBody>
      </p:sp>
      <p:sp>
        <p:nvSpPr>
          <p:cNvPr id="23" name="TextBox 22">
            <a:extLst>
              <a:ext uri="{FF2B5EF4-FFF2-40B4-BE49-F238E27FC236}">
                <a16:creationId xmlns:a16="http://schemas.microsoft.com/office/drawing/2014/main" id="{661D0042-85A9-43F3-9482-8A01BB5243BB}"/>
              </a:ext>
            </a:extLst>
          </p:cNvPr>
          <p:cNvSpPr txBox="1"/>
          <p:nvPr/>
        </p:nvSpPr>
        <p:spPr>
          <a:xfrm>
            <a:off x="6512127" y="1315851"/>
            <a:ext cx="861881" cy="369332"/>
          </a:xfrm>
          <a:prstGeom prst="rect">
            <a:avLst/>
          </a:prstGeom>
          <a:noFill/>
        </p:spPr>
        <p:txBody>
          <a:bodyPr wrap="square" rtlCol="0" anchor="t">
            <a:spAutoFit/>
          </a:bodyPr>
          <a:lstStyle/>
          <a:p>
            <a:r>
              <a:rPr lang="en-US"/>
              <a:t>Output</a:t>
            </a:r>
          </a:p>
        </p:txBody>
      </p:sp>
      <p:sp>
        <p:nvSpPr>
          <p:cNvPr id="14" name="Oval 13">
            <a:extLst>
              <a:ext uri="{FF2B5EF4-FFF2-40B4-BE49-F238E27FC236}">
                <a16:creationId xmlns:a16="http://schemas.microsoft.com/office/drawing/2014/main" id="{252D0BC1-1DE6-40F3-8B60-D2C4372BFCC0}"/>
              </a:ext>
            </a:extLst>
          </p:cNvPr>
          <p:cNvSpPr/>
          <p:nvPr/>
        </p:nvSpPr>
        <p:spPr>
          <a:xfrm>
            <a:off x="95817" y="2615255"/>
            <a:ext cx="2628499" cy="165803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45141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207" y="1085565"/>
            <a:ext cx="2943587" cy="1976716"/>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757" y="2779086"/>
            <a:ext cx="1932098" cy="1146378"/>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917490" y="4525358"/>
            <a:ext cx="7926809" cy="1615827"/>
          </a:xfrm>
          <a:prstGeom prst="rect">
            <a:avLst/>
          </a:prstGeom>
          <a:noFill/>
        </p:spPr>
        <p:txBody>
          <a:bodyPr wrap="square" rtlCol="0" anchor="t">
            <a:spAutoFit/>
          </a:bodyPr>
          <a:lstStyle/>
          <a:p>
            <a:pPr defTabSz="685800">
              <a:defRPr/>
            </a:pPr>
            <a:r>
              <a:rPr lang="en-US" sz="2100">
                <a:solidFill>
                  <a:prstClr val="black"/>
                </a:solidFill>
                <a:latin typeface="Calibri"/>
                <a:cs typeface="Calibri"/>
              </a:rPr>
              <a:t>Bookkeeping Refers to the Actual Transactional Entering and Recording of Data. Examples Include: Writing Checks, Processing Payroll, Making Deposits, Recording Disbursements and Recording Receipts</a:t>
            </a:r>
          </a:p>
          <a:p>
            <a:pPr defTabSz="685800">
              <a:defRPr/>
            </a:pPr>
            <a:endParaRPr lang="en-US" sz="3600">
              <a:solidFill>
                <a:prstClr val="black"/>
              </a:solidFill>
              <a:latin typeface="Avenir LT Std 35 Light" panose="020B0402020203020204" pitchFamily="34" charset="0"/>
            </a:endParaRP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96" y="2884672"/>
            <a:ext cx="2160170" cy="1156521"/>
          </a:xfrm>
          <a:prstGeom prst="rect">
            <a:avLst/>
          </a:prstGeom>
        </p:spPr>
      </p:pic>
      <p:cxnSp>
        <p:nvCxnSpPr>
          <p:cNvPr id="3" name="Straight Connector 2">
            <a:extLst>
              <a:ext uri="{FF2B5EF4-FFF2-40B4-BE49-F238E27FC236}">
                <a16:creationId xmlns:a16="http://schemas.microsoft.com/office/drawing/2014/main" id="{B4447246-4A26-4D67-9EAB-72D7E4B69ABB}"/>
              </a:ext>
            </a:extLst>
          </p:cNvPr>
          <p:cNvCxnSpPr>
            <a:cxnSpLocks/>
          </p:cNvCxnSpPr>
          <p:nvPr/>
        </p:nvCxnSpPr>
        <p:spPr>
          <a:xfrm flipH="1">
            <a:off x="1251121" y="1802542"/>
            <a:ext cx="18490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94815D-BDC1-42AF-BA28-5C9D5263E287}"/>
              </a:ext>
            </a:extLst>
          </p:cNvPr>
          <p:cNvCxnSpPr>
            <a:cxnSpLocks/>
          </p:cNvCxnSpPr>
          <p:nvPr/>
        </p:nvCxnSpPr>
        <p:spPr>
          <a:xfrm>
            <a:off x="1251122" y="1777829"/>
            <a:ext cx="0" cy="11068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67EDF6-5DA2-4430-BF55-62C93AA73963}"/>
              </a:ext>
            </a:extLst>
          </p:cNvPr>
          <p:cNvCxnSpPr>
            <a:cxnSpLocks/>
          </p:cNvCxnSpPr>
          <p:nvPr/>
        </p:nvCxnSpPr>
        <p:spPr>
          <a:xfrm flipH="1">
            <a:off x="6043793" y="1777829"/>
            <a:ext cx="18288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AAAC35-280F-4EFD-A1C4-566985B51A1B}"/>
              </a:ext>
            </a:extLst>
          </p:cNvPr>
          <p:cNvCxnSpPr>
            <a:cxnSpLocks/>
          </p:cNvCxnSpPr>
          <p:nvPr/>
        </p:nvCxnSpPr>
        <p:spPr>
          <a:xfrm>
            <a:off x="7872665" y="1777828"/>
            <a:ext cx="0" cy="10012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7B94F6-5189-44EC-B79E-09A7FAF5FECB}"/>
              </a:ext>
            </a:extLst>
          </p:cNvPr>
          <p:cNvSpPr txBox="1"/>
          <p:nvPr/>
        </p:nvSpPr>
        <p:spPr>
          <a:xfrm>
            <a:off x="1536046" y="1374688"/>
            <a:ext cx="861881" cy="369332"/>
          </a:xfrm>
          <a:prstGeom prst="rect">
            <a:avLst/>
          </a:prstGeom>
          <a:noFill/>
        </p:spPr>
        <p:txBody>
          <a:bodyPr wrap="square" rtlCol="0">
            <a:spAutoFit/>
          </a:bodyPr>
          <a:lstStyle/>
          <a:p>
            <a:r>
              <a:rPr lang="en-US"/>
              <a:t>Input</a:t>
            </a:r>
          </a:p>
        </p:txBody>
      </p:sp>
      <p:sp>
        <p:nvSpPr>
          <p:cNvPr id="23" name="TextBox 22">
            <a:extLst>
              <a:ext uri="{FF2B5EF4-FFF2-40B4-BE49-F238E27FC236}">
                <a16:creationId xmlns:a16="http://schemas.microsoft.com/office/drawing/2014/main" id="{661D0042-85A9-43F3-9482-8A01BB5243BB}"/>
              </a:ext>
            </a:extLst>
          </p:cNvPr>
          <p:cNvSpPr txBox="1"/>
          <p:nvPr/>
        </p:nvSpPr>
        <p:spPr>
          <a:xfrm>
            <a:off x="6512127" y="1315851"/>
            <a:ext cx="861881" cy="369332"/>
          </a:xfrm>
          <a:prstGeom prst="rect">
            <a:avLst/>
          </a:prstGeom>
          <a:noFill/>
        </p:spPr>
        <p:txBody>
          <a:bodyPr wrap="square" rtlCol="0" anchor="t">
            <a:spAutoFit/>
          </a:bodyPr>
          <a:lstStyle/>
          <a:p>
            <a:r>
              <a:rPr lang="en-US"/>
              <a:t>Output</a:t>
            </a:r>
          </a:p>
        </p:txBody>
      </p:sp>
      <p:sp>
        <p:nvSpPr>
          <p:cNvPr id="14" name="Oval 13">
            <a:extLst>
              <a:ext uri="{FF2B5EF4-FFF2-40B4-BE49-F238E27FC236}">
                <a16:creationId xmlns:a16="http://schemas.microsoft.com/office/drawing/2014/main" id="{252D0BC1-1DE6-40F3-8B60-D2C4372BFCC0}"/>
              </a:ext>
            </a:extLst>
          </p:cNvPr>
          <p:cNvSpPr/>
          <p:nvPr/>
        </p:nvSpPr>
        <p:spPr>
          <a:xfrm>
            <a:off x="95817" y="2615255"/>
            <a:ext cx="2628499" cy="165803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030995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BB938C-7EB5-43BA-B94E-042DDDADC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207" y="1085565"/>
            <a:ext cx="2943587" cy="1976716"/>
          </a:xfrm>
          <a:prstGeom prst="rect">
            <a:avLst/>
          </a:prstGeom>
        </p:spPr>
      </p:pic>
      <p:pic>
        <p:nvPicPr>
          <p:cNvPr id="8" name="Picture 7">
            <a:extLst>
              <a:ext uri="{FF2B5EF4-FFF2-40B4-BE49-F238E27FC236}">
                <a16:creationId xmlns:a16="http://schemas.microsoft.com/office/drawing/2014/main" id="{82B1D01C-4FD9-4F78-9145-4BAEAC7B2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757" y="2779086"/>
            <a:ext cx="1932098" cy="1146378"/>
          </a:xfrm>
          <a:prstGeom prst="rect">
            <a:avLst/>
          </a:prstGeom>
        </p:spPr>
      </p:pic>
      <p:sp>
        <p:nvSpPr>
          <p:cNvPr id="4" name="TextBox 3">
            <a:extLst>
              <a:ext uri="{FF2B5EF4-FFF2-40B4-BE49-F238E27FC236}">
                <a16:creationId xmlns:a16="http://schemas.microsoft.com/office/drawing/2014/main" id="{BDDD70FC-C2BE-46FA-9B69-EC58A525F2EF}"/>
              </a:ext>
            </a:extLst>
          </p:cNvPr>
          <p:cNvSpPr txBox="1"/>
          <p:nvPr/>
        </p:nvSpPr>
        <p:spPr>
          <a:xfrm>
            <a:off x="986046" y="4181291"/>
            <a:ext cx="7926809" cy="2492990"/>
          </a:xfrm>
          <a:prstGeom prst="rect">
            <a:avLst/>
          </a:prstGeom>
          <a:noFill/>
        </p:spPr>
        <p:txBody>
          <a:bodyPr wrap="square" rtlCol="0" anchor="t">
            <a:spAutoFit/>
          </a:bodyPr>
          <a:lstStyle/>
          <a:p>
            <a:pPr defTabSz="685800">
              <a:defRPr/>
            </a:pPr>
            <a:r>
              <a:rPr lang="en-US" sz="2400">
                <a:solidFill>
                  <a:prstClr val="black"/>
                </a:solidFill>
                <a:latin typeface="Calibri"/>
                <a:cs typeface="Calibri"/>
              </a:rPr>
              <a:t>Reporting: The Output of the Data Generated Through Various Bookkeeping Entries Is Used for Both Internal and External Purposes. Internal Reports Are Used Within the Organization By Management and Other Personnel. External Reporting Can Be Used By Individuals Outside the Organization.</a:t>
            </a:r>
          </a:p>
          <a:p>
            <a:pPr defTabSz="685800">
              <a:defRPr/>
            </a:pPr>
            <a:endParaRPr lang="en-US" sz="3600">
              <a:solidFill>
                <a:prstClr val="black"/>
              </a:solidFill>
              <a:latin typeface="Avenir LT Std 35 Light" panose="020B0402020203020204" pitchFamily="34" charset="0"/>
            </a:endParaRPr>
          </a:p>
        </p:txBody>
      </p:sp>
      <p:pic>
        <p:nvPicPr>
          <p:cNvPr id="10" name="Picture 9">
            <a:extLst>
              <a:ext uri="{FF2B5EF4-FFF2-40B4-BE49-F238E27FC236}">
                <a16:creationId xmlns:a16="http://schemas.microsoft.com/office/drawing/2014/main" id="{7C9DD70A-EC0C-4E19-9598-CAFFE1A0F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96" y="2884672"/>
            <a:ext cx="2160170" cy="1156521"/>
          </a:xfrm>
          <a:prstGeom prst="rect">
            <a:avLst/>
          </a:prstGeom>
        </p:spPr>
      </p:pic>
      <p:cxnSp>
        <p:nvCxnSpPr>
          <p:cNvPr id="3" name="Straight Connector 2">
            <a:extLst>
              <a:ext uri="{FF2B5EF4-FFF2-40B4-BE49-F238E27FC236}">
                <a16:creationId xmlns:a16="http://schemas.microsoft.com/office/drawing/2014/main" id="{B4447246-4A26-4D67-9EAB-72D7E4B69ABB}"/>
              </a:ext>
            </a:extLst>
          </p:cNvPr>
          <p:cNvCxnSpPr>
            <a:cxnSpLocks/>
          </p:cNvCxnSpPr>
          <p:nvPr/>
        </p:nvCxnSpPr>
        <p:spPr>
          <a:xfrm flipH="1">
            <a:off x="1251121" y="1802542"/>
            <a:ext cx="18490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94815D-BDC1-42AF-BA28-5C9D5263E287}"/>
              </a:ext>
            </a:extLst>
          </p:cNvPr>
          <p:cNvCxnSpPr>
            <a:cxnSpLocks/>
          </p:cNvCxnSpPr>
          <p:nvPr/>
        </p:nvCxnSpPr>
        <p:spPr>
          <a:xfrm>
            <a:off x="1251122" y="1777829"/>
            <a:ext cx="0" cy="11068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67EDF6-5DA2-4430-BF55-62C93AA73963}"/>
              </a:ext>
            </a:extLst>
          </p:cNvPr>
          <p:cNvCxnSpPr>
            <a:cxnSpLocks/>
          </p:cNvCxnSpPr>
          <p:nvPr/>
        </p:nvCxnSpPr>
        <p:spPr>
          <a:xfrm flipH="1">
            <a:off x="6043793" y="1777829"/>
            <a:ext cx="18288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AAAC35-280F-4EFD-A1C4-566985B51A1B}"/>
              </a:ext>
            </a:extLst>
          </p:cNvPr>
          <p:cNvCxnSpPr>
            <a:cxnSpLocks/>
          </p:cNvCxnSpPr>
          <p:nvPr/>
        </p:nvCxnSpPr>
        <p:spPr>
          <a:xfrm>
            <a:off x="7872665" y="1777828"/>
            <a:ext cx="0" cy="10012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7B94F6-5189-44EC-B79E-09A7FAF5FECB}"/>
              </a:ext>
            </a:extLst>
          </p:cNvPr>
          <p:cNvSpPr txBox="1"/>
          <p:nvPr/>
        </p:nvSpPr>
        <p:spPr>
          <a:xfrm>
            <a:off x="1536046" y="1374688"/>
            <a:ext cx="861881" cy="369332"/>
          </a:xfrm>
          <a:prstGeom prst="rect">
            <a:avLst/>
          </a:prstGeom>
          <a:noFill/>
        </p:spPr>
        <p:txBody>
          <a:bodyPr wrap="square" rtlCol="0">
            <a:spAutoFit/>
          </a:bodyPr>
          <a:lstStyle/>
          <a:p>
            <a:r>
              <a:rPr lang="en-US"/>
              <a:t>Input</a:t>
            </a:r>
          </a:p>
        </p:txBody>
      </p:sp>
      <p:sp>
        <p:nvSpPr>
          <p:cNvPr id="23" name="TextBox 22">
            <a:extLst>
              <a:ext uri="{FF2B5EF4-FFF2-40B4-BE49-F238E27FC236}">
                <a16:creationId xmlns:a16="http://schemas.microsoft.com/office/drawing/2014/main" id="{661D0042-85A9-43F3-9482-8A01BB5243BB}"/>
              </a:ext>
            </a:extLst>
          </p:cNvPr>
          <p:cNvSpPr txBox="1"/>
          <p:nvPr/>
        </p:nvSpPr>
        <p:spPr>
          <a:xfrm>
            <a:off x="6512127" y="1315851"/>
            <a:ext cx="861881" cy="369332"/>
          </a:xfrm>
          <a:prstGeom prst="rect">
            <a:avLst/>
          </a:prstGeom>
          <a:noFill/>
        </p:spPr>
        <p:txBody>
          <a:bodyPr wrap="square" rtlCol="0" anchor="t">
            <a:spAutoFit/>
          </a:bodyPr>
          <a:lstStyle/>
          <a:p>
            <a:r>
              <a:rPr lang="en-US"/>
              <a:t>Output</a:t>
            </a:r>
          </a:p>
        </p:txBody>
      </p:sp>
      <p:sp>
        <p:nvSpPr>
          <p:cNvPr id="14" name="Oval 13">
            <a:extLst>
              <a:ext uri="{FF2B5EF4-FFF2-40B4-BE49-F238E27FC236}">
                <a16:creationId xmlns:a16="http://schemas.microsoft.com/office/drawing/2014/main" id="{252D0BC1-1DE6-40F3-8B60-D2C4372BFCC0}"/>
              </a:ext>
            </a:extLst>
          </p:cNvPr>
          <p:cNvSpPr/>
          <p:nvPr/>
        </p:nvSpPr>
        <p:spPr>
          <a:xfrm>
            <a:off x="6515502" y="2523259"/>
            <a:ext cx="2628499" cy="165803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143205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D24E292-6652-4530-990E-B86D765B08EC}"/>
              </a:ext>
            </a:extLst>
          </p:cNvPr>
          <p:cNvGraphicFramePr/>
          <p:nvPr>
            <p:extLst>
              <p:ext uri="{D42A27DB-BD31-4B8C-83A1-F6EECF244321}">
                <p14:modId xmlns:p14="http://schemas.microsoft.com/office/powerpoint/2010/main" val="1589678972"/>
              </p:ext>
            </p:extLst>
          </p:nvPr>
        </p:nvGraphicFramePr>
        <p:xfrm>
          <a:off x="756745" y="1350579"/>
          <a:ext cx="8029903" cy="5507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8452BFC-61A3-C94B-8DC2-3D177CFF94C6}"/>
              </a:ext>
            </a:extLst>
          </p:cNvPr>
          <p:cNvSpPr>
            <a:spLocks noGrp="1"/>
          </p:cNvSpPr>
          <p:nvPr>
            <p:ph type="title"/>
          </p:nvPr>
        </p:nvSpPr>
        <p:spPr/>
        <p:txBody>
          <a:bodyPr/>
          <a:lstStyle/>
          <a:p>
            <a:r>
              <a:rPr lang="en-US"/>
              <a:t>The Financial Process</a:t>
            </a:r>
          </a:p>
        </p:txBody>
      </p:sp>
    </p:spTree>
    <p:extLst>
      <p:ext uri="{BB962C8B-B14F-4D97-AF65-F5344CB8AC3E}">
        <p14:creationId xmlns:p14="http://schemas.microsoft.com/office/powerpoint/2010/main" val="414824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4C581-B8A8-41E3-9534-22CE02FA7C15}"/>
              </a:ext>
            </a:extLst>
          </p:cNvPr>
          <p:cNvSpPr>
            <a:spLocks noGrp="1"/>
          </p:cNvSpPr>
          <p:nvPr>
            <p:ph type="title"/>
          </p:nvPr>
        </p:nvSpPr>
        <p:spPr>
          <a:xfrm flipH="1">
            <a:off x="134407" y="919237"/>
            <a:ext cx="8557647" cy="994172"/>
          </a:xfrm>
        </p:spPr>
        <p:txBody>
          <a:bodyPr>
            <a:noAutofit/>
          </a:bodyPr>
          <a:lstStyle/>
          <a:p>
            <a:r>
              <a:rPr lang="en-US" sz="3200">
                <a:latin typeface="Calibri"/>
                <a:cs typeface="Calibri"/>
              </a:rPr>
              <a:t>The Greatest Influence at the Least Cost Occurs at the Earliest Stages – Planning &amp; Pre-Planning</a:t>
            </a:r>
          </a:p>
        </p:txBody>
      </p:sp>
      <p:sp>
        <p:nvSpPr>
          <p:cNvPr id="2" name="Rectangle 1">
            <a:extLst>
              <a:ext uri="{FF2B5EF4-FFF2-40B4-BE49-F238E27FC236}">
                <a16:creationId xmlns:a16="http://schemas.microsoft.com/office/drawing/2014/main" id="{FB910BA5-BC9B-4865-A00B-D526F435C6ED}"/>
              </a:ext>
            </a:extLst>
          </p:cNvPr>
          <p:cNvSpPr/>
          <p:nvPr/>
        </p:nvSpPr>
        <p:spPr>
          <a:xfrm>
            <a:off x="237507" y="2181503"/>
            <a:ext cx="8752114" cy="430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2B23E20-F6CC-4CAD-8A9A-23ABA852B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441854" y="2449596"/>
            <a:ext cx="8343419" cy="37721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141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6B38-59B4-47D0-8165-008C66BBC77F}"/>
              </a:ext>
            </a:extLst>
          </p:cNvPr>
          <p:cNvSpPr>
            <a:spLocks noGrp="1"/>
          </p:cNvSpPr>
          <p:nvPr>
            <p:ph type="title"/>
          </p:nvPr>
        </p:nvSpPr>
        <p:spPr/>
        <p:txBody>
          <a:bodyPr/>
          <a:lstStyle/>
          <a:p>
            <a:r>
              <a:rPr lang="en-US">
                <a:latin typeface="Calibri"/>
                <a:cs typeface="Calibri"/>
              </a:rPr>
              <a:t>Cost Sharing and Matching</a:t>
            </a:r>
          </a:p>
        </p:txBody>
      </p:sp>
      <p:pic>
        <p:nvPicPr>
          <p:cNvPr id="6" name="Content Placeholder 5">
            <a:extLst>
              <a:ext uri="{FF2B5EF4-FFF2-40B4-BE49-F238E27FC236}">
                <a16:creationId xmlns:a16="http://schemas.microsoft.com/office/drawing/2014/main" id="{BB7A5838-0F25-4D1A-9551-2ECCEA646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850" y="2404934"/>
            <a:ext cx="4261562" cy="2835876"/>
          </a:xfrm>
        </p:spPr>
      </p:pic>
      <p:sp>
        <p:nvSpPr>
          <p:cNvPr id="4" name="Content Placeholder 3">
            <a:extLst>
              <a:ext uri="{FF2B5EF4-FFF2-40B4-BE49-F238E27FC236}">
                <a16:creationId xmlns:a16="http://schemas.microsoft.com/office/drawing/2014/main" id="{BBB3CB91-2A05-4673-AB1C-90E0EA259093}"/>
              </a:ext>
            </a:extLst>
          </p:cNvPr>
          <p:cNvSpPr>
            <a:spLocks noGrp="1"/>
          </p:cNvSpPr>
          <p:nvPr>
            <p:ph sz="half" idx="2"/>
          </p:nvPr>
        </p:nvSpPr>
        <p:spPr>
          <a:xfrm>
            <a:off x="5004512" y="2226469"/>
            <a:ext cx="3886200" cy="3263504"/>
          </a:xfrm>
        </p:spPr>
        <p:txBody>
          <a:bodyPr vert="horz" lIns="91440" tIns="45720" rIns="91440" bIns="45720" rtlCol="0" anchor="t">
            <a:normAutofit fontScale="85000" lnSpcReduction="20000"/>
          </a:bodyPr>
          <a:lstStyle/>
          <a:p>
            <a:pPr marL="0" indent="0">
              <a:buNone/>
            </a:pPr>
            <a:r>
              <a:rPr lang="en-US" dirty="0">
                <a:latin typeface="Calibri"/>
                <a:cs typeface="Calibri"/>
              </a:rPr>
              <a:t>The Portion of the Project That A Recipient Contributes Towards the Project</a:t>
            </a:r>
          </a:p>
          <a:p>
            <a:pPr marL="0" indent="0">
              <a:buNone/>
            </a:pPr>
            <a:endParaRPr lang="en-US" dirty="0"/>
          </a:p>
          <a:p>
            <a:pPr marL="0" indent="0">
              <a:buNone/>
            </a:pPr>
            <a:r>
              <a:rPr lang="en-US" dirty="0">
                <a:latin typeface="Calibri"/>
                <a:cs typeface="Calibri"/>
              </a:rPr>
              <a:t>May Be Required To Be Cash or Sometimes In-kind Is Allowed</a:t>
            </a:r>
          </a:p>
          <a:p>
            <a:pPr marL="0" indent="0">
              <a:buNone/>
            </a:pPr>
            <a:endParaRPr lang="en-US" dirty="0"/>
          </a:p>
          <a:p>
            <a:pPr marL="0" indent="0">
              <a:buNone/>
            </a:pPr>
            <a:r>
              <a:rPr lang="en-US" dirty="0">
                <a:latin typeface="Calibri"/>
                <a:cs typeface="Calibri"/>
              </a:rPr>
              <a:t>May Be Voluntary or Mandatory</a:t>
            </a:r>
          </a:p>
        </p:txBody>
      </p:sp>
    </p:spTree>
    <p:extLst>
      <p:ext uri="{BB962C8B-B14F-4D97-AF65-F5344CB8AC3E}">
        <p14:creationId xmlns:p14="http://schemas.microsoft.com/office/powerpoint/2010/main" val="28919197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6B38-59B4-47D0-8165-008C66BBC77F}"/>
              </a:ext>
            </a:extLst>
          </p:cNvPr>
          <p:cNvSpPr>
            <a:spLocks noGrp="1"/>
          </p:cNvSpPr>
          <p:nvPr>
            <p:ph type="title"/>
          </p:nvPr>
        </p:nvSpPr>
        <p:spPr/>
        <p:txBody>
          <a:bodyPr>
            <a:normAutofit fontScale="90000"/>
          </a:bodyPr>
          <a:lstStyle/>
          <a:p>
            <a:r>
              <a:rPr lang="en-US">
                <a:latin typeface="Calibri"/>
                <a:cs typeface="Calibri"/>
              </a:rPr>
              <a:t>Cost Sharing and Matching Paperwork</a:t>
            </a:r>
          </a:p>
        </p:txBody>
      </p:sp>
      <p:pic>
        <p:nvPicPr>
          <p:cNvPr id="6" name="Content Placeholder 5">
            <a:extLst>
              <a:ext uri="{FF2B5EF4-FFF2-40B4-BE49-F238E27FC236}">
                <a16:creationId xmlns:a16="http://schemas.microsoft.com/office/drawing/2014/main" id="{BB7A5838-0F25-4D1A-9551-2ECCEA646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850" y="2404934"/>
            <a:ext cx="4261562" cy="2835876"/>
          </a:xfrm>
        </p:spPr>
      </p:pic>
      <p:sp>
        <p:nvSpPr>
          <p:cNvPr id="4" name="Content Placeholder 3">
            <a:extLst>
              <a:ext uri="{FF2B5EF4-FFF2-40B4-BE49-F238E27FC236}">
                <a16:creationId xmlns:a16="http://schemas.microsoft.com/office/drawing/2014/main" id="{BBB3CB91-2A05-4673-AB1C-90E0EA259093}"/>
              </a:ext>
            </a:extLst>
          </p:cNvPr>
          <p:cNvSpPr>
            <a:spLocks noGrp="1"/>
          </p:cNvSpPr>
          <p:nvPr>
            <p:ph sz="half" idx="2"/>
          </p:nvPr>
        </p:nvSpPr>
        <p:spPr>
          <a:xfrm>
            <a:off x="5004512" y="2226469"/>
            <a:ext cx="3886200" cy="3263504"/>
          </a:xfrm>
        </p:spPr>
        <p:txBody>
          <a:bodyPr vert="horz" lIns="91440" tIns="45720" rIns="91440" bIns="45720" rtlCol="0" anchor="t">
            <a:normAutofit fontScale="92500" lnSpcReduction="10000"/>
          </a:bodyPr>
          <a:lstStyle/>
          <a:p>
            <a:pPr marL="0" indent="0">
              <a:buNone/>
            </a:pPr>
            <a:r>
              <a:rPr lang="en-US">
                <a:latin typeface="Calibri"/>
                <a:cs typeface="Calibri"/>
              </a:rPr>
              <a:t>Must Be Documented</a:t>
            </a:r>
          </a:p>
          <a:p>
            <a:pPr marL="0" indent="0">
              <a:buNone/>
            </a:pPr>
            <a:endParaRPr lang="en-US"/>
          </a:p>
          <a:p>
            <a:pPr marL="0" indent="0">
              <a:buNone/>
            </a:pPr>
            <a:r>
              <a:rPr lang="en-US">
                <a:latin typeface="Calibri"/>
                <a:cs typeface="Calibri"/>
              </a:rPr>
              <a:t>Must Be Documented in the Same Manner As Other Costs</a:t>
            </a:r>
          </a:p>
          <a:p>
            <a:pPr marL="0" indent="0">
              <a:buNone/>
            </a:pPr>
            <a:endParaRPr lang="en-US"/>
          </a:p>
          <a:p>
            <a:pPr marL="0" indent="0">
              <a:buNone/>
            </a:pPr>
            <a:r>
              <a:rPr lang="en-US">
                <a:latin typeface="Calibri"/>
                <a:cs typeface="Calibri"/>
              </a:rPr>
              <a:t>Paperwork Supporting In-kind Must Be Kept</a:t>
            </a:r>
          </a:p>
        </p:txBody>
      </p:sp>
    </p:spTree>
    <p:extLst>
      <p:ext uri="{BB962C8B-B14F-4D97-AF65-F5344CB8AC3E}">
        <p14:creationId xmlns:p14="http://schemas.microsoft.com/office/powerpoint/2010/main" val="1320261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6B38-59B4-47D0-8165-008C66BBC77F}"/>
              </a:ext>
            </a:extLst>
          </p:cNvPr>
          <p:cNvSpPr>
            <a:spLocks noGrp="1"/>
          </p:cNvSpPr>
          <p:nvPr>
            <p:ph type="title"/>
          </p:nvPr>
        </p:nvSpPr>
        <p:spPr/>
        <p:txBody>
          <a:bodyPr/>
          <a:lstStyle/>
          <a:p>
            <a:r>
              <a:rPr lang="en-US">
                <a:latin typeface="Calibri"/>
                <a:cs typeface="Calibri"/>
              </a:rPr>
              <a:t>Progress Reports</a:t>
            </a:r>
          </a:p>
        </p:txBody>
      </p:sp>
      <p:pic>
        <p:nvPicPr>
          <p:cNvPr id="6" name="Content Placeholder 5">
            <a:extLst>
              <a:ext uri="{FF2B5EF4-FFF2-40B4-BE49-F238E27FC236}">
                <a16:creationId xmlns:a16="http://schemas.microsoft.com/office/drawing/2014/main" id="{BB7A5838-0F25-4D1A-9551-2ECCEA646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850" y="2558608"/>
            <a:ext cx="4261562" cy="2528527"/>
          </a:xfrm>
        </p:spPr>
      </p:pic>
      <p:sp>
        <p:nvSpPr>
          <p:cNvPr id="4" name="Content Placeholder 3">
            <a:extLst>
              <a:ext uri="{FF2B5EF4-FFF2-40B4-BE49-F238E27FC236}">
                <a16:creationId xmlns:a16="http://schemas.microsoft.com/office/drawing/2014/main" id="{BBB3CB91-2A05-4673-AB1C-90E0EA259093}"/>
              </a:ext>
            </a:extLst>
          </p:cNvPr>
          <p:cNvSpPr>
            <a:spLocks noGrp="1"/>
          </p:cNvSpPr>
          <p:nvPr>
            <p:ph sz="half" idx="2"/>
          </p:nvPr>
        </p:nvSpPr>
        <p:spPr>
          <a:xfrm>
            <a:off x="4938443" y="979639"/>
            <a:ext cx="3886200" cy="4206414"/>
          </a:xfrm>
        </p:spPr>
        <p:txBody>
          <a:bodyPr vert="horz" lIns="91440" tIns="45720" rIns="91440" bIns="45720" rtlCol="0" anchor="t">
            <a:noAutofit/>
          </a:bodyPr>
          <a:lstStyle/>
          <a:p>
            <a:pPr marL="0" indent="0">
              <a:buNone/>
            </a:pPr>
            <a:r>
              <a:rPr lang="en-US" sz="2000" dirty="0">
                <a:latin typeface="Calibri"/>
                <a:cs typeface="Calibri"/>
              </a:rPr>
              <a:t>Just About Every (If Not Every) EPA Project of Any Type Has Requirements for Progress Reporting, Many Other Agencies Do As Well</a:t>
            </a:r>
          </a:p>
          <a:p>
            <a:pPr marL="0" indent="0">
              <a:buNone/>
            </a:pPr>
            <a:endParaRPr lang="en-US" sz="2000" dirty="0"/>
          </a:p>
          <a:p>
            <a:pPr marL="0" indent="0">
              <a:buNone/>
            </a:pPr>
            <a:r>
              <a:rPr lang="en-US" sz="2000" dirty="0">
                <a:latin typeface="Calibri"/>
                <a:cs typeface="Calibri"/>
              </a:rPr>
              <a:t>Monthly, Quarterly, Semi-annually or Annual</a:t>
            </a:r>
          </a:p>
          <a:p>
            <a:pPr marL="0" indent="0">
              <a:buNone/>
            </a:pPr>
            <a:endParaRPr lang="en-US" sz="2000" dirty="0"/>
          </a:p>
          <a:p>
            <a:pPr marL="0" indent="0">
              <a:buNone/>
            </a:pPr>
            <a:r>
              <a:rPr lang="en-US" sz="2000" dirty="0">
                <a:latin typeface="Calibri"/>
                <a:cs typeface="Calibri"/>
              </a:rPr>
              <a:t>Check To See What the Requirement Is for Your Grant And What The Due Date Is (Usually 30 Days following The End of The Reporting Period)</a:t>
            </a:r>
          </a:p>
          <a:p>
            <a:pPr marL="0" indent="0">
              <a:buNone/>
            </a:pPr>
            <a:endParaRPr lang="en-US" sz="2000" dirty="0"/>
          </a:p>
          <a:p>
            <a:pPr marL="0" indent="0">
              <a:buNone/>
            </a:pPr>
            <a:r>
              <a:rPr lang="en-US" sz="2000" dirty="0">
                <a:latin typeface="Calibri"/>
                <a:cs typeface="Calibri"/>
              </a:rPr>
              <a:t>Establish A Means of Alerting You That A Report Is Due</a:t>
            </a:r>
          </a:p>
        </p:txBody>
      </p:sp>
    </p:spTree>
    <p:extLst>
      <p:ext uri="{BB962C8B-B14F-4D97-AF65-F5344CB8AC3E}">
        <p14:creationId xmlns:p14="http://schemas.microsoft.com/office/powerpoint/2010/main" val="13551163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6B38-59B4-47D0-8165-008C66BBC77F}"/>
              </a:ext>
            </a:extLst>
          </p:cNvPr>
          <p:cNvSpPr>
            <a:spLocks noGrp="1"/>
          </p:cNvSpPr>
          <p:nvPr>
            <p:ph type="title"/>
          </p:nvPr>
        </p:nvSpPr>
        <p:spPr/>
        <p:txBody>
          <a:bodyPr/>
          <a:lstStyle/>
          <a:p>
            <a:r>
              <a:rPr lang="en-US">
                <a:latin typeface="Calibri"/>
                <a:cs typeface="Calibri"/>
              </a:rPr>
              <a:t>Progress Reports</a:t>
            </a:r>
          </a:p>
        </p:txBody>
      </p:sp>
      <p:pic>
        <p:nvPicPr>
          <p:cNvPr id="6" name="Content Placeholder 5">
            <a:extLst>
              <a:ext uri="{FF2B5EF4-FFF2-40B4-BE49-F238E27FC236}">
                <a16:creationId xmlns:a16="http://schemas.microsoft.com/office/drawing/2014/main" id="{BB7A5838-0F25-4D1A-9551-2ECCEA646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850" y="2558608"/>
            <a:ext cx="4261562" cy="2528527"/>
          </a:xfrm>
        </p:spPr>
      </p:pic>
      <p:sp>
        <p:nvSpPr>
          <p:cNvPr id="4" name="Content Placeholder 3">
            <a:extLst>
              <a:ext uri="{FF2B5EF4-FFF2-40B4-BE49-F238E27FC236}">
                <a16:creationId xmlns:a16="http://schemas.microsoft.com/office/drawing/2014/main" id="{BBB3CB91-2A05-4673-AB1C-90E0EA259093}"/>
              </a:ext>
            </a:extLst>
          </p:cNvPr>
          <p:cNvSpPr>
            <a:spLocks noGrp="1"/>
          </p:cNvSpPr>
          <p:nvPr>
            <p:ph sz="half" idx="2"/>
          </p:nvPr>
        </p:nvSpPr>
        <p:spPr>
          <a:xfrm>
            <a:off x="5004512" y="1556827"/>
            <a:ext cx="3886200" cy="5106732"/>
          </a:xfrm>
        </p:spPr>
        <p:txBody>
          <a:bodyPr vert="horz" lIns="91440" tIns="45720" rIns="91440" bIns="45720" rtlCol="0" anchor="t">
            <a:normAutofit/>
          </a:bodyPr>
          <a:lstStyle/>
          <a:p>
            <a:pPr marL="0" indent="0">
              <a:buNone/>
            </a:pPr>
            <a:r>
              <a:rPr lang="en-US" sz="2400" dirty="0">
                <a:latin typeface="Calibri"/>
                <a:cs typeface="Calibri"/>
              </a:rPr>
              <a:t>Try To Develop An Easy Way To Complete the Report </a:t>
            </a:r>
          </a:p>
          <a:p>
            <a:pPr marL="0" indent="0">
              <a:buNone/>
            </a:pPr>
            <a:r>
              <a:rPr lang="en-US" sz="2400" dirty="0">
                <a:latin typeface="Calibri"/>
                <a:cs typeface="Calibri"/>
              </a:rPr>
              <a:t>Don’t Wait Too Long To Do the Documentation</a:t>
            </a:r>
            <a:endParaRPr lang="en-US" sz="2400" dirty="0"/>
          </a:p>
          <a:p>
            <a:pPr marL="0" indent="0">
              <a:buNone/>
            </a:pPr>
            <a:r>
              <a:rPr lang="en-US" sz="2400" dirty="0">
                <a:latin typeface="Calibri"/>
                <a:cs typeface="Calibri"/>
              </a:rPr>
              <a:t>For Example, Have A Set Place To Write Down Any Significant Item That You Completed in the Week or Month</a:t>
            </a:r>
          </a:p>
          <a:p>
            <a:pPr marL="0" indent="0">
              <a:buNone/>
            </a:pPr>
            <a:endParaRPr lang="en-US" sz="2400" dirty="0"/>
          </a:p>
          <a:p>
            <a:pPr marL="0" indent="0">
              <a:buNone/>
            </a:pPr>
            <a:r>
              <a:rPr lang="en-US" sz="2400" dirty="0">
                <a:latin typeface="Calibri"/>
                <a:cs typeface="Calibri"/>
              </a:rPr>
              <a:t>Have A Set Format (Standardized Is Easier To Follow And Recreate).</a:t>
            </a:r>
          </a:p>
        </p:txBody>
      </p:sp>
    </p:spTree>
    <p:extLst>
      <p:ext uri="{BB962C8B-B14F-4D97-AF65-F5344CB8AC3E}">
        <p14:creationId xmlns:p14="http://schemas.microsoft.com/office/powerpoint/2010/main" val="15987891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6B38-59B4-47D0-8165-008C66BBC77F}"/>
              </a:ext>
            </a:extLst>
          </p:cNvPr>
          <p:cNvSpPr>
            <a:spLocks noGrp="1"/>
          </p:cNvSpPr>
          <p:nvPr>
            <p:ph type="title"/>
          </p:nvPr>
        </p:nvSpPr>
        <p:spPr/>
        <p:txBody>
          <a:bodyPr/>
          <a:lstStyle/>
          <a:p>
            <a:r>
              <a:rPr lang="en-US">
                <a:latin typeface="Calibri"/>
                <a:cs typeface="Calibri"/>
              </a:rPr>
              <a:t>Spending Grant Funds</a:t>
            </a:r>
          </a:p>
        </p:txBody>
      </p:sp>
      <p:pic>
        <p:nvPicPr>
          <p:cNvPr id="6" name="Content Placeholder 5">
            <a:extLst>
              <a:ext uri="{FF2B5EF4-FFF2-40B4-BE49-F238E27FC236}">
                <a16:creationId xmlns:a16="http://schemas.microsoft.com/office/drawing/2014/main" id="{BB7A5838-0F25-4D1A-9551-2ECCEA646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850" y="2625952"/>
            <a:ext cx="4261562" cy="2393840"/>
          </a:xfrm>
        </p:spPr>
      </p:pic>
      <p:sp>
        <p:nvSpPr>
          <p:cNvPr id="4" name="Content Placeholder 3">
            <a:extLst>
              <a:ext uri="{FF2B5EF4-FFF2-40B4-BE49-F238E27FC236}">
                <a16:creationId xmlns:a16="http://schemas.microsoft.com/office/drawing/2014/main" id="{BBB3CB91-2A05-4673-AB1C-90E0EA259093}"/>
              </a:ext>
            </a:extLst>
          </p:cNvPr>
          <p:cNvSpPr>
            <a:spLocks noGrp="1"/>
          </p:cNvSpPr>
          <p:nvPr>
            <p:ph sz="half" idx="2"/>
          </p:nvPr>
        </p:nvSpPr>
        <p:spPr>
          <a:xfrm>
            <a:off x="5004512" y="2226469"/>
            <a:ext cx="3886200" cy="3263504"/>
          </a:xfrm>
        </p:spPr>
        <p:txBody>
          <a:bodyPr vert="horz" lIns="91440" tIns="45720" rIns="91440" bIns="45720" rtlCol="0" anchor="t">
            <a:noAutofit/>
          </a:bodyPr>
          <a:lstStyle/>
          <a:p>
            <a:pPr marL="0" indent="0">
              <a:buNone/>
            </a:pPr>
            <a:r>
              <a:rPr lang="en-US" sz="2000">
                <a:latin typeface="Calibri"/>
                <a:cs typeface="Calibri"/>
              </a:rPr>
              <a:t>Comply With Internal &amp; External Regulations, Policies, and Procedures</a:t>
            </a:r>
            <a:endParaRPr lang="en-US" sz="2000"/>
          </a:p>
          <a:p>
            <a:pPr marL="0" indent="0">
              <a:buNone/>
            </a:pPr>
            <a:endParaRPr lang="en-US" sz="2000"/>
          </a:p>
          <a:p>
            <a:pPr marL="0" indent="0">
              <a:buNone/>
            </a:pPr>
            <a:r>
              <a:rPr lang="en-US" sz="2000">
                <a:latin typeface="Calibri"/>
                <a:cs typeface="Calibri"/>
              </a:rPr>
              <a:t>Consider Audit Readiness for Every Transaction</a:t>
            </a:r>
          </a:p>
          <a:p>
            <a:pPr marL="0" indent="0">
              <a:buNone/>
            </a:pPr>
            <a:endParaRPr lang="en-US" sz="2000"/>
          </a:p>
          <a:p>
            <a:pPr marL="0" indent="0">
              <a:buNone/>
            </a:pPr>
            <a:r>
              <a:rPr lang="en-US" sz="2000">
                <a:latin typeface="Calibri"/>
                <a:cs typeface="Calibri"/>
              </a:rPr>
              <a:t>Review Expenditures vs Budget on Every Transaction</a:t>
            </a:r>
          </a:p>
          <a:p>
            <a:pPr marL="0" indent="0">
              <a:buNone/>
            </a:pPr>
            <a:endParaRPr lang="en-US" sz="2000"/>
          </a:p>
          <a:p>
            <a:pPr marL="0" indent="0">
              <a:buNone/>
            </a:pPr>
            <a:r>
              <a:rPr lang="en-US" sz="2000">
                <a:latin typeface="Calibri"/>
                <a:cs typeface="Calibri"/>
              </a:rPr>
              <a:t>No Supplanting or Cost-shifting</a:t>
            </a:r>
          </a:p>
        </p:txBody>
      </p:sp>
    </p:spTree>
    <p:extLst>
      <p:ext uri="{BB962C8B-B14F-4D97-AF65-F5344CB8AC3E}">
        <p14:creationId xmlns:p14="http://schemas.microsoft.com/office/powerpoint/2010/main" val="23784634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6B38-59B4-47D0-8165-008C66BBC77F}"/>
              </a:ext>
            </a:extLst>
          </p:cNvPr>
          <p:cNvSpPr>
            <a:spLocks noGrp="1"/>
          </p:cNvSpPr>
          <p:nvPr>
            <p:ph type="title"/>
          </p:nvPr>
        </p:nvSpPr>
        <p:spPr/>
        <p:txBody>
          <a:bodyPr/>
          <a:lstStyle/>
          <a:p>
            <a:r>
              <a:rPr lang="en-US">
                <a:latin typeface="Calibri"/>
                <a:cs typeface="Calibri"/>
              </a:rPr>
              <a:t>Spending Grant Funds</a:t>
            </a:r>
          </a:p>
        </p:txBody>
      </p:sp>
      <p:pic>
        <p:nvPicPr>
          <p:cNvPr id="6" name="Content Placeholder 5">
            <a:extLst>
              <a:ext uri="{FF2B5EF4-FFF2-40B4-BE49-F238E27FC236}">
                <a16:creationId xmlns:a16="http://schemas.microsoft.com/office/drawing/2014/main" id="{BB7A5838-0F25-4D1A-9551-2ECCEA646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850" y="2625952"/>
            <a:ext cx="4261562" cy="2393840"/>
          </a:xfrm>
        </p:spPr>
      </p:pic>
      <p:sp>
        <p:nvSpPr>
          <p:cNvPr id="4" name="Content Placeholder 3">
            <a:extLst>
              <a:ext uri="{FF2B5EF4-FFF2-40B4-BE49-F238E27FC236}">
                <a16:creationId xmlns:a16="http://schemas.microsoft.com/office/drawing/2014/main" id="{BBB3CB91-2A05-4673-AB1C-90E0EA259093}"/>
              </a:ext>
            </a:extLst>
          </p:cNvPr>
          <p:cNvSpPr>
            <a:spLocks noGrp="1"/>
          </p:cNvSpPr>
          <p:nvPr>
            <p:ph sz="half" idx="2"/>
          </p:nvPr>
        </p:nvSpPr>
        <p:spPr>
          <a:xfrm>
            <a:off x="5004512" y="2226469"/>
            <a:ext cx="3886200" cy="3263504"/>
          </a:xfrm>
        </p:spPr>
        <p:txBody>
          <a:bodyPr vert="horz" lIns="91440" tIns="45720" rIns="91440" bIns="45720" rtlCol="0" anchor="t">
            <a:normAutofit fontScale="85000" lnSpcReduction="10000"/>
          </a:bodyPr>
          <a:lstStyle/>
          <a:p>
            <a:pPr marL="0" indent="0">
              <a:buNone/>
            </a:pPr>
            <a:r>
              <a:rPr lang="en-US">
                <a:latin typeface="Calibri"/>
                <a:cs typeface="Calibri"/>
              </a:rPr>
              <a:t>How Do You Become Aware of the Specific Requirements of the Grant?</a:t>
            </a:r>
          </a:p>
          <a:p>
            <a:pPr marL="0" indent="0">
              <a:buNone/>
            </a:pPr>
            <a:endParaRPr lang="en-US"/>
          </a:p>
          <a:p>
            <a:pPr marL="0" indent="0">
              <a:buNone/>
            </a:pPr>
            <a:r>
              <a:rPr lang="en-US">
                <a:latin typeface="Calibri"/>
                <a:cs typeface="Calibri"/>
              </a:rPr>
              <a:t>Do You Have A Checklist or Any Other Process to Keep Abreast of the Requirements and Your Particular Role in Complying With Them?</a:t>
            </a:r>
          </a:p>
          <a:p>
            <a:pPr marL="0" indent="0">
              <a:buNone/>
            </a:pPr>
            <a:endParaRPr lang="en-US"/>
          </a:p>
        </p:txBody>
      </p:sp>
    </p:spTree>
    <p:extLst>
      <p:ext uri="{BB962C8B-B14F-4D97-AF65-F5344CB8AC3E}">
        <p14:creationId xmlns:p14="http://schemas.microsoft.com/office/powerpoint/2010/main" val="39564979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3BF9D7-C0DA-467B-A38B-FDB6AA450953}"/>
              </a:ext>
            </a:extLst>
          </p:cNvPr>
          <p:cNvSpPr>
            <a:spLocks noGrp="1"/>
          </p:cNvSpPr>
          <p:nvPr>
            <p:ph type="title"/>
          </p:nvPr>
        </p:nvSpPr>
        <p:spPr>
          <a:xfrm>
            <a:off x="245590" y="615985"/>
            <a:ext cx="7886700" cy="994172"/>
          </a:xfrm>
        </p:spPr>
        <p:txBody>
          <a:bodyPr/>
          <a:lstStyle/>
          <a:p>
            <a:r>
              <a:rPr lang="en-US" b="1"/>
              <a:t>Documentation</a:t>
            </a:r>
          </a:p>
        </p:txBody>
      </p:sp>
      <p:pic>
        <p:nvPicPr>
          <p:cNvPr id="7" name="Picture 6">
            <a:extLst>
              <a:ext uri="{FF2B5EF4-FFF2-40B4-BE49-F238E27FC236}">
                <a16:creationId xmlns:a16="http://schemas.microsoft.com/office/drawing/2014/main" id="{D7B154C4-6803-4748-9540-8DD7B0864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1441107"/>
            <a:ext cx="9479030" cy="4787550"/>
          </a:xfrm>
          <a:prstGeom prst="rect">
            <a:avLst/>
          </a:prstGeom>
        </p:spPr>
      </p:pic>
      <p:sp>
        <p:nvSpPr>
          <p:cNvPr id="10" name="TextBox 9">
            <a:extLst>
              <a:ext uri="{FF2B5EF4-FFF2-40B4-BE49-F238E27FC236}">
                <a16:creationId xmlns:a16="http://schemas.microsoft.com/office/drawing/2014/main" id="{B3328947-E50A-42BA-A372-EACE41BDC91F}"/>
              </a:ext>
            </a:extLst>
          </p:cNvPr>
          <p:cNvSpPr txBox="1"/>
          <p:nvPr/>
        </p:nvSpPr>
        <p:spPr>
          <a:xfrm rot="1402020">
            <a:off x="328874" y="3956927"/>
            <a:ext cx="4108560" cy="1292662"/>
          </a:xfrm>
          <a:prstGeom prst="rect">
            <a:avLst/>
          </a:prstGeom>
          <a:noFill/>
        </p:spPr>
        <p:txBody>
          <a:bodyPr wrap="square" rtlCol="0" anchor="t">
            <a:spAutoFit/>
          </a:bodyPr>
          <a:lstStyle/>
          <a:p>
            <a:r>
              <a:rPr lang="en-US" sz="2400">
                <a:solidFill>
                  <a:schemeClr val="bg1"/>
                </a:solidFill>
              </a:rPr>
              <a:t>Document Everything</a:t>
            </a:r>
          </a:p>
          <a:p>
            <a:r>
              <a:rPr lang="en-US" sz="2400">
                <a:solidFill>
                  <a:schemeClr val="bg1"/>
                </a:solidFill>
              </a:rPr>
              <a:t>Save All Documents</a:t>
            </a:r>
            <a:endParaRPr lang="en-US" sz="2400">
              <a:solidFill>
                <a:schemeClr val="bg1"/>
              </a:solidFill>
              <a:cs typeface="Calibri"/>
            </a:endParaRPr>
          </a:p>
          <a:p>
            <a:endParaRPr lang="en-US" sz="1500"/>
          </a:p>
          <a:p>
            <a:endParaRPr lang="en-US" sz="1500"/>
          </a:p>
        </p:txBody>
      </p:sp>
      <p:sp>
        <p:nvSpPr>
          <p:cNvPr id="11" name="TextBox 10">
            <a:extLst>
              <a:ext uri="{FF2B5EF4-FFF2-40B4-BE49-F238E27FC236}">
                <a16:creationId xmlns:a16="http://schemas.microsoft.com/office/drawing/2014/main" id="{0B1B4066-F195-4BE1-AFD0-4A40F3C6C991}"/>
              </a:ext>
            </a:extLst>
          </p:cNvPr>
          <p:cNvSpPr txBox="1"/>
          <p:nvPr/>
        </p:nvSpPr>
        <p:spPr>
          <a:xfrm>
            <a:off x="3752628" y="4243660"/>
            <a:ext cx="2659792" cy="1938992"/>
          </a:xfrm>
          <a:prstGeom prst="rect">
            <a:avLst/>
          </a:prstGeom>
          <a:noFill/>
        </p:spPr>
        <p:txBody>
          <a:bodyPr wrap="square" rtlCol="0" anchor="t">
            <a:spAutoFit/>
          </a:bodyPr>
          <a:lstStyle/>
          <a:p>
            <a:r>
              <a:rPr lang="en-US" sz="2400">
                <a:solidFill>
                  <a:schemeClr val="bg1"/>
                </a:solidFill>
              </a:rPr>
              <a:t>Keep All Documents Pertaining to a Single Project Together</a:t>
            </a:r>
          </a:p>
        </p:txBody>
      </p:sp>
      <p:sp>
        <p:nvSpPr>
          <p:cNvPr id="8" name="TextBox 7">
            <a:extLst>
              <a:ext uri="{FF2B5EF4-FFF2-40B4-BE49-F238E27FC236}">
                <a16:creationId xmlns:a16="http://schemas.microsoft.com/office/drawing/2014/main" id="{21AAEE08-A324-4971-B517-0CB04A279CEB}"/>
              </a:ext>
            </a:extLst>
          </p:cNvPr>
          <p:cNvSpPr txBox="1"/>
          <p:nvPr/>
        </p:nvSpPr>
        <p:spPr>
          <a:xfrm>
            <a:off x="6999889" y="1441107"/>
            <a:ext cx="2239875" cy="3970318"/>
          </a:xfrm>
          <a:prstGeom prst="rect">
            <a:avLst/>
          </a:prstGeom>
          <a:noFill/>
        </p:spPr>
        <p:txBody>
          <a:bodyPr wrap="square" rtlCol="0" anchor="t">
            <a:spAutoFit/>
          </a:bodyPr>
          <a:lstStyle/>
          <a:p>
            <a:r>
              <a:rPr lang="en-US" sz="2100" b="1"/>
              <a:t>Keep Everything With a Signature</a:t>
            </a:r>
          </a:p>
          <a:p>
            <a:endParaRPr lang="en-US" sz="2100" b="1"/>
          </a:p>
          <a:p>
            <a:r>
              <a:rPr lang="en-US" sz="2100" b="1"/>
              <a:t>Store in a Safe Place, Both Electronic and Paper Records</a:t>
            </a:r>
            <a:endParaRPr lang="en-US" sz="2100" b="1">
              <a:cs typeface="Calibri"/>
            </a:endParaRPr>
          </a:p>
          <a:p>
            <a:endParaRPr lang="en-US" sz="2100" b="1"/>
          </a:p>
          <a:p>
            <a:r>
              <a:rPr lang="en-US" sz="2100" b="1"/>
              <a:t>Have Back Ups (Both Electronic and Paper) in Multiple Places</a:t>
            </a:r>
            <a:endParaRPr lang="en-US" sz="2100" b="1">
              <a:cs typeface="Calibri"/>
            </a:endParaRPr>
          </a:p>
        </p:txBody>
      </p:sp>
    </p:spTree>
    <p:extLst>
      <p:ext uri="{BB962C8B-B14F-4D97-AF65-F5344CB8AC3E}">
        <p14:creationId xmlns:p14="http://schemas.microsoft.com/office/powerpoint/2010/main" val="24120815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511-1A78-42DD-B842-128E9BEF5F12}"/>
              </a:ext>
            </a:extLst>
          </p:cNvPr>
          <p:cNvSpPr>
            <a:spLocks noGrp="1"/>
          </p:cNvSpPr>
          <p:nvPr>
            <p:ph type="title"/>
          </p:nvPr>
        </p:nvSpPr>
        <p:spPr>
          <a:xfrm>
            <a:off x="4046483" y="2931914"/>
            <a:ext cx="4704284" cy="994172"/>
          </a:xfrm>
        </p:spPr>
        <p:txBody>
          <a:bodyPr>
            <a:normAutofit fontScale="90000"/>
          </a:bodyPr>
          <a:lstStyle/>
          <a:p>
            <a:r>
              <a:rPr lang="en-US">
                <a:latin typeface="Calibri"/>
                <a:cs typeface="Calibri"/>
              </a:rPr>
              <a:t>There Are Regulations That Govern How Grants Are Managed, How Payments Are Made, When Payments Are Made, and Many Other Things. Know the Regulations </a:t>
            </a:r>
            <a:r>
              <a:rPr lang="en-US" i="1">
                <a:solidFill>
                  <a:srgbClr val="C00000"/>
                </a:solidFill>
                <a:latin typeface="Calibri"/>
                <a:cs typeface="Calibri"/>
              </a:rPr>
              <a:t>BEFORE</a:t>
            </a:r>
            <a:r>
              <a:rPr lang="en-US">
                <a:latin typeface="Calibri"/>
                <a:cs typeface="Calibri"/>
              </a:rPr>
              <a:t> the Projects Starts. </a:t>
            </a:r>
            <a:endParaRPr lang="en-US"/>
          </a:p>
        </p:txBody>
      </p:sp>
      <p:pic>
        <p:nvPicPr>
          <p:cNvPr id="4" name="Picture 3">
            <a:extLst>
              <a:ext uri="{FF2B5EF4-FFF2-40B4-BE49-F238E27FC236}">
                <a16:creationId xmlns:a16="http://schemas.microsoft.com/office/drawing/2014/main" id="{2F49CF32-DB8C-464D-94A9-B69B3B64D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33748">
            <a:off x="488526" y="1829832"/>
            <a:ext cx="2742225" cy="2363299"/>
          </a:xfrm>
          <a:prstGeom prst="rect">
            <a:avLst/>
          </a:prstGeom>
        </p:spPr>
      </p:pic>
    </p:spTree>
    <p:extLst>
      <p:ext uri="{BB962C8B-B14F-4D97-AF65-F5344CB8AC3E}">
        <p14:creationId xmlns:p14="http://schemas.microsoft.com/office/powerpoint/2010/main" val="3925431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511-1A78-42DD-B842-128E9BEF5F12}"/>
              </a:ext>
            </a:extLst>
          </p:cNvPr>
          <p:cNvSpPr>
            <a:spLocks noGrp="1"/>
          </p:cNvSpPr>
          <p:nvPr>
            <p:ph type="title"/>
          </p:nvPr>
        </p:nvSpPr>
        <p:spPr>
          <a:xfrm>
            <a:off x="5318723" y="2931913"/>
            <a:ext cx="3432044" cy="1273655"/>
          </a:xfrm>
        </p:spPr>
        <p:txBody>
          <a:bodyPr>
            <a:normAutofit fontScale="90000"/>
          </a:bodyPr>
          <a:lstStyle/>
          <a:p>
            <a:r>
              <a:rPr lang="en-US">
                <a:latin typeface="Calibri"/>
                <a:cs typeface="Calibri"/>
              </a:rPr>
              <a:t>Every Grant or Loan Has Specific Reporting Requirements That Should Be Understood and Followed</a:t>
            </a:r>
          </a:p>
        </p:txBody>
      </p:sp>
      <p:pic>
        <p:nvPicPr>
          <p:cNvPr id="4" name="Picture 3">
            <a:extLst>
              <a:ext uri="{FF2B5EF4-FFF2-40B4-BE49-F238E27FC236}">
                <a16:creationId xmlns:a16="http://schemas.microsoft.com/office/drawing/2014/main" id="{2F49CF32-DB8C-464D-94A9-B69B3B64D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33748">
            <a:off x="791488" y="1730854"/>
            <a:ext cx="3986239" cy="3435413"/>
          </a:xfrm>
          <a:prstGeom prst="rect">
            <a:avLst/>
          </a:prstGeom>
        </p:spPr>
      </p:pic>
    </p:spTree>
    <p:extLst>
      <p:ext uri="{BB962C8B-B14F-4D97-AF65-F5344CB8AC3E}">
        <p14:creationId xmlns:p14="http://schemas.microsoft.com/office/powerpoint/2010/main" val="16554540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4C3E-E11F-F542-B2D0-4E0F0F057AA4}"/>
              </a:ext>
            </a:extLst>
          </p:cNvPr>
          <p:cNvSpPr>
            <a:spLocks noGrp="1"/>
          </p:cNvSpPr>
          <p:nvPr>
            <p:ph type="title"/>
          </p:nvPr>
        </p:nvSpPr>
        <p:spPr/>
        <p:txBody>
          <a:bodyPr/>
          <a:lstStyle/>
          <a:p>
            <a:r>
              <a:rPr lang="en-US" dirty="0"/>
              <a:t>In Summary…</a:t>
            </a:r>
          </a:p>
        </p:txBody>
      </p:sp>
      <p:sp>
        <p:nvSpPr>
          <p:cNvPr id="3" name="Rectangle 2">
            <a:extLst>
              <a:ext uri="{FF2B5EF4-FFF2-40B4-BE49-F238E27FC236}">
                <a16:creationId xmlns:a16="http://schemas.microsoft.com/office/drawing/2014/main" id="{9593BCAC-779A-5F4E-A0C5-3ADB26EC9260}"/>
              </a:ext>
            </a:extLst>
          </p:cNvPr>
          <p:cNvSpPr/>
          <p:nvPr/>
        </p:nvSpPr>
        <p:spPr>
          <a:xfrm>
            <a:off x="165984" y="1690689"/>
            <a:ext cx="4203997" cy="189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2DB208AD-17B3-EC4B-9E19-D6942E315F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968"/>
          <a:stretch/>
        </p:blipFill>
        <p:spPr bwMode="auto">
          <a:xfrm>
            <a:off x="301303" y="1748130"/>
            <a:ext cx="3941088" cy="1781813"/>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FA9C06A-ACA8-7040-82F9-1DF043B9B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95" y="1990010"/>
            <a:ext cx="1950625" cy="1298053"/>
          </a:xfrm>
          <a:prstGeom prst="rect">
            <a:avLst/>
          </a:prstGeom>
        </p:spPr>
      </p:pic>
      <p:pic>
        <p:nvPicPr>
          <p:cNvPr id="6" name="Picture 5">
            <a:extLst>
              <a:ext uri="{FF2B5EF4-FFF2-40B4-BE49-F238E27FC236}">
                <a16:creationId xmlns:a16="http://schemas.microsoft.com/office/drawing/2014/main" id="{BFC1B833-2A36-3148-8406-3A8800390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210" y="1051331"/>
            <a:ext cx="2073806" cy="1393598"/>
          </a:xfrm>
          <a:prstGeom prst="rect">
            <a:avLst/>
          </a:prstGeom>
        </p:spPr>
      </p:pic>
      <p:pic>
        <p:nvPicPr>
          <p:cNvPr id="7" name="Picture 6">
            <a:extLst>
              <a:ext uri="{FF2B5EF4-FFF2-40B4-BE49-F238E27FC236}">
                <a16:creationId xmlns:a16="http://schemas.microsoft.com/office/drawing/2014/main" id="{792306F1-3577-0044-A2FE-545EA36A8CCC}"/>
              </a:ext>
            </a:extLst>
          </p:cNvPr>
          <p:cNvPicPr>
            <a:picLocks noChangeAspect="1"/>
          </p:cNvPicPr>
          <p:nvPr/>
        </p:nvPicPr>
        <p:blipFill rotWithShape="1">
          <a:blip r:embed="rId5">
            <a:extLst>
              <a:ext uri="{28A0092B-C50C-407E-A947-70E740481C1C}">
                <a14:useLocalDpi xmlns:a14="http://schemas.microsoft.com/office/drawing/2010/main" val="0"/>
              </a:ext>
            </a:extLst>
          </a:blip>
          <a:srcRect t="39225" r="-176" b="22751"/>
          <a:stretch/>
        </p:blipFill>
        <p:spPr>
          <a:xfrm rot="20579963">
            <a:off x="55136" y="3944712"/>
            <a:ext cx="1639029" cy="622114"/>
          </a:xfrm>
          <a:prstGeom prst="rect">
            <a:avLst/>
          </a:prstGeom>
        </p:spPr>
      </p:pic>
      <p:pic>
        <p:nvPicPr>
          <p:cNvPr id="8" name="Picture 7">
            <a:extLst>
              <a:ext uri="{FF2B5EF4-FFF2-40B4-BE49-F238E27FC236}">
                <a16:creationId xmlns:a16="http://schemas.microsoft.com/office/drawing/2014/main" id="{63CEFDB5-50ED-6E4A-B6BE-9F8809163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84849">
            <a:off x="1677378" y="4243092"/>
            <a:ext cx="1654775" cy="1099506"/>
          </a:xfrm>
          <a:prstGeom prst="rect">
            <a:avLst/>
          </a:prstGeom>
        </p:spPr>
      </p:pic>
      <p:pic>
        <p:nvPicPr>
          <p:cNvPr id="9" name="Picture 8">
            <a:extLst>
              <a:ext uri="{FF2B5EF4-FFF2-40B4-BE49-F238E27FC236}">
                <a16:creationId xmlns:a16="http://schemas.microsoft.com/office/drawing/2014/main" id="{9B8A9D84-720E-B748-99AE-30EC9BD6D4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303" y="5281893"/>
            <a:ext cx="2163779" cy="1170208"/>
          </a:xfrm>
          <a:prstGeom prst="rect">
            <a:avLst/>
          </a:prstGeom>
        </p:spPr>
      </p:pic>
      <p:pic>
        <p:nvPicPr>
          <p:cNvPr id="10" name="Picture 9">
            <a:extLst>
              <a:ext uri="{FF2B5EF4-FFF2-40B4-BE49-F238E27FC236}">
                <a16:creationId xmlns:a16="http://schemas.microsoft.com/office/drawing/2014/main" id="{C3FCBC92-F8FA-EB45-AAEB-625DA1C16D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2391" y="3828705"/>
            <a:ext cx="1975344" cy="1326508"/>
          </a:xfrm>
          <a:prstGeom prst="rect">
            <a:avLst/>
          </a:prstGeom>
        </p:spPr>
      </p:pic>
      <p:pic>
        <p:nvPicPr>
          <p:cNvPr id="11" name="Picture 10">
            <a:extLst>
              <a:ext uri="{FF2B5EF4-FFF2-40B4-BE49-F238E27FC236}">
                <a16:creationId xmlns:a16="http://schemas.microsoft.com/office/drawing/2014/main" id="{878CAAE8-1EA7-224E-8E0A-4371FC3EBF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2397" y="3992964"/>
            <a:ext cx="2197432" cy="1176471"/>
          </a:xfrm>
          <a:prstGeom prst="rect">
            <a:avLst/>
          </a:prstGeom>
        </p:spPr>
      </p:pic>
      <p:pic>
        <p:nvPicPr>
          <p:cNvPr id="12" name="Picture 11">
            <a:extLst>
              <a:ext uri="{FF2B5EF4-FFF2-40B4-BE49-F238E27FC236}">
                <a16:creationId xmlns:a16="http://schemas.microsoft.com/office/drawing/2014/main" id="{38B235B7-3061-6C41-AFA3-6272EDD4CF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92700" y="5426079"/>
            <a:ext cx="1975345" cy="1172038"/>
          </a:xfrm>
          <a:prstGeom prst="rect">
            <a:avLst/>
          </a:prstGeom>
        </p:spPr>
      </p:pic>
    </p:spTree>
    <p:extLst>
      <p:ext uri="{BB962C8B-B14F-4D97-AF65-F5344CB8AC3E}">
        <p14:creationId xmlns:p14="http://schemas.microsoft.com/office/powerpoint/2010/main" val="30024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 ">
      <a:dk1>
        <a:srgbClr val="011892"/>
      </a:dk1>
      <a:lt1>
        <a:srgbClr val="FFFFFF"/>
      </a:lt1>
      <a:dk2>
        <a:srgbClr val="5E5E5E"/>
      </a:dk2>
      <a:lt2>
        <a:srgbClr val="E7E6E6"/>
      </a:lt2>
      <a:accent1>
        <a:srgbClr val="011892"/>
      </a:accent1>
      <a:accent2>
        <a:srgbClr val="C0C0C0"/>
      </a:accent2>
      <a:accent3>
        <a:srgbClr val="A5A5A5"/>
      </a:accent3>
      <a:accent4>
        <a:srgbClr val="1A5BA1"/>
      </a:accent4>
      <a:accent5>
        <a:srgbClr val="5B9BD5"/>
      </a:accent5>
      <a:accent6>
        <a:srgbClr val="0E531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dfd91b3-bd4d-4885-9b34-1e53a11780c3">
      <UserInfo>
        <DisplayName>Mark Ogrentz</DisplayName>
        <AccountId>12</AccountId>
        <AccountType/>
      </UserInfo>
      <UserInfo>
        <DisplayName>James Markham</DisplayName>
        <AccountId>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1530E3F6B7AA41B74DDEE79226B885" ma:contentTypeVersion="10" ma:contentTypeDescription="Create a new document." ma:contentTypeScope="" ma:versionID="a977a7e701e9b4afcf897b0e9537e69c">
  <xsd:schema xmlns:xsd="http://www.w3.org/2001/XMLSchema" xmlns:xs="http://www.w3.org/2001/XMLSchema" xmlns:p="http://schemas.microsoft.com/office/2006/metadata/properties" xmlns:ns2="bcfcacb4-ef8c-4171-b2bd-68e64a4a5b38" xmlns:ns3="adfd91b3-bd4d-4885-9b34-1e53a11780c3" targetNamespace="http://schemas.microsoft.com/office/2006/metadata/properties" ma:root="true" ma:fieldsID="a29f58ff1e637cdc981193cb95cd9352" ns2:_="" ns3:_="">
    <xsd:import namespace="bcfcacb4-ef8c-4171-b2bd-68e64a4a5b38"/>
    <xsd:import namespace="adfd91b3-bd4d-4885-9b34-1e53a11780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cacb4-ef8c-4171-b2bd-68e64a4a5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fd91b3-bd4d-4885-9b34-1e53a11780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E0E979-DC6B-41FD-ADD1-1D29A10D56FF}">
  <ds:schemaRefs>
    <ds:schemaRef ds:uri="http://purl.org/dc/terms/"/>
    <ds:schemaRef ds:uri="http://schemas.microsoft.com/office/2006/documentManagement/types"/>
    <ds:schemaRef ds:uri="http://purl.org/dc/dcmitype/"/>
    <ds:schemaRef ds:uri="http://schemas.microsoft.com/office/infopath/2007/PartnerControls"/>
    <ds:schemaRef ds:uri="bcfcacb4-ef8c-4171-b2bd-68e64a4a5b38"/>
    <ds:schemaRef ds:uri="http://purl.org/dc/elements/1.1/"/>
    <ds:schemaRef ds:uri="http://www.w3.org/XML/1998/namespace"/>
    <ds:schemaRef ds:uri="http://schemas.openxmlformats.org/package/2006/metadata/core-properties"/>
    <ds:schemaRef ds:uri="adfd91b3-bd4d-4885-9b34-1e53a11780c3"/>
    <ds:schemaRef ds:uri="http://schemas.microsoft.com/office/2006/metadata/properties"/>
  </ds:schemaRefs>
</ds:datastoreItem>
</file>

<file path=customXml/itemProps2.xml><?xml version="1.0" encoding="utf-8"?>
<ds:datastoreItem xmlns:ds="http://schemas.openxmlformats.org/officeDocument/2006/customXml" ds:itemID="{3AC2415D-8677-458C-9BCC-9E3EA9F23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cacb4-ef8c-4171-b2bd-68e64a4a5b38"/>
    <ds:schemaRef ds:uri="adfd91b3-bd4d-4885-9b34-1e53a1178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50D6D7-2109-4A2A-B433-1D2210FE4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3629</TotalTime>
  <Words>4198</Words>
  <Application>Microsoft Macintosh PowerPoint</Application>
  <PresentationFormat>On-screen Show (4:3)</PresentationFormat>
  <Paragraphs>998</Paragraphs>
  <Slides>101</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101</vt:i4>
      </vt:variant>
    </vt:vector>
  </HeadingPairs>
  <TitlesOfParts>
    <vt:vector size="110" baseType="lpstr">
      <vt:lpstr>Arial</vt:lpstr>
      <vt:lpstr>Avenir LT Std 35 Light</vt:lpstr>
      <vt:lpstr>Bradley Hand ITC</vt:lpstr>
      <vt:lpstr>Calibri</vt:lpstr>
      <vt:lpstr>Calibri Light</vt:lpstr>
      <vt:lpstr>Helvetica Neue</vt:lpstr>
      <vt:lpstr>intrAvenir LT Std 35 Light</vt:lpstr>
      <vt:lpstr>Times New Roman</vt:lpstr>
      <vt:lpstr>Office Theme</vt:lpstr>
      <vt:lpstr>Grant Management Workshop 2  After the Money: Planning, Milestones, and Financials</vt:lpstr>
      <vt:lpstr>Today is Part 2 of a Two-Part Series On Grants and Grant/Loan Management</vt:lpstr>
      <vt:lpstr>Access Part 1 on the EFCN Website (Either Slides or Recording)</vt:lpstr>
      <vt:lpstr>Overlap Between Parts 1 and 2</vt:lpstr>
      <vt:lpstr>Overlap Between Parts 1 and 2</vt:lpstr>
      <vt:lpstr>After the Funding: Topics We’ll Cover</vt:lpstr>
      <vt:lpstr>Let’s Start With Planning</vt:lpstr>
      <vt:lpstr>Why Does Planning Matter So Much?</vt:lpstr>
      <vt:lpstr>The Greatest Influence at the Least Cost Occurs at the Earliest Stages – Planning &amp; Pre-Planning</vt:lpstr>
      <vt:lpstr>Let’s Look at an Example</vt:lpstr>
      <vt:lpstr>PowerPoint Presentation</vt:lpstr>
      <vt:lpstr>Part of Planning: Understanding Initial Starting Place &amp; Overall Needs  Builds Into a Consideration of How The Assets Will Need to be Managed Into the Future (O&amp;M, Repair, Replacement)  </vt:lpstr>
      <vt:lpstr>Asset Management is One Type of Planning That Can be Very Helpful With Infrastructure Projects</vt:lpstr>
      <vt:lpstr>Identifying What Assets You Have</vt:lpstr>
      <vt:lpstr>PowerPoint Presentation</vt:lpstr>
      <vt:lpstr>Figuring Out Which Assets Are Critical to Sustained Operations  Which Assets Are Likely to Fail and What Are the Consequences of the Failure?</vt:lpstr>
      <vt:lpstr>PowerPoint Presentation</vt:lpstr>
      <vt:lpstr>PowerPoint Presentation</vt:lpstr>
      <vt:lpstr>PowerPoint Presentation</vt:lpstr>
      <vt:lpstr>Another Part of Planning is Asking Questions</vt:lpstr>
      <vt:lpstr>If the Answer is: Not the Right Project or Not the Right Time For the Project, Stop Here &amp; Re-Evaluate</vt:lpstr>
      <vt:lpstr>If the Answer is: The Right Project At The Right Time, Move To Design</vt:lpstr>
      <vt:lpstr>During Design You Will be Working With Engineers: Two Main Considerations for Today</vt:lpstr>
      <vt:lpstr>PowerPoint Presentation</vt:lpstr>
      <vt:lpstr>Alternatives Evaluation</vt:lpstr>
      <vt:lpstr>Alternatives Evaluation</vt:lpstr>
      <vt:lpstr>Alternatives Evaluation</vt:lpstr>
      <vt:lpstr>Alternatives Evaluation</vt:lpstr>
      <vt:lpstr>Alternatives Evaluation</vt:lpstr>
      <vt:lpstr>Alternatives Evaluation</vt:lpstr>
      <vt:lpstr>Recall That Intervening During the Design Phase Still Allows You to Exert a Lot of Influence at a Relatively Low Cost. The More Involved You are the Better Chance to Have a Long-Term Impact</vt:lpstr>
      <vt:lpstr>Even Making a Change at 90% Design Might Be the Best Decision For the Long-Term of the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Retrofit After The Fact</vt:lpstr>
      <vt:lpstr>Another Example: Change Made During Design</vt:lpstr>
      <vt:lpstr>Important to Remember a Whole Project is Capital AND Operations</vt:lpstr>
      <vt:lpstr>After the Project is Constructed, You Will Have to Operate It For The Next 25, 50, 75, …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Table with Major and Minor Activities (Tasks), including Completion Date and Costs</vt:lpstr>
      <vt:lpstr>Create a Table with Major and Minor Activities (Tasks), including Completion Date and Costs</vt:lpstr>
      <vt:lpstr>Create a Table with Major and Minor Activities (Tasks), including Completion Date and Costs</vt:lpstr>
      <vt:lpstr>Create a Table with Major and Minor Activities (Tasks), including Completion Date and Costs</vt:lpstr>
      <vt:lpstr>PowerPoint Presentation</vt:lpstr>
      <vt:lpstr>PowerPoint Presentation</vt:lpstr>
      <vt:lpstr>PowerPoint Presentation</vt:lpstr>
      <vt:lpstr>Track Actual Costs Against Anticipated Costs</vt:lpstr>
      <vt:lpstr>Track Actual Costs Against Anticipated Costs</vt:lpstr>
      <vt:lpstr>Track Actual Costs Against Anticipated Costs</vt:lpstr>
      <vt:lpstr>PowerPoint Presentation</vt:lpstr>
      <vt:lpstr>PowerPoint Presentation</vt:lpstr>
      <vt:lpstr>PowerPoint Presentation</vt:lpstr>
      <vt:lpstr>PowerPoint Presentation</vt:lpstr>
      <vt:lpstr>Financial Fundamentals</vt:lpstr>
      <vt:lpstr>PowerPoint Presentation</vt:lpstr>
      <vt:lpstr>PowerPoint Presentation</vt:lpstr>
      <vt:lpstr>PowerPoint Presentation</vt:lpstr>
      <vt:lpstr>PowerPoint Presentation</vt:lpstr>
      <vt:lpstr>PowerPoint Presentation</vt:lpstr>
      <vt:lpstr>The Financial Process</vt:lpstr>
      <vt:lpstr>Cost Sharing and Matching</vt:lpstr>
      <vt:lpstr>Cost Sharing and Matching Paperwork</vt:lpstr>
      <vt:lpstr>Progress Reports</vt:lpstr>
      <vt:lpstr>Progress Reports</vt:lpstr>
      <vt:lpstr>Spending Grant Funds</vt:lpstr>
      <vt:lpstr>Spending Grant Funds</vt:lpstr>
      <vt:lpstr>Documentation</vt:lpstr>
      <vt:lpstr>There Are Regulations That Govern How Grants Are Managed, How Payments Are Made, When Payments Are Made, and Many Other Things. Know the Regulations BEFORE the Projects Starts. </vt:lpstr>
      <vt:lpstr>Every Grant or Loan Has Specific Reporting Requirements That Should Be Understood and Followed</vt:lpstr>
      <vt:lpstr>In 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Heather Himmelberger</cp:lastModifiedBy>
  <cp:revision>1</cp:revision>
  <dcterms:created xsi:type="dcterms:W3CDTF">2017-03-16T16:35:16Z</dcterms:created>
  <dcterms:modified xsi:type="dcterms:W3CDTF">2019-01-17T05:00:55Z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49344220450742a49f3157d13918926a</vt:lpwstr>
  </property>
  <property fmtid="{D5CDD505-2E9C-101B-9397-08002B2CF9AE}" pid="5" name="ContentTypeId">
    <vt:lpwstr>0x010100381530E3F6B7AA41B74DDEE79226B885</vt:lpwstr>
  </property>
  <property fmtid="{D5CDD505-2E9C-101B-9397-08002B2CF9AE}" pid="6" name="Order">
    <vt:r8>14275100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