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3900" y="2078038"/>
            <a:ext cx="7707313" cy="3657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199" y="1041916"/>
            <a:ext cx="8229600" cy="881887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rgbClr val="283487"/>
                </a:solidFill>
                <a:latin typeface="Helvetica Neu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5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0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199" y="1041916"/>
            <a:ext cx="8229600" cy="881887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rgbClr val="283487"/>
                </a:solidFill>
                <a:latin typeface="Helvetica Neu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53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de by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199" y="1041916"/>
            <a:ext cx="8229600" cy="881887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rgbClr val="283487"/>
                </a:solidFill>
                <a:latin typeface="Helvetica Neu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2101850"/>
            <a:ext cx="3924795" cy="35623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1"/>
          </p:nvPr>
        </p:nvSpPr>
        <p:spPr>
          <a:xfrm>
            <a:off x="4667004" y="2101850"/>
            <a:ext cx="4017528" cy="35623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77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de by Side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199" y="1041916"/>
            <a:ext cx="8229600" cy="881887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rgbClr val="283487"/>
                </a:solidFill>
                <a:latin typeface="Helvetica Neu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2755076"/>
            <a:ext cx="3924795" cy="29091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160588"/>
            <a:ext cx="3924300" cy="593725"/>
          </a:xfrm>
          <a:prstGeom prst="rect">
            <a:avLst/>
          </a:prstGeom>
        </p:spPr>
        <p:txBody>
          <a:bodyPr/>
          <a:lstStyle>
            <a:lvl2pPr marL="63500" indent="0">
              <a:buNone/>
              <a:defRPr b="1">
                <a:latin typeface="Helvetica Neue" pitchFamily="50" charset="0"/>
              </a:defRPr>
            </a:lvl2pPr>
          </a:lstStyle>
          <a:p>
            <a:pPr lvl="1"/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/>
          </p:nvPr>
        </p:nvSpPr>
        <p:spPr>
          <a:xfrm>
            <a:off x="4762004" y="2755076"/>
            <a:ext cx="3924795" cy="29091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Helvetica Neue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762004" y="2160588"/>
            <a:ext cx="3924300" cy="593725"/>
          </a:xfrm>
          <a:prstGeom prst="rect">
            <a:avLst/>
          </a:prstGeom>
        </p:spPr>
        <p:txBody>
          <a:bodyPr/>
          <a:lstStyle>
            <a:lvl2pPr marL="63500" indent="0">
              <a:buNone/>
              <a:defRPr b="1">
                <a:latin typeface="Helvetica Neue" pitchFamily="50" charset="0"/>
              </a:defRPr>
            </a:lvl2pPr>
          </a:lstStyle>
          <a:p>
            <a:pPr lvl="1"/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725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2A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720" y="14939"/>
            <a:ext cx="501484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5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2A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" y="6845"/>
            <a:ext cx="520153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39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1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2A6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8253248" y="135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4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valBanner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9158941" cy="119245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1" y="6474253"/>
            <a:ext cx="9158941" cy="396447"/>
          </a:xfrm>
          <a:prstGeom prst="rect">
            <a:avLst/>
          </a:prstGeom>
          <a:solidFill>
            <a:srgbClr val="2F61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90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85053" y="6486954"/>
            <a:ext cx="3424518" cy="550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i="1" dirty="0" err="1" smtClean="0">
                <a:solidFill>
                  <a:prstClr val="white"/>
                </a:solidFill>
                <a:latin typeface="Helvetica Neue"/>
                <a:cs typeface="Helvetica Neue"/>
              </a:rPr>
              <a:t>www.efcnetwork.org</a:t>
            </a:r>
            <a:endParaRPr lang="en-US" sz="1500" i="1" dirty="0">
              <a:solidFill>
                <a:prstClr val="white"/>
              </a:solidFill>
              <a:latin typeface="Helvetica Neue"/>
              <a:cs typeface="Helvetica Neue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6087191"/>
            <a:ext cx="870271" cy="786604"/>
            <a:chOff x="0" y="6134897"/>
            <a:chExt cx="870271" cy="786604"/>
          </a:xfrm>
        </p:grpSpPr>
        <p:sp>
          <p:nvSpPr>
            <p:cNvPr id="11" name="Rectangle 10"/>
            <p:cNvSpPr/>
            <p:nvPr/>
          </p:nvSpPr>
          <p:spPr>
            <a:xfrm>
              <a:off x="0" y="6134897"/>
              <a:ext cx="870271" cy="786604"/>
            </a:xfrm>
            <a:prstGeom prst="rect">
              <a:avLst/>
            </a:prstGeom>
            <a:solidFill>
              <a:srgbClr val="33318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83487"/>
                </a:solidFill>
              </a:endParaRPr>
            </a:p>
          </p:txBody>
        </p:sp>
        <p:pic>
          <p:nvPicPr>
            <p:cNvPr id="12" name="Picture 11" descr="SMSWS_Logo_White.pn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34897"/>
              <a:ext cx="870271" cy="786604"/>
            </a:xfrm>
            <a:prstGeom prst="rect">
              <a:avLst/>
            </a:prstGeom>
          </p:spPr>
        </p:pic>
      </p:grpSp>
      <p:pic>
        <p:nvPicPr>
          <p:cNvPr id="13" name="Picture 2" descr="X:\Resources and ongoing non-project files\MARKETING\Images\Graphics\Logos - EFC\One Line\EFC logo - transparent background white lettering - large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453" y="6516575"/>
            <a:ext cx="1997169" cy="329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01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" y="990600"/>
            <a:ext cx="91440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Group Exercise: Assess the condition and criticality of the following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4"/>
          </a:xfrm>
        </p:spPr>
        <p:txBody>
          <a:bodyPr>
            <a:normAutofit/>
          </a:bodyPr>
          <a:lstStyle/>
          <a:p>
            <a:r>
              <a:rPr lang="en-US" dirty="0" smtClean="0"/>
              <a:t>Based on description of the asset, give your opinion on its condition, thinking about how likely/soon the asset might fail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Horizontal axis.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1 = very low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r>
              <a:rPr lang="en-US" dirty="0" smtClean="0">
                <a:solidFill>
                  <a:schemeClr val="accent1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5 = very high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</a:p>
          <a:p>
            <a:r>
              <a:rPr lang="en-US" dirty="0" smtClean="0"/>
              <a:t>Give your </a:t>
            </a:r>
            <a:r>
              <a:rPr lang="en-US" dirty="0"/>
              <a:t>opinion on its </a:t>
            </a:r>
            <a:r>
              <a:rPr lang="en-US" dirty="0" smtClean="0"/>
              <a:t>importance, thinking </a:t>
            </a:r>
            <a:r>
              <a:rPr lang="en-US" dirty="0"/>
              <a:t>about </a:t>
            </a:r>
            <a:r>
              <a:rPr lang="en-US" dirty="0" smtClean="0"/>
              <a:t>consequence or cost if failure occurs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Vertical </a:t>
            </a:r>
            <a:r>
              <a:rPr lang="en-US" dirty="0">
                <a:solidFill>
                  <a:schemeClr val="accent1"/>
                </a:solidFill>
              </a:rPr>
              <a:t>axis.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1 = very low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>
                <a:solidFill>
                  <a:srgbClr val="FF0000"/>
                </a:solidFill>
              </a:rPr>
              <a:t>5 = very high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67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/>
          <a:lstStyle/>
          <a:p>
            <a:r>
              <a:rPr lang="en-US" dirty="0" smtClean="0"/>
              <a:t>Asset 1: Elevated Storage Tank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only storage tank in small groundwater system.</a:t>
            </a:r>
          </a:p>
          <a:p>
            <a:r>
              <a:rPr lang="en-US" dirty="0" smtClean="0"/>
              <a:t>Installed in 1985. Inspected, sand blasted and repainted in 2002.</a:t>
            </a:r>
          </a:p>
          <a:p>
            <a:r>
              <a:rPr lang="en-US" dirty="0" smtClean="0"/>
              <a:t>Annual visual inspection shows no observable problems. No structural issues noted.</a:t>
            </a:r>
          </a:p>
          <a:p>
            <a:r>
              <a:rPr lang="en-US" dirty="0" smtClean="0"/>
              <a:t>Don’t know how long it will last.</a:t>
            </a:r>
          </a:p>
          <a:p>
            <a:r>
              <a:rPr lang="en-US" dirty="0" smtClean="0"/>
              <a:t>Many customers complaining of low pressure.</a:t>
            </a:r>
          </a:p>
          <a:p>
            <a:r>
              <a:rPr lang="en-US" dirty="0" smtClean="0"/>
              <a:t>Possible to pump water directly to customers but would have problems meeting peak demands and will have no fire flow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90600" y="6096000"/>
            <a:ext cx="76737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solidFill>
                  <a:prstClr val="black"/>
                </a:solidFill>
              </a:rPr>
              <a:t>Source: </a:t>
            </a:r>
            <a:r>
              <a:rPr lang="en-US" sz="1200" dirty="0" smtClean="0">
                <a:solidFill>
                  <a:prstClr val="black"/>
                </a:solidFill>
              </a:rPr>
              <a:t>A.M. KAN Work!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86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/>
          <a:lstStyle/>
          <a:p>
            <a:r>
              <a:rPr lang="en-US" dirty="0" smtClean="0"/>
              <a:t>Asset 2: Well Pump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 of 2 well pumps. Each can supply entire system, but system uses this pump more frequently (the second pump is less reliable).</a:t>
            </a:r>
          </a:p>
          <a:p>
            <a:r>
              <a:rPr lang="en-US" dirty="0" smtClean="0"/>
              <a:t>Pump located in the well.</a:t>
            </a:r>
          </a:p>
          <a:p>
            <a:r>
              <a:rPr lang="en-US" dirty="0" smtClean="0"/>
              <a:t>Installed in 1992. No major rehab work since then.</a:t>
            </a:r>
          </a:p>
          <a:p>
            <a:r>
              <a:rPr lang="en-US" dirty="0" smtClean="0"/>
              <a:t>Manufacturer expects pump to last 25 years.</a:t>
            </a:r>
          </a:p>
          <a:p>
            <a:r>
              <a:rPr lang="en-US" dirty="0" smtClean="0"/>
              <a:t>Operating within design specifications but is not as efficient as it used to be. Operator not noticing any other visible or audible problems. Routine maintenance is being performed.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90600" y="6096000"/>
            <a:ext cx="76737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solidFill>
                  <a:prstClr val="black"/>
                </a:solidFill>
              </a:rPr>
              <a:t>Source: </a:t>
            </a:r>
            <a:r>
              <a:rPr lang="en-US" sz="1200" dirty="0" smtClean="0">
                <a:solidFill>
                  <a:prstClr val="black"/>
                </a:solidFill>
              </a:rPr>
              <a:t>A.M. KAN Work!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44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/>
          <a:lstStyle/>
          <a:p>
            <a:r>
              <a:rPr lang="en-US" dirty="0" smtClean="0"/>
              <a:t>Asset 3: Water Main on Elm St.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Main serving half of the system’s customers.</a:t>
            </a:r>
          </a:p>
          <a:p>
            <a:r>
              <a:rPr lang="en-US" dirty="0" smtClean="0"/>
              <a:t>No record of when it was installed. Homes in that area were built in the 1950s.</a:t>
            </a:r>
          </a:p>
          <a:p>
            <a:r>
              <a:rPr lang="en-US" dirty="0" smtClean="0"/>
              <a:t>Operator and owner cannot recall any major rehab or replacement work since they took over in the 1990s.</a:t>
            </a:r>
          </a:p>
          <a:p>
            <a:r>
              <a:rPr lang="en-US" dirty="0" smtClean="0"/>
              <a:t>Had 5 breaks in the past 2 years, and numerous leaks.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9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27038"/>
          </a:xfrm>
        </p:spPr>
        <p:txBody>
          <a:bodyPr/>
          <a:lstStyle/>
          <a:p>
            <a:r>
              <a:rPr lang="en-US" dirty="0" smtClean="0"/>
              <a:t>Asset 4: Your Choice!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Pick any asset from YOUR water system. Describe it to the group and decide on an appropriate condition and criticality score.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5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Results from Cullowhee, NC: 6/2015</a:t>
            </a:r>
            <a:endParaRPr lang="en-US" sz="36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14400"/>
            <a:ext cx="7620000" cy="5805714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6581614"/>
            <a:ext cx="91265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solidFill>
                  <a:prstClr val="black"/>
                </a:solidFill>
              </a:rPr>
              <a:t>Source: </a:t>
            </a:r>
            <a:r>
              <a:rPr lang="en-US" sz="1200" dirty="0" smtClean="0">
                <a:solidFill>
                  <a:prstClr val="black"/>
                </a:solidFill>
              </a:rPr>
              <a:t>A.M. KAN Work!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>
            <a:off x="1710192" y="6188075"/>
            <a:ext cx="697071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126173" y="602664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4" rIns="91407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600" b="1" dirty="0">
                <a:solidFill>
                  <a:prstClr val="black"/>
                </a:solidFill>
              </a:rPr>
              <a:t>Low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8583023" y="6019800"/>
            <a:ext cx="63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4" rIns="91407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600" b="1" dirty="0">
                <a:solidFill>
                  <a:prstClr val="black"/>
                </a:solidFill>
              </a:rPr>
              <a:t>High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1649776" y="1447800"/>
            <a:ext cx="0" cy="457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369877" y="1111250"/>
            <a:ext cx="63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4" rIns="91407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600" b="1">
                <a:solidFill>
                  <a:prstClr val="black"/>
                </a:solidFill>
              </a:rPr>
              <a:t>High</a:t>
            </a:r>
          </a:p>
        </p:txBody>
      </p:sp>
      <p:sp>
        <p:nvSpPr>
          <p:cNvPr id="14" name="Oval 13"/>
          <p:cNvSpPr/>
          <p:nvPr/>
        </p:nvSpPr>
        <p:spPr>
          <a:xfrm>
            <a:off x="3962400" y="3199504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962400" y="1262595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81800" y="1228782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562600" y="1414995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410200" y="2228626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410200" y="1266732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9758800" y="4191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0080812" y="2548666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0372912" y="3394038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0546200" y="4059966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60500" y="4364766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0220512" y="3143026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0525312" y="3755166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0080812" y="2912484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8077200" y="1239725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8237573" y="1392125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8430623" y="1076382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6699109" y="2207513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11138493" y="3257836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1604812" y="3310666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8085173" y="4191000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11604812" y="25334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11757212" y="26858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11909612" y="28382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12062012" y="29906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2214412" y="31430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2366812" y="32954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12519212" y="34478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76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Place the assets on the risk analysis chart</a:t>
            </a:r>
            <a:endParaRPr lang="en-US" sz="36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14400"/>
            <a:ext cx="7620000" cy="5805714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6581614"/>
            <a:ext cx="91265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solidFill>
                  <a:prstClr val="black"/>
                </a:solidFill>
              </a:rPr>
              <a:t>Source: </a:t>
            </a:r>
            <a:r>
              <a:rPr lang="en-US" sz="1200" dirty="0" smtClean="0">
                <a:solidFill>
                  <a:prstClr val="black"/>
                </a:solidFill>
              </a:rPr>
              <a:t>A.M. KAN Work!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>
            <a:off x="1710192" y="6188075"/>
            <a:ext cx="697071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126173" y="602664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4" rIns="91407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600" b="1" dirty="0">
                <a:solidFill>
                  <a:prstClr val="black"/>
                </a:solidFill>
              </a:rPr>
              <a:t>Low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8583023" y="6019800"/>
            <a:ext cx="63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4" rIns="91407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600" b="1" dirty="0">
                <a:solidFill>
                  <a:prstClr val="black"/>
                </a:solidFill>
              </a:rPr>
              <a:t>High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1649776" y="1447800"/>
            <a:ext cx="0" cy="457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369877" y="1111250"/>
            <a:ext cx="63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7" tIns="45704" rIns="91407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600" b="1">
                <a:solidFill>
                  <a:prstClr val="black"/>
                </a:solidFill>
              </a:rPr>
              <a:t>High</a:t>
            </a:r>
          </a:p>
        </p:txBody>
      </p:sp>
      <p:sp>
        <p:nvSpPr>
          <p:cNvPr id="14" name="Oval 13"/>
          <p:cNvSpPr/>
          <p:nvPr/>
        </p:nvSpPr>
        <p:spPr>
          <a:xfrm>
            <a:off x="9601145" y="4032449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9409331" y="2654151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9601145" y="326741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9601145" y="3664857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714131" y="4517166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9430352" y="2962853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9758800" y="4191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0080812" y="2548666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0372912" y="3394038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0546200" y="4059966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660500" y="4364766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0220512" y="3143026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0525312" y="3755166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0080812" y="2912484"/>
            <a:ext cx="304800" cy="304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0487079" y="1833353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0965300" y="2453959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10698600" y="2149159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10969319" y="2864317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11138493" y="3257836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1604812" y="3310666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11302730" y="3727649"/>
            <a:ext cx="304800" cy="304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11604812" y="25334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11757212" y="26858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11909612" y="28382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12062012" y="29906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2214412" y="31430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2366812" y="32954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12519212" y="3447826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12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Risk of Failure Should Drive the Program</a:t>
            </a:r>
            <a:endParaRPr lang="en-US" sz="36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14400"/>
            <a:ext cx="7620000" cy="5805714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-30480" y="6583681"/>
            <a:ext cx="91265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solidFill>
                  <a:prstClr val="black"/>
                </a:solidFill>
              </a:rPr>
              <a:t>Source: </a:t>
            </a:r>
            <a:r>
              <a:rPr lang="en-US" sz="1200" dirty="0" smtClean="0">
                <a:solidFill>
                  <a:prstClr val="black"/>
                </a:solidFill>
              </a:rPr>
              <a:t>A.M. KAN Work!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69877" y="1348376"/>
            <a:ext cx="6935923" cy="493776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alpha val="62000"/>
                </a:schemeClr>
              </a:gs>
              <a:gs pos="50000">
                <a:schemeClr val="accent2">
                  <a:lumMod val="40000"/>
                  <a:lumOff val="60000"/>
                  <a:alpha val="62000"/>
                </a:schemeClr>
              </a:gs>
              <a:gs pos="100000">
                <a:schemeClr val="accent2">
                  <a:lumMod val="20000"/>
                  <a:lumOff val="80000"/>
                  <a:alpha val="62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126173" y="1111250"/>
            <a:ext cx="8091850" cy="5251948"/>
            <a:chOff x="1126173" y="1111250"/>
            <a:chExt cx="8091850" cy="5251948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>
              <a:off x="1710192" y="6188075"/>
              <a:ext cx="697071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126173" y="6026648"/>
              <a:ext cx="5905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07" tIns="45704" rIns="91407" bIns="4570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1600" b="1" dirty="0">
                  <a:solidFill>
                    <a:prstClr val="black"/>
                  </a:solidFill>
                </a:rPr>
                <a:t>Low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8583023" y="6019800"/>
              <a:ext cx="635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07" tIns="45704" rIns="91407" bIns="4570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1600" b="1" dirty="0">
                  <a:solidFill>
                    <a:prstClr val="black"/>
                  </a:solidFill>
                </a:rPr>
                <a:t>High</a:t>
              </a: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1649776" y="1447800"/>
              <a:ext cx="0" cy="45720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auto">
            <a:xfrm>
              <a:off x="1369877" y="1111250"/>
              <a:ext cx="635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07" tIns="45704" rIns="91407" bIns="4570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1600" b="1">
                  <a:solidFill>
                    <a:prstClr val="black"/>
                  </a:solidFill>
                </a:rPr>
                <a:t>High</a:t>
              </a:r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988862" y="2010342"/>
            <a:ext cx="3200400" cy="120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7" tIns="45704" rIns="91407" bIns="45704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Immediate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</a:rPr>
              <a:t>Work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028051" y="4336452"/>
            <a:ext cx="3200400" cy="830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7" tIns="45704" rIns="91407" bIns="45704">
            <a:spAutoFit/>
          </a:bodyPr>
          <a:lstStyle/>
          <a:p>
            <a:pPr algn="ctr"/>
            <a:r>
              <a:rPr lang="en-US" sz="2400" b="1" dirty="0">
                <a:solidFill>
                  <a:srgbClr val="F79646">
                    <a:lumMod val="75000"/>
                  </a:srgbClr>
                </a:solidFill>
              </a:rPr>
              <a:t>Schedule for Rehab/ Replacement</a:t>
            </a:r>
            <a:endParaRPr lang="en-US" sz="2400" b="1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921694" y="2010342"/>
            <a:ext cx="2832961" cy="120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7" tIns="45704" rIns="91407" bIns="45704">
            <a:spAutoFit/>
          </a:bodyPr>
          <a:lstStyle/>
          <a:p>
            <a:pPr algn="ctr"/>
            <a:r>
              <a:rPr lang="en-US" sz="2400" b="1" dirty="0">
                <a:solidFill>
                  <a:srgbClr val="F79646">
                    <a:lumMod val="75000"/>
                  </a:srgbClr>
                </a:solidFill>
              </a:rPr>
              <a:t>Aggressive Monitoring Program</a:t>
            </a:r>
            <a:endParaRPr lang="en-US" sz="2400" b="1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134796" y="4336452"/>
            <a:ext cx="2470593" cy="830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7" tIns="45704" rIns="91407" bIns="45704">
            <a:spAutoFit/>
          </a:bodyPr>
          <a:lstStyle/>
          <a:p>
            <a:pPr algn="ctr"/>
            <a:r>
              <a:rPr lang="en-US" sz="2400" b="1" dirty="0">
                <a:solidFill>
                  <a:srgbClr val="4BACC6">
                    <a:lumMod val="50000"/>
                  </a:srgbClr>
                </a:solidFill>
              </a:rPr>
              <a:t>Regular Monitoring</a:t>
            </a:r>
            <a:endParaRPr lang="en-US" sz="2400" b="1" dirty="0">
              <a:solidFill>
                <a:srgbClr val="4BACC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58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FCN Small Systems R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473</Words>
  <Application>Microsoft Office PowerPoint</Application>
  <PresentationFormat>On-screen Show (4:3)</PresentationFormat>
  <Paragraphs>103</Paragraphs>
  <Slides>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EFCN Small Systems R2</vt:lpstr>
      <vt:lpstr>Group Exercise: Assess the condition and criticality of the following assets</vt:lpstr>
      <vt:lpstr>Asset 1: Elevated Storage Tank</vt:lpstr>
      <vt:lpstr>Asset 2: Well Pump #1</vt:lpstr>
      <vt:lpstr>Asset 3: Water Main on Elm St.</vt:lpstr>
      <vt:lpstr>Asset 4: Your Choice!</vt:lpstr>
      <vt:lpstr>Results from Cullowhee, NC: 6/2015</vt:lpstr>
      <vt:lpstr>Place the assets on the risk analysis chart</vt:lpstr>
      <vt:lpstr>Risk of Failure Should Drive the Program</vt:lpstr>
    </vt:vector>
  </TitlesOfParts>
  <Company>The University of North Carolina at 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Exercise: Assess the condition and criticality of the following assets</dc:title>
  <dc:creator>Glenn Barnes</dc:creator>
  <cp:lastModifiedBy>Glenn Barnes</cp:lastModifiedBy>
  <cp:revision>1</cp:revision>
  <dcterms:created xsi:type="dcterms:W3CDTF">2015-06-30T16:12:49Z</dcterms:created>
  <dcterms:modified xsi:type="dcterms:W3CDTF">2015-06-30T16:13:07Z</dcterms:modified>
</cp:coreProperties>
</file>