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7" Type="http://schemas.microsoft.com/office/2020/02/relationships/classificationlabels" Target="docMetadata/LabelInfo.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0"/>
  </p:notesMasterIdLst>
  <p:sldIdLst>
    <p:sldId id="683" r:id="rId5"/>
    <p:sldId id="693" r:id="rId6"/>
    <p:sldId id="4374" r:id="rId7"/>
    <p:sldId id="4377" r:id="rId8"/>
    <p:sldId id="4378" r:id="rId9"/>
    <p:sldId id="320" r:id="rId10"/>
    <p:sldId id="4379" r:id="rId11"/>
    <p:sldId id="290" r:id="rId12"/>
    <p:sldId id="4381" r:id="rId13"/>
    <p:sldId id="4382" r:id="rId14"/>
    <p:sldId id="4383" r:id="rId15"/>
    <p:sldId id="4385" r:id="rId16"/>
    <p:sldId id="4384" r:id="rId17"/>
    <p:sldId id="4369" r:id="rId18"/>
    <p:sldId id="4386" r:id="rId19"/>
    <p:sldId id="4387" r:id="rId20"/>
    <p:sldId id="4388" r:id="rId21"/>
    <p:sldId id="4389" r:id="rId22"/>
    <p:sldId id="4391" r:id="rId23"/>
    <p:sldId id="4370" r:id="rId24"/>
    <p:sldId id="4371" r:id="rId25"/>
    <p:sldId id="4392" r:id="rId26"/>
    <p:sldId id="4390" r:id="rId27"/>
    <p:sldId id="4393" r:id="rId28"/>
    <p:sldId id="4394"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B78217-2E13-66B8-452B-EA57DF5D6F07}" name="Kimble, Leslie" initials="LK" userId="S::C624P459@wichita.edu::a68b0f64-f252-4e8a-b010-68fc82e47853"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3625" autoAdjust="0"/>
  </p:normalViewPr>
  <p:slideViewPr>
    <p:cSldViewPr snapToGrid="0">
      <p:cViewPr varScale="1">
        <p:scale>
          <a:sx n="70" d="100"/>
          <a:sy n="70" d="100"/>
        </p:scale>
        <p:origin x="215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8/10/relationships/authors" Target="author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6E9740-A491-48FF-A28E-1EB2AF5B6129}" type="datetimeFigureOut">
              <a:rPr lang="en-US" smtClean="0"/>
              <a:t>8/26/2026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F5D4EA-55D7-42E2-B8AA-9E18D43F12CD}" type="slidenum">
              <a:rPr lang="en-US" smtClean="0"/>
              <a:t>‹#›</a:t>
            </a:fld>
            <a:endParaRPr lang="en-US"/>
          </a:p>
        </p:txBody>
      </p:sp>
    </p:spTree>
    <p:extLst>
      <p:ext uri="{BB962C8B-B14F-4D97-AF65-F5344CB8AC3E}">
        <p14:creationId xmlns:p14="http://schemas.microsoft.com/office/powerpoint/2010/main" val="38018964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efcnetwork.org/resources/resources-for-utilities/"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Introduction:  Talk about yourself!  Tell them what you do and maybe a fun fact!</a:t>
            </a:r>
          </a:p>
          <a:p>
            <a:endParaRPr lang="en-US" dirty="0"/>
          </a:p>
        </p:txBody>
      </p:sp>
      <p:sp>
        <p:nvSpPr>
          <p:cNvPr id="4" name="Slide Number Placeholder 3"/>
          <p:cNvSpPr>
            <a:spLocks noGrp="1"/>
          </p:cNvSpPr>
          <p:nvPr>
            <p:ph type="sldNum" sz="quarter" idx="5"/>
          </p:nvPr>
        </p:nvSpPr>
        <p:spPr/>
        <p:txBody>
          <a:bodyPr/>
          <a:lstStyle/>
          <a:p>
            <a:fld id="{E0688BCE-1310-4002-8929-AE212001C0E9}" type="slidenum">
              <a:rPr lang="en-US" smtClean="0"/>
              <a:t>1</a:t>
            </a:fld>
            <a:endParaRPr lang="en-US"/>
          </a:p>
        </p:txBody>
      </p:sp>
    </p:spTree>
    <p:extLst>
      <p:ext uri="{BB962C8B-B14F-4D97-AF65-F5344CB8AC3E}">
        <p14:creationId xmlns:p14="http://schemas.microsoft.com/office/powerpoint/2010/main" val="1840752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2F5D4EA-55D7-42E2-B8AA-9E18D43F12CD}" type="slidenum">
              <a:rPr lang="en-US" smtClean="0"/>
              <a:t>10</a:t>
            </a:fld>
            <a:endParaRPr lang="en-US"/>
          </a:p>
        </p:txBody>
      </p:sp>
    </p:spTree>
    <p:extLst>
      <p:ext uri="{BB962C8B-B14F-4D97-AF65-F5344CB8AC3E}">
        <p14:creationId xmlns:p14="http://schemas.microsoft.com/office/powerpoint/2010/main" val="24516435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2F5D4EA-55D7-42E2-B8AA-9E18D43F12CD}" type="slidenum">
              <a:rPr lang="en-US" smtClean="0"/>
              <a:t>11</a:t>
            </a:fld>
            <a:endParaRPr lang="en-US"/>
          </a:p>
        </p:txBody>
      </p:sp>
    </p:spTree>
    <p:extLst>
      <p:ext uri="{BB962C8B-B14F-4D97-AF65-F5344CB8AC3E}">
        <p14:creationId xmlns:p14="http://schemas.microsoft.com/office/powerpoint/2010/main" val="31061291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kids who love biology- this is a video of water bugs.</a:t>
            </a:r>
          </a:p>
        </p:txBody>
      </p:sp>
      <p:sp>
        <p:nvSpPr>
          <p:cNvPr id="4" name="Slide Number Placeholder 3"/>
          <p:cNvSpPr>
            <a:spLocks noGrp="1"/>
          </p:cNvSpPr>
          <p:nvPr>
            <p:ph type="sldNum" sz="quarter" idx="5"/>
          </p:nvPr>
        </p:nvSpPr>
        <p:spPr/>
        <p:txBody>
          <a:bodyPr/>
          <a:lstStyle/>
          <a:p>
            <a:fld id="{B2F5D4EA-55D7-42E2-B8AA-9E18D43F12CD}" type="slidenum">
              <a:rPr lang="en-US" smtClean="0"/>
              <a:t>12</a:t>
            </a:fld>
            <a:endParaRPr lang="en-US"/>
          </a:p>
        </p:txBody>
      </p:sp>
    </p:spTree>
    <p:extLst>
      <p:ext uri="{BB962C8B-B14F-4D97-AF65-F5344CB8AC3E}">
        <p14:creationId xmlns:p14="http://schemas.microsoft.com/office/powerpoint/2010/main" val="6685326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things that should not go down a drain or toilet.   Let’s look at our jars, how are they looking?  </a:t>
            </a:r>
          </a:p>
          <a:p>
            <a:endParaRPr lang="en-US" dirty="0"/>
          </a:p>
          <a:p>
            <a:r>
              <a:rPr lang="en-US" dirty="0"/>
              <a:t>Is the wipe still in one piece? </a:t>
            </a:r>
          </a:p>
          <a:p>
            <a:endParaRPr lang="en-US" dirty="0"/>
          </a:p>
          <a:p>
            <a:r>
              <a:rPr lang="en-US" dirty="0"/>
              <a:t>Top left is grease and oil used for cooking.  This was disposed of improperly at a commercial site.  Top right, can you guess what that is?  Flushable wipes.  Do you think flushable wipes are in fact flushable?  And then the bottom picture is a collection of things retrieved at a wastewater plant.  These items made it all the way to the plant.  </a:t>
            </a:r>
          </a:p>
          <a:p>
            <a:endParaRPr lang="en-US" dirty="0"/>
          </a:p>
          <a:p>
            <a:r>
              <a:rPr lang="en-US" b="1" dirty="0"/>
              <a:t>( You can talk about anything you have seen that is interesting, if it is unique to your site.)</a:t>
            </a:r>
          </a:p>
        </p:txBody>
      </p:sp>
      <p:sp>
        <p:nvSpPr>
          <p:cNvPr id="4" name="Slide Number Placeholder 3"/>
          <p:cNvSpPr>
            <a:spLocks noGrp="1"/>
          </p:cNvSpPr>
          <p:nvPr>
            <p:ph type="sldNum" sz="quarter" idx="5"/>
          </p:nvPr>
        </p:nvSpPr>
        <p:spPr/>
        <p:txBody>
          <a:bodyPr/>
          <a:lstStyle/>
          <a:p>
            <a:fld id="{B2F5D4EA-55D7-42E2-B8AA-9E18D43F12CD}" type="slidenum">
              <a:rPr lang="en-US" smtClean="0"/>
              <a:t>13</a:t>
            </a:fld>
            <a:endParaRPr lang="en-US"/>
          </a:p>
        </p:txBody>
      </p:sp>
    </p:spTree>
    <p:extLst>
      <p:ext uri="{BB962C8B-B14F-4D97-AF65-F5344CB8AC3E}">
        <p14:creationId xmlns:p14="http://schemas.microsoft.com/office/powerpoint/2010/main" val="21528588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 Add in pictures of you at work, your employees, operators, contractors, etc.  JAG students do not get to travel a lot, so if you have worked in a lot of different locations, you can share those experiences for a minute or two.) </a:t>
            </a:r>
          </a:p>
        </p:txBody>
      </p:sp>
      <p:sp>
        <p:nvSpPr>
          <p:cNvPr id="4" name="Slide Number Placeholder 3"/>
          <p:cNvSpPr>
            <a:spLocks noGrp="1"/>
          </p:cNvSpPr>
          <p:nvPr>
            <p:ph type="sldNum" sz="quarter" idx="5"/>
          </p:nvPr>
        </p:nvSpPr>
        <p:spPr/>
        <p:txBody>
          <a:bodyPr/>
          <a:lstStyle/>
          <a:p>
            <a:fld id="{E0688BCE-1310-4002-8929-AE212001C0E9}" type="slidenum">
              <a:rPr lang="en-US" smtClean="0"/>
              <a:t>14</a:t>
            </a:fld>
            <a:endParaRPr lang="en-US"/>
          </a:p>
        </p:txBody>
      </p:sp>
    </p:spTree>
    <p:extLst>
      <p:ext uri="{BB962C8B-B14F-4D97-AF65-F5344CB8AC3E}">
        <p14:creationId xmlns:p14="http://schemas.microsoft.com/office/powerpoint/2010/main" val="7826508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 you are welcome to update these with your own photos.  Give a brief description of job duties for each role.  If you do not have this employee, or work with this employee then delete it from your presentation.  Or you can talk about how these other careers are necessary you just may not have experience.  Use Quotes as needed.)</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Tw Cen MT" panose="020B0602020104020603" pitchFamily="34" charset="0"/>
                <a:ea typeface="+mn-ea"/>
                <a:cs typeface="+mn-cs"/>
              </a:rPr>
              <a:t>“Recycling is more than pop cans and plastic bottles. </a:t>
            </a:r>
            <a:r>
              <a:rPr kumimoji="0" lang="en-US" sz="1200" b="1" i="0" u="none" strike="noStrike" kern="1200" cap="none" spc="0" normalizeH="0" baseline="0" noProof="0" dirty="0">
                <a:ln>
                  <a:noFill/>
                </a:ln>
                <a:solidFill>
                  <a:srgbClr val="000000"/>
                </a:solidFill>
                <a:effectLst/>
                <a:uLnTx/>
                <a:uFillTx/>
                <a:latin typeface="Tw Cen MT" panose="020B0602020104020603" pitchFamily="34" charset="0"/>
                <a:ea typeface="+mn-ea"/>
                <a:cs typeface="+mn-cs"/>
              </a:rPr>
              <a:t>We recycle water</a:t>
            </a:r>
            <a:r>
              <a:rPr kumimoji="0" lang="en-US" sz="1200" b="0" i="0" u="none" strike="noStrike" kern="1200" cap="none" spc="0" normalizeH="0" baseline="0" noProof="0" dirty="0">
                <a:ln>
                  <a:noFill/>
                </a:ln>
                <a:solidFill>
                  <a:srgbClr val="000000"/>
                </a:solidFill>
                <a:effectLst/>
                <a:uLnTx/>
                <a:uFillTx/>
                <a:latin typeface="Tw Cen MT" panose="020B0602020104020603" pitchFamily="34" charset="0"/>
                <a:ea typeface="+mn-ea"/>
                <a:cs typeface="+mn-cs"/>
              </a:rPr>
              <a:t>. There is no new water being made, so we have to recycle what we have. At a wastewater treatment plant that’s what we do. We turn wastewater into clean water and put it back into nature to get used by someone else.”</a:t>
            </a:r>
          </a:p>
          <a:p>
            <a:endParaRPr lang="en-US" dirty="0"/>
          </a:p>
        </p:txBody>
      </p:sp>
      <p:sp>
        <p:nvSpPr>
          <p:cNvPr id="4" name="Slide Number Placeholder 3"/>
          <p:cNvSpPr>
            <a:spLocks noGrp="1"/>
          </p:cNvSpPr>
          <p:nvPr>
            <p:ph type="sldNum" sz="quarter" idx="5"/>
          </p:nvPr>
        </p:nvSpPr>
        <p:spPr/>
        <p:txBody>
          <a:bodyPr/>
          <a:lstStyle/>
          <a:p>
            <a:fld id="{B2F5D4EA-55D7-42E2-B8AA-9E18D43F12CD}" type="slidenum">
              <a:rPr lang="en-US" smtClean="0"/>
              <a:t>15</a:t>
            </a:fld>
            <a:endParaRPr lang="en-US"/>
          </a:p>
        </p:txBody>
      </p:sp>
    </p:spTree>
    <p:extLst>
      <p:ext uri="{BB962C8B-B14F-4D97-AF65-F5344CB8AC3E}">
        <p14:creationId xmlns:p14="http://schemas.microsoft.com/office/powerpoint/2010/main" val="2635103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Regulator: </a:t>
            </a:r>
            <a:r>
              <a:rPr kumimoji="0" lang="en-US" sz="1200" b="0" i="0" u="none" strike="noStrike" kern="1200" cap="none" spc="0" normalizeH="0" baseline="0" noProof="0" dirty="0">
                <a:ln>
                  <a:noFill/>
                </a:ln>
                <a:solidFill>
                  <a:srgbClr val="000000"/>
                </a:solidFill>
                <a:effectLst/>
                <a:uLnTx/>
                <a:uFillTx/>
                <a:latin typeface="Tw Cen MT" panose="020B0602020104020603" pitchFamily="34" charset="0"/>
                <a:ea typeface="+mn-ea"/>
                <a:cs typeface="+mn-cs"/>
              </a:rPr>
              <a:t>My job affords me the opportunity to </a:t>
            </a:r>
            <a:r>
              <a:rPr kumimoji="0" lang="en-US" sz="1200" b="1" i="0" u="none" strike="noStrike" kern="1200" cap="none" spc="0" normalizeH="0" baseline="0" noProof="0" dirty="0">
                <a:ln>
                  <a:noFill/>
                </a:ln>
                <a:solidFill>
                  <a:srgbClr val="000000"/>
                </a:solidFill>
                <a:effectLst/>
                <a:uLnTx/>
                <a:uFillTx/>
                <a:latin typeface="Tw Cen MT" panose="020B0602020104020603" pitchFamily="34" charset="0"/>
                <a:ea typeface="+mn-ea"/>
                <a:cs typeface="+mn-cs"/>
              </a:rPr>
              <a:t>protect</a:t>
            </a:r>
            <a:r>
              <a:rPr kumimoji="0" lang="en-US" sz="1200" b="0" i="0" u="none" strike="noStrike" kern="1200" cap="none" spc="0" normalizeH="0" baseline="0" noProof="0" dirty="0">
                <a:ln>
                  <a:noFill/>
                </a:ln>
                <a:solidFill>
                  <a:srgbClr val="000000"/>
                </a:solidFill>
                <a:effectLst/>
                <a:uLnTx/>
                <a:uFillTx/>
                <a:latin typeface="Tw Cen MT" panose="020B0602020104020603" pitchFamily="34" charset="0"/>
                <a:ea typeface="+mn-ea"/>
                <a:cs typeface="+mn-cs"/>
              </a:rPr>
              <a:t> both the </a:t>
            </a:r>
            <a:r>
              <a:rPr kumimoji="0" lang="en-US" sz="1200" b="1" i="0" u="none" strike="noStrike" kern="1200" cap="none" spc="0" normalizeH="0" baseline="0" noProof="0" dirty="0">
                <a:ln>
                  <a:noFill/>
                </a:ln>
                <a:solidFill>
                  <a:srgbClr val="000000"/>
                </a:solidFill>
                <a:effectLst/>
                <a:uLnTx/>
                <a:uFillTx/>
                <a:latin typeface="Tw Cen MT" panose="020B0602020104020603" pitchFamily="34" charset="0"/>
                <a:ea typeface="+mn-ea"/>
                <a:cs typeface="+mn-cs"/>
              </a:rPr>
              <a:t>public and environmental health</a:t>
            </a:r>
            <a:r>
              <a:rPr kumimoji="0" lang="en-US" sz="1200" b="0" i="0" u="none" strike="noStrike" kern="1200" cap="none" spc="0" normalizeH="0" baseline="0" noProof="0" dirty="0">
                <a:ln>
                  <a:noFill/>
                </a:ln>
                <a:solidFill>
                  <a:srgbClr val="000000"/>
                </a:solidFill>
                <a:effectLst/>
                <a:uLnTx/>
                <a:uFillTx/>
                <a:latin typeface="Tw Cen MT" panose="020B0602020104020603" pitchFamily="34" charset="0"/>
                <a:ea typeface="+mn-ea"/>
                <a:cs typeface="+mn-cs"/>
              </a:rPr>
              <a:t>. I accomplish this by </a:t>
            </a:r>
            <a:r>
              <a:rPr kumimoji="0" lang="en-US" sz="1200" b="1" i="0" u="none" strike="noStrike" kern="1200" cap="none" spc="0" normalizeH="0" baseline="0" noProof="0" dirty="0">
                <a:ln>
                  <a:noFill/>
                </a:ln>
                <a:solidFill>
                  <a:srgbClr val="000000"/>
                </a:solidFill>
                <a:effectLst/>
                <a:uLnTx/>
                <a:uFillTx/>
                <a:latin typeface="Tw Cen MT" panose="020B0602020104020603" pitchFamily="34" charset="0"/>
                <a:ea typeface="+mn-ea"/>
                <a:cs typeface="+mn-cs"/>
              </a:rPr>
              <a:t>enforcing</a:t>
            </a:r>
            <a:r>
              <a:rPr kumimoji="0" lang="en-US" sz="1200" b="0" i="0" u="none" strike="noStrike" kern="1200" cap="none" spc="0" normalizeH="0" baseline="0" noProof="0" dirty="0">
                <a:ln>
                  <a:noFill/>
                </a:ln>
                <a:solidFill>
                  <a:srgbClr val="000000"/>
                </a:solidFill>
                <a:effectLst/>
                <a:uLnTx/>
                <a:uFillTx/>
                <a:latin typeface="Tw Cen MT" panose="020B0602020104020603" pitchFamily="34" charset="0"/>
                <a:ea typeface="+mn-ea"/>
                <a:cs typeface="+mn-cs"/>
              </a:rPr>
              <a:t> regulations and providing </a:t>
            </a:r>
            <a:r>
              <a:rPr kumimoji="0" lang="en-US" sz="1200" b="1" i="0" u="none" strike="noStrike" kern="1200" cap="none" spc="0" normalizeH="0" baseline="0" noProof="0" dirty="0">
                <a:ln>
                  <a:noFill/>
                </a:ln>
                <a:solidFill>
                  <a:srgbClr val="000000"/>
                </a:solidFill>
                <a:effectLst/>
                <a:uLnTx/>
                <a:uFillTx/>
                <a:latin typeface="Tw Cen MT" panose="020B0602020104020603" pitchFamily="34" charset="0"/>
                <a:ea typeface="+mn-ea"/>
                <a:cs typeface="+mn-cs"/>
              </a:rPr>
              <a:t>technical and financial assistance</a:t>
            </a:r>
            <a:r>
              <a:rPr kumimoji="0" lang="en-US" sz="1200" b="0" i="0" u="none" strike="noStrike" kern="1200" cap="none" spc="0" normalizeH="0" baseline="0" noProof="0" dirty="0">
                <a:ln>
                  <a:noFill/>
                </a:ln>
                <a:solidFill>
                  <a:srgbClr val="000000"/>
                </a:solidFill>
                <a:effectLst/>
                <a:uLnTx/>
                <a:uFillTx/>
                <a:latin typeface="Tw Cen MT" panose="020B0602020104020603" pitchFamily="34" charset="0"/>
                <a:ea typeface="+mn-ea"/>
                <a:cs typeface="+mn-cs"/>
              </a:rPr>
              <a:t>. My job challenges me to develop </a:t>
            </a:r>
            <a:r>
              <a:rPr kumimoji="0" lang="en-US" sz="1200" b="1" i="0" u="none" strike="noStrike" kern="1200" cap="none" spc="0" normalizeH="0" baseline="0" noProof="0" dirty="0">
                <a:ln>
                  <a:noFill/>
                </a:ln>
                <a:solidFill>
                  <a:srgbClr val="000000"/>
                </a:solidFill>
                <a:effectLst/>
                <a:uLnTx/>
                <a:uFillTx/>
                <a:latin typeface="Tw Cen MT" panose="020B0602020104020603" pitchFamily="34" charset="0"/>
                <a:ea typeface="+mn-ea"/>
                <a:cs typeface="+mn-cs"/>
              </a:rPr>
              <a:t>creative approaches </a:t>
            </a:r>
            <a:r>
              <a:rPr kumimoji="0" lang="en-US" sz="1200" b="0" i="0" u="none" strike="noStrike" kern="1200" cap="none" spc="0" normalizeH="0" baseline="0" noProof="0" dirty="0">
                <a:ln>
                  <a:noFill/>
                </a:ln>
                <a:solidFill>
                  <a:srgbClr val="000000"/>
                </a:solidFill>
                <a:effectLst/>
                <a:uLnTx/>
                <a:uFillTx/>
                <a:latin typeface="Tw Cen MT" panose="020B0602020104020603" pitchFamily="34" charset="0"/>
                <a:ea typeface="+mn-ea"/>
                <a:cs typeface="+mn-cs"/>
              </a:rPr>
              <a:t>to achieve compliance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Chemist: </a:t>
            </a:r>
            <a:r>
              <a:rPr kumimoji="0" lang="en-US" sz="1200" b="0" i="0" u="none" strike="noStrike" kern="1200" cap="none" spc="0" normalizeH="0" baseline="0" noProof="0" dirty="0">
                <a:ln>
                  <a:noFill/>
                </a:ln>
                <a:solidFill>
                  <a:srgbClr val="000000"/>
                </a:solidFill>
                <a:effectLst/>
                <a:uLnTx/>
                <a:uFillTx/>
                <a:latin typeface="Tw Cen MT" panose="020B0602020104020603" pitchFamily="34" charset="0"/>
                <a:ea typeface="+mn-ea"/>
                <a:cs typeface="+mn-cs"/>
              </a:rPr>
              <a:t>Working in a wastewater laboratory is challenging and interesting. With a wide variety of analytical work needed to evaluate processes and meet discharge permit regulations, </a:t>
            </a:r>
            <a:r>
              <a:rPr kumimoji="0" lang="en-US" sz="1200" b="1" i="0" u="none" strike="noStrike" kern="1200" cap="none" spc="0" normalizeH="0" baseline="0" noProof="0" dirty="0">
                <a:ln>
                  <a:noFill/>
                </a:ln>
                <a:solidFill>
                  <a:srgbClr val="000000"/>
                </a:solidFill>
                <a:effectLst/>
                <a:uLnTx/>
                <a:uFillTx/>
                <a:latin typeface="Tw Cen MT" panose="020B0602020104020603" pitchFamily="34" charset="0"/>
                <a:ea typeface="+mn-ea"/>
                <a:cs typeface="+mn-cs"/>
              </a:rPr>
              <a:t>you will never be bored.</a:t>
            </a:r>
          </a:p>
          <a:p>
            <a:endParaRPr lang="en-US" dirty="0"/>
          </a:p>
        </p:txBody>
      </p:sp>
      <p:sp>
        <p:nvSpPr>
          <p:cNvPr id="4" name="Slide Number Placeholder 3"/>
          <p:cNvSpPr>
            <a:spLocks noGrp="1"/>
          </p:cNvSpPr>
          <p:nvPr>
            <p:ph type="sldNum" sz="quarter" idx="5"/>
          </p:nvPr>
        </p:nvSpPr>
        <p:spPr/>
        <p:txBody>
          <a:bodyPr/>
          <a:lstStyle/>
          <a:p>
            <a:fld id="{B2F5D4EA-55D7-42E2-B8AA-9E18D43F12CD}" type="slidenum">
              <a:rPr lang="en-US" smtClean="0"/>
              <a:t>16</a:t>
            </a:fld>
            <a:endParaRPr lang="en-US"/>
          </a:p>
        </p:txBody>
      </p:sp>
    </p:spTree>
    <p:extLst>
      <p:ext uri="{BB962C8B-B14F-4D97-AF65-F5344CB8AC3E}">
        <p14:creationId xmlns:p14="http://schemas.microsoft.com/office/powerpoint/2010/main" val="7265779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Control Specialist: </a:t>
            </a:r>
            <a:r>
              <a:rPr lang="en-US" sz="1200" dirty="0"/>
              <a:t>“Water treatment facilities rely heavily on communication systems, automation, sensors, and controls to ensure safe and reliable water for the community.”</a:t>
            </a:r>
            <a:endParaRPr kumimoji="0" lang="en-US" sz="1200" b="0" i="0" u="none" strike="noStrike" kern="1200" cap="none" spc="0" normalizeH="0" baseline="0" noProof="0" dirty="0">
              <a:ln>
                <a:noFill/>
              </a:ln>
              <a:solidFill>
                <a:srgbClr val="000000"/>
              </a:solidFill>
              <a:effectLst/>
              <a:uLnTx/>
              <a:uFillTx/>
              <a:latin typeface="Arial" panose="020B0604020202020204"/>
              <a:ea typeface="+mn-ea"/>
              <a:cs typeface="+mn-cs"/>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OT and Cyber: </a:t>
            </a:r>
            <a:r>
              <a:rPr lang="en-US" sz="1200" dirty="0"/>
              <a:t>“I never envisioned my career path leading to a water treatment plant, but the transition has been incredibly rewarding. During my years in the Air Force, I learned the true value of working alongside a dedicated team focused on a single, vital mission: Protecting the American People.  Today, working in OT Cybersecurity for the City of Wichita gives me the exact same sense of fulfillment.  Its an honor to continue serving by protecting the critical cyber-physical systems that Wichita citizens rely on every single day.” </a:t>
            </a:r>
          </a:p>
          <a:p>
            <a:endParaRPr lang="en-US" dirty="0"/>
          </a:p>
        </p:txBody>
      </p:sp>
      <p:sp>
        <p:nvSpPr>
          <p:cNvPr id="4" name="Slide Number Placeholder 3"/>
          <p:cNvSpPr>
            <a:spLocks noGrp="1"/>
          </p:cNvSpPr>
          <p:nvPr>
            <p:ph type="sldNum" sz="quarter" idx="5"/>
          </p:nvPr>
        </p:nvSpPr>
        <p:spPr/>
        <p:txBody>
          <a:bodyPr/>
          <a:lstStyle/>
          <a:p>
            <a:fld id="{B2F5D4EA-55D7-42E2-B8AA-9E18D43F12CD}" type="slidenum">
              <a:rPr lang="en-US" smtClean="0"/>
              <a:t>17</a:t>
            </a:fld>
            <a:endParaRPr lang="en-US"/>
          </a:p>
        </p:txBody>
      </p:sp>
    </p:spTree>
    <p:extLst>
      <p:ext uri="{BB962C8B-B14F-4D97-AF65-F5344CB8AC3E}">
        <p14:creationId xmlns:p14="http://schemas.microsoft.com/office/powerpoint/2010/main" val="40567853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Engineer: </a:t>
            </a:r>
            <a:r>
              <a:rPr kumimoji="0" lang="en-US" sz="1200" b="0" i="0" u="none" strike="noStrike" kern="1200" cap="none" spc="0" normalizeH="0" baseline="0" noProof="0" dirty="0">
                <a:ln>
                  <a:noFill/>
                </a:ln>
                <a:solidFill>
                  <a:srgbClr val="000000"/>
                </a:solidFill>
                <a:effectLst/>
                <a:uLnTx/>
                <a:uFillTx/>
                <a:latin typeface="Tw Cen MT" panose="020B0602020104020603" pitchFamily="34" charset="0"/>
                <a:ea typeface="+mn-ea"/>
                <a:cs typeface="+mn-cs"/>
              </a:rPr>
              <a:t>I help design and build water supply systems. I feel like I’m doing something important for the generations to come.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Lawyer: </a:t>
            </a:r>
            <a:r>
              <a:rPr kumimoji="0" lang="en-US" sz="1200" b="0" i="0" u="none" strike="noStrike" kern="1200" cap="none" spc="0" normalizeH="0" baseline="0" noProof="0" dirty="0">
                <a:ln>
                  <a:noFill/>
                </a:ln>
                <a:solidFill>
                  <a:srgbClr val="000000"/>
                </a:solidFill>
                <a:effectLst/>
                <a:uLnTx/>
                <a:uFillTx/>
                <a:latin typeface="Tw Cen MT" panose="020B0602020104020603" pitchFamily="34" charset="0"/>
                <a:ea typeface="+mn-ea"/>
                <a:cs typeface="+mn-cs"/>
              </a:rPr>
              <a:t>Water attorneys help people comply with the law, conduct complex transactions involving water issues and handle litigation between competing water users.  I grew-up on a farm in SW Kansas, obtaining and preserving adequate water has always been important to me.  The </a:t>
            </a:r>
            <a:r>
              <a:rPr kumimoji="0" lang="en-US" sz="1200" b="1" i="0" u="none" strike="noStrike" kern="1200" cap="none" spc="0" normalizeH="0" baseline="0" noProof="0" dirty="0">
                <a:ln>
                  <a:noFill/>
                </a:ln>
                <a:solidFill>
                  <a:srgbClr val="000000"/>
                </a:solidFill>
                <a:effectLst/>
                <a:uLnTx/>
                <a:uFillTx/>
                <a:latin typeface="Tw Cen MT" panose="020B0602020104020603" pitchFamily="34" charset="0"/>
                <a:ea typeface="+mn-ea"/>
                <a:cs typeface="+mn-cs"/>
              </a:rPr>
              <a:t>complexity and competition</a:t>
            </a:r>
            <a:r>
              <a:rPr kumimoji="0" lang="en-US" sz="1200" b="0" i="0" u="none" strike="noStrike" kern="1200" cap="none" spc="0" normalizeH="0" baseline="0" noProof="0" dirty="0">
                <a:ln>
                  <a:noFill/>
                </a:ln>
                <a:solidFill>
                  <a:srgbClr val="000000"/>
                </a:solidFill>
                <a:effectLst/>
                <a:uLnTx/>
                <a:uFillTx/>
                <a:latin typeface="Tw Cen MT" panose="020B0602020104020603" pitchFamily="34" charset="0"/>
                <a:ea typeface="+mn-ea"/>
                <a:cs typeface="+mn-cs"/>
              </a:rPr>
              <a:t> involved in obtaining and keeping water rights keeps my water-law practice </a:t>
            </a:r>
            <a:r>
              <a:rPr kumimoji="0" lang="en-US" sz="1200" b="1" i="0" u="none" strike="noStrike" kern="1200" cap="none" spc="0" normalizeH="0" baseline="0" noProof="0" dirty="0">
                <a:ln>
                  <a:noFill/>
                </a:ln>
                <a:solidFill>
                  <a:srgbClr val="000000"/>
                </a:solidFill>
                <a:effectLst/>
                <a:uLnTx/>
                <a:uFillTx/>
                <a:latin typeface="Tw Cen MT" panose="020B0602020104020603" pitchFamily="34" charset="0"/>
                <a:ea typeface="+mn-ea"/>
                <a:cs typeface="+mn-cs"/>
              </a:rPr>
              <a:t>interesting and rewarding</a:t>
            </a:r>
            <a:r>
              <a:rPr kumimoji="0" lang="en-US" sz="1200" b="0" i="0" u="none" strike="noStrike" kern="1200" cap="none" spc="0" normalizeH="0" baseline="0" noProof="0" dirty="0">
                <a:ln>
                  <a:noFill/>
                </a:ln>
                <a:solidFill>
                  <a:srgbClr val="000000"/>
                </a:solidFill>
                <a:effectLst/>
                <a:uLnTx/>
                <a:uFillTx/>
                <a:latin typeface="Tw Cen MT" panose="020B0602020104020603" pitchFamily="34" charset="0"/>
                <a:ea typeface="+mn-ea"/>
                <a:cs typeface="+mn-cs"/>
              </a:rPr>
              <a:t>.</a:t>
            </a:r>
          </a:p>
          <a:p>
            <a:endParaRPr lang="en-US" dirty="0"/>
          </a:p>
        </p:txBody>
      </p:sp>
      <p:sp>
        <p:nvSpPr>
          <p:cNvPr id="4" name="Slide Number Placeholder 3"/>
          <p:cNvSpPr>
            <a:spLocks noGrp="1"/>
          </p:cNvSpPr>
          <p:nvPr>
            <p:ph type="sldNum" sz="quarter" idx="5"/>
          </p:nvPr>
        </p:nvSpPr>
        <p:spPr/>
        <p:txBody>
          <a:bodyPr/>
          <a:lstStyle/>
          <a:p>
            <a:fld id="{B2F5D4EA-55D7-42E2-B8AA-9E18D43F12CD}" type="slidenum">
              <a:rPr lang="en-US" smtClean="0"/>
              <a:t>18</a:t>
            </a:fld>
            <a:endParaRPr lang="en-US"/>
          </a:p>
        </p:txBody>
      </p:sp>
    </p:spTree>
    <p:extLst>
      <p:ext uri="{BB962C8B-B14F-4D97-AF65-F5344CB8AC3E}">
        <p14:creationId xmlns:p14="http://schemas.microsoft.com/office/powerpoint/2010/main" val="19538177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(Talk about career and education options after high school.  You can tell them about your journey to the career and why you stay!  You can replace these photos on this slide with pictures of where you went to school or received training, maybe </a:t>
            </a:r>
            <a:r>
              <a:rPr lang="en-US" b="1"/>
              <a:t>even your first job!)</a:t>
            </a:r>
            <a:endParaRPr lang="en-US" b="1" dirty="0"/>
          </a:p>
          <a:p>
            <a:endParaRPr lang="en-US" dirty="0"/>
          </a:p>
          <a:p>
            <a:r>
              <a:rPr lang="en-US" dirty="0"/>
              <a:t>As you can see there are a lot of career options in the Water Workforce.  Some of these careers can be obtained through on the job training.  Some of them require different degrees from a university or community college.  No matter what, there are a lot of options when it comes to careers and education.  Through a group called the Kansas Water Intern Committee, utilities can get funded for internships at different sites across the state. These internships allow students to test out what it would be like working in the water workforce.  If this is something you would like to try, come talk to us!  </a:t>
            </a:r>
          </a:p>
        </p:txBody>
      </p:sp>
      <p:sp>
        <p:nvSpPr>
          <p:cNvPr id="4" name="Slide Number Placeholder 3"/>
          <p:cNvSpPr>
            <a:spLocks noGrp="1"/>
          </p:cNvSpPr>
          <p:nvPr>
            <p:ph type="sldNum" sz="quarter" idx="5"/>
          </p:nvPr>
        </p:nvSpPr>
        <p:spPr/>
        <p:txBody>
          <a:bodyPr/>
          <a:lstStyle/>
          <a:p>
            <a:fld id="{B2F5D4EA-55D7-42E2-B8AA-9E18D43F12CD}" type="slidenum">
              <a:rPr lang="en-US" smtClean="0"/>
              <a:t>19</a:t>
            </a:fld>
            <a:endParaRPr lang="en-US"/>
          </a:p>
        </p:txBody>
      </p:sp>
    </p:spTree>
    <p:extLst>
      <p:ext uri="{BB962C8B-B14F-4D97-AF65-F5344CB8AC3E}">
        <p14:creationId xmlns:p14="http://schemas.microsoft.com/office/powerpoint/2010/main" val="31629206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Let’s get to know each other!  I will start… </a:t>
            </a:r>
          </a:p>
          <a:p>
            <a:pPr marL="171450" indent="-171450">
              <a:buFontTx/>
              <a:buChar char="-"/>
            </a:pPr>
            <a:r>
              <a:rPr lang="en-US" dirty="0">
                <a:ea typeface="Calibri"/>
                <a:cs typeface="Calibri"/>
              </a:rPr>
              <a:t>Introduce your name</a:t>
            </a:r>
          </a:p>
          <a:p>
            <a:pPr marL="171450" indent="-171450">
              <a:buFontTx/>
              <a:buChar char="-"/>
            </a:pPr>
            <a:r>
              <a:rPr lang="en-US" dirty="0">
                <a:ea typeface="Calibri"/>
                <a:cs typeface="Calibri"/>
              </a:rPr>
              <a:t>Where you work</a:t>
            </a:r>
          </a:p>
          <a:p>
            <a:pPr marL="171450" indent="-171450">
              <a:buFontTx/>
              <a:buChar char="-"/>
            </a:pPr>
            <a:r>
              <a:rPr lang="en-US" dirty="0">
                <a:ea typeface="Calibri"/>
                <a:cs typeface="Calibri"/>
              </a:rPr>
              <a:t>Work experience</a:t>
            </a:r>
          </a:p>
          <a:p>
            <a:pPr marL="171450" indent="-171450">
              <a:buFontTx/>
              <a:buChar char="-"/>
            </a:pPr>
            <a:r>
              <a:rPr lang="en-US" dirty="0">
                <a:ea typeface="Calibri"/>
                <a:cs typeface="Calibri"/>
              </a:rPr>
              <a:t>Funny fact or something random like favorite movie</a:t>
            </a:r>
          </a:p>
          <a:p>
            <a:endParaRPr lang="en-US" dirty="0">
              <a:ea typeface="Calibri"/>
              <a:cs typeface="Calibri"/>
            </a:endParaRPr>
          </a:p>
          <a:p>
            <a:r>
              <a:rPr lang="en-US" dirty="0">
                <a:ea typeface="Calibri"/>
                <a:cs typeface="Calibri"/>
              </a:rPr>
              <a:t>We will just go around the room and everyone take a minute to tell us what grade you are in, your name and what you plant to do after graduation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688BCE-1310-4002-8929-AE212001C0E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58777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sz="1200" b="0" i="0" kern="1200" dirty="0">
                <a:solidFill>
                  <a:schemeClr val="tx1"/>
                </a:solidFill>
                <a:effectLst/>
                <a:latin typeface="+mn-lt"/>
                <a:ea typeface="+mn-ea"/>
                <a:cs typeface="+mn-cs"/>
              </a:rPr>
              <a:t> Kansas Water Internship Program (KWIP) is a joint effort of the Kansas Section of the American Water Works Association and the Kansas Water Environment Association.</a:t>
            </a:r>
            <a:endParaRPr lang="en-US" dirty="0">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Their mission is to educate and train the next generation of the water workforce through funded internships within the state of Kansas.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Kansas Water Internship Program (KWIP) Committee is dedicated to growing and retaining the water and wastewater workforce throughout the state.</a:t>
            </a:r>
          </a:p>
          <a:p>
            <a:endParaRPr lang="en-US" dirty="0"/>
          </a:p>
          <a:p>
            <a:r>
              <a:rPr lang="en-US" dirty="0"/>
              <a:t>Check this site often!  They will post updates for application opportunities and information regarding internships in Kansas! </a:t>
            </a:r>
          </a:p>
          <a:p>
            <a:endParaRPr lang="en-US" dirty="0"/>
          </a:p>
          <a:p>
            <a:endParaRPr lang="en-US" dirty="0"/>
          </a:p>
        </p:txBody>
      </p:sp>
      <p:sp>
        <p:nvSpPr>
          <p:cNvPr id="4" name="Slide Number Placeholder 3"/>
          <p:cNvSpPr>
            <a:spLocks noGrp="1"/>
          </p:cNvSpPr>
          <p:nvPr>
            <p:ph type="sldNum" sz="quarter" idx="5"/>
          </p:nvPr>
        </p:nvSpPr>
        <p:spPr/>
        <p:txBody>
          <a:bodyPr/>
          <a:lstStyle/>
          <a:p>
            <a:fld id="{B2F5D4EA-55D7-42E2-B8AA-9E18D43F12CD}" type="slidenum">
              <a:rPr lang="en-US" smtClean="0"/>
              <a:t>20</a:t>
            </a:fld>
            <a:endParaRPr lang="en-US"/>
          </a:p>
        </p:txBody>
      </p:sp>
    </p:spTree>
    <p:extLst>
      <p:ext uri="{BB962C8B-B14F-4D97-AF65-F5344CB8AC3E}">
        <p14:creationId xmlns:p14="http://schemas.microsoft.com/office/powerpoint/2010/main" val="20019321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Here are some photos of interns at work.  A lot of them were able to engage in a variety of activities.  </a:t>
            </a:r>
          </a:p>
          <a:p>
            <a:endParaRPr lang="en-US" dirty="0">
              <a:latin typeface="Calibri"/>
              <a:ea typeface="Calibri"/>
              <a:cs typeface="Calibri"/>
            </a:endParaRPr>
          </a:p>
          <a:p>
            <a:r>
              <a:rPr lang="en-US" b="1" dirty="0">
                <a:latin typeface="Calibri"/>
                <a:ea typeface="Calibri"/>
                <a:cs typeface="Calibri"/>
              </a:rPr>
              <a:t>On the </a:t>
            </a:r>
            <a:r>
              <a:rPr lang="en-US" b="1" dirty="0">
                <a:hlinkClick r:id="rId3"/>
              </a:rPr>
              <a:t>Resources for Utilities - Environmental Finance Center Network</a:t>
            </a:r>
            <a:r>
              <a:rPr lang="en-US" b="1" dirty="0">
                <a:latin typeface="Calibri"/>
                <a:ea typeface="Calibri"/>
                <a:cs typeface="Calibri"/>
              </a:rPr>
              <a:t>, you can view interviews with Kansas interns and their Supervisors.  You are welcome to imbed those interviews here if you would like. </a:t>
            </a:r>
          </a:p>
          <a:p>
            <a:endParaRPr lang="en-US" dirty="0">
              <a:latin typeface="Calibri"/>
              <a:ea typeface="Calibri"/>
              <a:cs typeface="Calibri"/>
            </a:endParaRPr>
          </a:p>
          <a:p>
            <a:r>
              <a:rPr lang="en-US" dirty="0">
                <a:latin typeface="Calibri"/>
                <a:ea typeface="Calibri"/>
                <a:cs typeface="Calibri"/>
              </a:rPr>
              <a:t>These students have worked in internships and the picture of the girl in the top comer even changed her whole career plans because she loved her experience!  An internship is a great way to get introduced.  </a:t>
            </a:r>
          </a:p>
        </p:txBody>
      </p:sp>
      <p:sp>
        <p:nvSpPr>
          <p:cNvPr id="4" name="Slide Number Placeholder 3"/>
          <p:cNvSpPr>
            <a:spLocks noGrp="1"/>
          </p:cNvSpPr>
          <p:nvPr>
            <p:ph type="sldNum" sz="quarter" idx="5"/>
          </p:nvPr>
        </p:nvSpPr>
        <p:spPr/>
        <p:txBody>
          <a:bodyPr/>
          <a:lstStyle/>
          <a:p>
            <a:fld id="{B2F5D4EA-55D7-42E2-B8AA-9E18D43F12CD}" type="slidenum">
              <a:rPr lang="en-US" smtClean="0"/>
              <a:t>21</a:t>
            </a:fld>
            <a:endParaRPr lang="en-US"/>
          </a:p>
        </p:txBody>
      </p:sp>
    </p:spTree>
    <p:extLst>
      <p:ext uri="{BB962C8B-B14F-4D97-AF65-F5344CB8AC3E}">
        <p14:creationId xmlns:p14="http://schemas.microsoft.com/office/powerpoint/2010/main" val="36862022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Helvetica" panose="020B0604020202020204" pitchFamily="34" charset="0"/>
                <a:cs typeface="Helvetica" panose="020B0604020202020204" pitchFamily="34" charset="0"/>
              </a:rPr>
              <a:t>Lets discuss a few questions from the class about anything they learned today. </a:t>
            </a:r>
          </a:p>
          <a:p>
            <a:endParaRPr lang="en-US" dirty="0"/>
          </a:p>
        </p:txBody>
      </p:sp>
      <p:sp>
        <p:nvSpPr>
          <p:cNvPr id="4" name="Slide Number Placeholder 3"/>
          <p:cNvSpPr>
            <a:spLocks noGrp="1"/>
          </p:cNvSpPr>
          <p:nvPr>
            <p:ph type="sldNum" sz="quarter" idx="5"/>
          </p:nvPr>
        </p:nvSpPr>
        <p:spPr/>
        <p:txBody>
          <a:bodyPr/>
          <a:lstStyle/>
          <a:p>
            <a:fld id="{B2F5D4EA-55D7-42E2-B8AA-9E18D43F12CD}" type="slidenum">
              <a:rPr lang="en-US" smtClean="0"/>
              <a:t>22</a:t>
            </a:fld>
            <a:endParaRPr lang="en-US"/>
          </a:p>
        </p:txBody>
      </p:sp>
    </p:spTree>
    <p:extLst>
      <p:ext uri="{BB962C8B-B14F-4D97-AF65-F5344CB8AC3E}">
        <p14:creationId xmlns:p14="http://schemas.microsoft.com/office/powerpoint/2010/main" val="26695032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video about Kansas City Water.  You can use it if you would like. It could be used for an introduction.  </a:t>
            </a:r>
          </a:p>
        </p:txBody>
      </p:sp>
      <p:sp>
        <p:nvSpPr>
          <p:cNvPr id="4" name="Slide Number Placeholder 3"/>
          <p:cNvSpPr>
            <a:spLocks noGrp="1"/>
          </p:cNvSpPr>
          <p:nvPr>
            <p:ph type="sldNum" sz="quarter" idx="5"/>
          </p:nvPr>
        </p:nvSpPr>
        <p:spPr/>
        <p:txBody>
          <a:bodyPr/>
          <a:lstStyle/>
          <a:p>
            <a:fld id="{B2F5D4EA-55D7-42E2-B8AA-9E18D43F12CD}" type="slidenum">
              <a:rPr lang="en-US" smtClean="0"/>
              <a:t>23</a:t>
            </a:fld>
            <a:endParaRPr lang="en-US"/>
          </a:p>
        </p:txBody>
      </p:sp>
    </p:spTree>
    <p:extLst>
      <p:ext uri="{BB962C8B-B14F-4D97-AF65-F5344CB8AC3E}">
        <p14:creationId xmlns:p14="http://schemas.microsoft.com/office/powerpoint/2010/main" val="17218461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Local Job postings, field trips, job shadows, </a:t>
            </a:r>
            <a:r>
              <a:rPr lang="en-US" b="1"/>
              <a:t>information specific to your site and </a:t>
            </a:r>
            <a:endParaRPr lang="en-US" b="1" dirty="0"/>
          </a:p>
        </p:txBody>
      </p:sp>
      <p:sp>
        <p:nvSpPr>
          <p:cNvPr id="4" name="Slide Number Placeholder 3"/>
          <p:cNvSpPr>
            <a:spLocks noGrp="1"/>
          </p:cNvSpPr>
          <p:nvPr>
            <p:ph type="sldNum" sz="quarter" idx="5"/>
          </p:nvPr>
        </p:nvSpPr>
        <p:spPr/>
        <p:txBody>
          <a:bodyPr/>
          <a:lstStyle/>
          <a:p>
            <a:fld id="{B2F5D4EA-55D7-42E2-B8AA-9E18D43F12CD}" type="slidenum">
              <a:rPr lang="en-US" smtClean="0"/>
              <a:t>24</a:t>
            </a:fld>
            <a:endParaRPr lang="en-US"/>
          </a:p>
        </p:txBody>
      </p:sp>
    </p:spTree>
    <p:extLst>
      <p:ext uri="{BB962C8B-B14F-4D97-AF65-F5344CB8AC3E}">
        <p14:creationId xmlns:p14="http://schemas.microsoft.com/office/powerpoint/2010/main" val="39785100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Thank you contact information</a:t>
            </a:r>
          </a:p>
        </p:txBody>
      </p:sp>
      <p:sp>
        <p:nvSpPr>
          <p:cNvPr id="4" name="Slide Number Placeholder 3"/>
          <p:cNvSpPr>
            <a:spLocks noGrp="1"/>
          </p:cNvSpPr>
          <p:nvPr>
            <p:ph type="sldNum" sz="quarter" idx="5"/>
          </p:nvPr>
        </p:nvSpPr>
        <p:spPr/>
        <p:txBody>
          <a:bodyPr/>
          <a:lstStyle/>
          <a:p>
            <a:fld id="{B2F5D4EA-55D7-42E2-B8AA-9E18D43F12CD}" type="slidenum">
              <a:rPr lang="en-US" smtClean="0"/>
              <a:t>25</a:t>
            </a:fld>
            <a:endParaRPr lang="en-US"/>
          </a:p>
        </p:txBody>
      </p:sp>
    </p:spTree>
    <p:extLst>
      <p:ext uri="{BB962C8B-B14F-4D97-AF65-F5344CB8AC3E}">
        <p14:creationId xmlns:p14="http://schemas.microsoft.com/office/powerpoint/2010/main" val="3863919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2F64AF-0609-336B-DBD1-F19DDC4BBE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C55F84-567D-CB88-070B-D84A21FDB6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C85CFD-59B3-A4A0-1D84-4EB5233D6344}"/>
              </a:ext>
            </a:extLst>
          </p:cNvPr>
          <p:cNvSpPr>
            <a:spLocks noGrp="1"/>
          </p:cNvSpPr>
          <p:nvPr>
            <p:ph type="body" idx="1"/>
          </p:nvPr>
        </p:nvSpPr>
        <p:spPr/>
        <p:txBody>
          <a:bodyPr/>
          <a:lstStyle/>
          <a:p>
            <a:pPr marL="0" indent="0">
              <a:buFontTx/>
              <a:buNone/>
            </a:pPr>
            <a:r>
              <a:rPr lang="en-US" dirty="0"/>
              <a:t>(</a:t>
            </a:r>
            <a:r>
              <a:rPr lang="en-US" b="1" dirty="0">
                <a:highlight>
                  <a:srgbClr val="FFFF00"/>
                </a:highlight>
              </a:rPr>
              <a:t>Start off the presentation with an example of a current job opening. </a:t>
            </a:r>
            <a:r>
              <a:rPr lang="en-US" b="1" dirty="0"/>
              <a:t>This one is from Spring of 2026.)</a:t>
            </a:r>
          </a:p>
          <a:p>
            <a:pPr marL="0" indent="0">
              <a:buFontTx/>
              <a:buNone/>
            </a:pPr>
            <a:r>
              <a:rPr lang="en-US" dirty="0"/>
              <a:t>(</a:t>
            </a:r>
            <a:r>
              <a:rPr lang="en-US" b="1" dirty="0"/>
              <a:t>Update with a new example as needed. )</a:t>
            </a:r>
          </a:p>
          <a:p>
            <a:pPr marL="0" indent="0">
              <a:buFontTx/>
              <a:buNone/>
            </a:pPr>
            <a:endParaRPr lang="en-US" b="1" dirty="0"/>
          </a:p>
          <a:p>
            <a:pPr marL="0" indent="0">
              <a:buFontTx/>
              <a:buNone/>
            </a:pPr>
            <a:r>
              <a:rPr lang="en-US" b="1" dirty="0"/>
              <a:t>  </a:t>
            </a:r>
            <a:r>
              <a:rPr lang="en-US" dirty="0"/>
              <a:t>Is there anything that stands out to you?  </a:t>
            </a:r>
          </a:p>
          <a:p>
            <a:pPr marL="0" indent="0">
              <a:buFontTx/>
              <a:buNone/>
            </a:pPr>
            <a:endParaRPr lang="en-US" dirty="0"/>
          </a:p>
          <a:p>
            <a:pPr marL="0" indent="0">
              <a:buFontTx/>
              <a:buNone/>
            </a:pPr>
            <a:r>
              <a:rPr lang="en-US" dirty="0"/>
              <a:t>Maybe the pay rate? </a:t>
            </a:r>
          </a:p>
          <a:p>
            <a:pPr marL="0" indent="0">
              <a:buFontTx/>
              <a:buNone/>
            </a:pPr>
            <a:endParaRPr lang="en-US" dirty="0"/>
          </a:p>
          <a:p>
            <a:pPr marL="0" indent="0">
              <a:buFontTx/>
              <a:buNone/>
            </a:pPr>
            <a:r>
              <a:rPr lang="en-US" dirty="0"/>
              <a:t>Job experience?</a:t>
            </a:r>
          </a:p>
          <a:p>
            <a:pPr marL="0" indent="0">
              <a:buFontTx/>
              <a:buNone/>
            </a:pPr>
            <a:endParaRPr lang="en-US" dirty="0"/>
          </a:p>
          <a:p>
            <a:pPr marL="0" indent="0">
              <a:buFontTx/>
              <a:buNone/>
            </a:pPr>
            <a:r>
              <a:rPr lang="en-US" dirty="0"/>
              <a:t>A lot of students can get on the job training and with a couple years experience they would qualify for this kind of job. </a:t>
            </a:r>
          </a:p>
          <a:p>
            <a:pPr marL="0" indent="0">
              <a:buFontTx/>
              <a:buNone/>
            </a:pPr>
            <a:endParaRPr lang="en-US" dirty="0"/>
          </a:p>
          <a:p>
            <a:pPr marL="0" indent="0">
              <a:buFontTx/>
              <a:buNone/>
            </a:pPr>
            <a:r>
              <a:rPr lang="en-US" dirty="0"/>
              <a:t>Keep this in the back of their minds as you talk about water and wastewater workforce.  </a:t>
            </a:r>
            <a:endParaRPr lang="en-US" b="1" dirty="0"/>
          </a:p>
        </p:txBody>
      </p:sp>
      <p:sp>
        <p:nvSpPr>
          <p:cNvPr id="4" name="Slide Number Placeholder 3">
            <a:extLst>
              <a:ext uri="{FF2B5EF4-FFF2-40B4-BE49-F238E27FC236}">
                <a16:creationId xmlns:a16="http://schemas.microsoft.com/office/drawing/2014/main" id="{4B8D0AA2-1E7C-D9FC-0BC0-B8BB7D23835C}"/>
              </a:ext>
            </a:extLst>
          </p:cNvPr>
          <p:cNvSpPr>
            <a:spLocks noGrp="1"/>
          </p:cNvSpPr>
          <p:nvPr>
            <p:ph type="sldNum" sz="quarter" idx="5"/>
          </p:nvPr>
        </p:nvSpPr>
        <p:spPr/>
        <p:txBody>
          <a:bodyPr/>
          <a:lstStyle/>
          <a:p>
            <a:fld id="{E0688BCE-1310-4002-8929-AE212001C0E9}" type="slidenum">
              <a:rPr lang="en-US" smtClean="0"/>
              <a:t>3</a:t>
            </a:fld>
            <a:endParaRPr lang="en-US"/>
          </a:p>
        </p:txBody>
      </p:sp>
    </p:spTree>
    <p:extLst>
      <p:ext uri="{BB962C8B-B14F-4D97-AF65-F5344CB8AC3E}">
        <p14:creationId xmlns:p14="http://schemas.microsoft.com/office/powerpoint/2010/main" val="40098330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0E6AB-7F1E-2372-1277-AFF75D1999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9284AA-4FCA-B39C-B4CB-FB207D525B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02DA52-9EC4-20AA-B18B-E6AB2577B1C1}"/>
              </a:ext>
            </a:extLst>
          </p:cNvPr>
          <p:cNvSpPr>
            <a:spLocks noGrp="1"/>
          </p:cNvSpPr>
          <p:nvPr>
            <p:ph type="body" idx="1"/>
          </p:nvPr>
        </p:nvSpPr>
        <p:spPr/>
        <p:txBody>
          <a:bodyPr/>
          <a:lstStyle/>
          <a:p>
            <a:r>
              <a:rPr lang="en-US" dirty="0">
                <a:ea typeface="Calibri"/>
                <a:cs typeface="Calibri"/>
              </a:rPr>
              <a:t>Where does your water come from?  How does it get to your house, school, or your job?   </a:t>
            </a:r>
          </a:p>
          <a:p>
            <a:endParaRPr lang="en-US" dirty="0">
              <a:ea typeface="Calibri"/>
              <a:cs typeface="Calibri"/>
            </a:endParaRPr>
          </a:p>
          <a:p>
            <a:r>
              <a:rPr lang="en-US" b="1" dirty="0">
                <a:ea typeface="Calibri"/>
                <a:cs typeface="Calibri"/>
              </a:rPr>
              <a:t>**</a:t>
            </a:r>
            <a:r>
              <a:rPr lang="en-US" b="1" i="1" dirty="0">
                <a:ea typeface="Calibri"/>
                <a:cs typeface="Calibri"/>
              </a:rPr>
              <a:t>*ACTIVITY  </a:t>
            </a:r>
            <a:r>
              <a:rPr lang="en-US" dirty="0">
                <a:ea typeface="Calibri"/>
                <a:cs typeface="Calibri"/>
              </a:rPr>
              <a:t>Ask for any volunteers to come and draw a picture of how they get clean water at their house.  You could also have each student take a minute to draw out a picture of this on a piece of paper.) </a:t>
            </a:r>
          </a:p>
          <a:p>
            <a:endParaRPr lang="en-US" dirty="0">
              <a:ea typeface="Calibri"/>
              <a:cs typeface="Calibri"/>
            </a:endParaRPr>
          </a:p>
          <a:p>
            <a:endParaRPr lang="en-US" dirty="0">
              <a:ea typeface="Calibri"/>
              <a:cs typeface="Calibri"/>
            </a:endParaRPr>
          </a:p>
        </p:txBody>
      </p:sp>
      <p:sp>
        <p:nvSpPr>
          <p:cNvPr id="4" name="Slide Number Placeholder 3">
            <a:extLst>
              <a:ext uri="{FF2B5EF4-FFF2-40B4-BE49-F238E27FC236}">
                <a16:creationId xmlns:a16="http://schemas.microsoft.com/office/drawing/2014/main" id="{9EB4A938-4183-4387-13BC-97A4774640B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688BCE-1310-4002-8929-AE212001C0E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67326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(Presenter: Add a map of the state and point out where you are and what is your main source of water)</a:t>
            </a:r>
          </a:p>
          <a:p>
            <a:endParaRPr lang="en-US" dirty="0"/>
          </a:p>
          <a:p>
            <a:r>
              <a:rPr lang="en-US" dirty="0"/>
              <a:t>Help the students understand how important each source of water is.  This map of Kansas shows the Ogallala Aquifer in blue and the High Plains Aquifer in green. </a:t>
            </a:r>
          </a:p>
        </p:txBody>
      </p:sp>
      <p:sp>
        <p:nvSpPr>
          <p:cNvPr id="4" name="Slide Number Placeholder 3"/>
          <p:cNvSpPr>
            <a:spLocks noGrp="1"/>
          </p:cNvSpPr>
          <p:nvPr>
            <p:ph type="sldNum" sz="quarter" idx="5"/>
          </p:nvPr>
        </p:nvSpPr>
        <p:spPr/>
        <p:txBody>
          <a:bodyPr/>
          <a:lstStyle/>
          <a:p>
            <a:fld id="{B2F5D4EA-55D7-42E2-B8AA-9E18D43F12CD}" type="slidenum">
              <a:rPr lang="en-US" smtClean="0"/>
              <a:t>5</a:t>
            </a:fld>
            <a:endParaRPr lang="en-US"/>
          </a:p>
        </p:txBody>
      </p:sp>
    </p:spTree>
    <p:extLst>
      <p:ext uri="{BB962C8B-B14F-4D97-AF65-F5344CB8AC3E}">
        <p14:creationId xmlns:p14="http://schemas.microsoft.com/office/powerpoint/2010/main" val="6214624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r>
              <a:rPr lang="en-US" b="1" dirty="0"/>
              <a:t>DRINKING</a:t>
            </a:r>
            <a:r>
              <a:rPr lang="en-US" b="1" baseline="0" dirty="0"/>
              <a:t> WATER ACTIVITY</a:t>
            </a:r>
          </a:p>
          <a:p>
            <a:r>
              <a:rPr lang="en-US" dirty="0"/>
              <a:t>Water is treated using 4 steps.  And we are going to “act out those steps with our “Lake Water.”</a:t>
            </a:r>
          </a:p>
          <a:p>
            <a:r>
              <a:rPr lang="en-US" b="1" dirty="0"/>
              <a:t>Materials:</a:t>
            </a:r>
          </a:p>
          <a:p>
            <a:pPr marL="171450" indent="-171450">
              <a:buFontTx/>
              <a:buChar char="-"/>
            </a:pPr>
            <a:r>
              <a:rPr lang="en-US" b="1" dirty="0"/>
              <a:t>Bring a gallon of “dirty water”, students love it if you bring water from a pond or random source</a:t>
            </a:r>
          </a:p>
          <a:p>
            <a:pPr marL="171450" indent="-171450">
              <a:buFontTx/>
              <a:buChar char="-"/>
            </a:pPr>
            <a:r>
              <a:rPr lang="en-US" b="1" dirty="0"/>
              <a:t>Styrofoam cups</a:t>
            </a:r>
          </a:p>
          <a:p>
            <a:pPr marL="171450" indent="-171450">
              <a:buFontTx/>
              <a:buChar char="-"/>
            </a:pPr>
            <a:r>
              <a:rPr lang="en-US" b="1" dirty="0"/>
              <a:t>Clear plastic cups</a:t>
            </a:r>
          </a:p>
          <a:p>
            <a:pPr marL="171450" indent="-171450">
              <a:buFontTx/>
              <a:buChar char="-"/>
            </a:pPr>
            <a:r>
              <a:rPr lang="en-US" b="1" dirty="0"/>
              <a:t>Alum seasoning ( aluminum sulfate)</a:t>
            </a:r>
          </a:p>
          <a:p>
            <a:pPr marL="171450" indent="-171450">
              <a:buFontTx/>
              <a:buChar char="-"/>
            </a:pPr>
            <a:r>
              <a:rPr lang="en-US" b="1" dirty="0"/>
              <a:t>Popsicle stick or coffee straw to mix in the alum</a:t>
            </a:r>
          </a:p>
          <a:p>
            <a:pPr marL="171450" indent="-171450">
              <a:buFontTx/>
              <a:buChar char="-"/>
            </a:pPr>
            <a:r>
              <a:rPr lang="en-US" b="1" dirty="0"/>
              <a:t>Crushed charcoal- to show coal filtration</a:t>
            </a:r>
          </a:p>
          <a:p>
            <a:pPr marL="171450" indent="-171450">
              <a:buFontTx/>
              <a:buChar char="-"/>
            </a:pPr>
            <a:r>
              <a:rPr lang="en-US" b="1" dirty="0"/>
              <a:t>Sand</a:t>
            </a:r>
          </a:p>
          <a:p>
            <a:pPr marL="171450" indent="-171450">
              <a:buFontTx/>
              <a:buChar char="-"/>
            </a:pPr>
            <a:r>
              <a:rPr lang="en-US" b="1" dirty="0"/>
              <a:t>Pebbles</a:t>
            </a:r>
          </a:p>
          <a:p>
            <a:pPr marL="171450" indent="-171450">
              <a:buFontTx/>
              <a:buChar char="-"/>
            </a:pPr>
            <a:r>
              <a:rPr lang="en-US" b="1" dirty="0" err="1"/>
              <a:t>Papertowels</a:t>
            </a:r>
            <a:endParaRPr lang="en-US" b="1" dirty="0"/>
          </a:p>
          <a:p>
            <a:pPr marL="171450" indent="-171450">
              <a:buFontTx/>
              <a:buChar char="-"/>
            </a:pPr>
            <a:r>
              <a:rPr lang="en-US" b="1" dirty="0"/>
              <a:t>Pushpins to poke small holes in the Styrofoam cup</a:t>
            </a:r>
          </a:p>
          <a:p>
            <a:pPr marL="171450" indent="-171450">
              <a:buFontTx/>
              <a:buChar char="-"/>
            </a:pPr>
            <a:r>
              <a:rPr lang="en-US" b="1" dirty="0"/>
              <a:t>Yellow food coloring to represent chlorine</a:t>
            </a:r>
          </a:p>
          <a:p>
            <a:pPr marL="171450" indent="-171450">
              <a:buFontTx/>
              <a:buChar char="-"/>
            </a:pPr>
            <a:endParaRPr lang="en-US" dirty="0"/>
          </a:p>
          <a:p>
            <a:pPr marL="171450" indent="-171450">
              <a:buFontTx/>
              <a:buChar char="-"/>
            </a:pPr>
            <a:endParaRPr lang="en-US" b="1" dirty="0"/>
          </a:p>
          <a:p>
            <a:pPr marL="698830" lvl="1" indent="-232943">
              <a:buFont typeface="+mj-lt"/>
              <a:buAutoNum type="arabicPeriod"/>
            </a:pPr>
            <a:r>
              <a:rPr lang="en-US" b="1" dirty="0"/>
              <a:t>Give each group of students a cup with the lake water, a </a:t>
            </a:r>
            <a:r>
              <a:rPr lang="en-US" b="1" dirty="0" err="1"/>
              <a:t>styrofoam</a:t>
            </a:r>
            <a:r>
              <a:rPr lang="en-US" b="1" dirty="0"/>
              <a:t> cup, and another clear plastic cup.</a:t>
            </a:r>
          </a:p>
          <a:p>
            <a:r>
              <a:rPr lang="en-US" dirty="0"/>
              <a:t>First, the water is pumped from the reservoirs to the treatment plant where a chemical like alum (aluminum sulfate) is added to it to make the dirt and particles stick together to make big heavy particles.  The water is mixed in large holding tanks with a “propeller” type mixing device.  This is called coagulation and flocculation, which is a fancy way of saying “stick together and make bigger pieces. “ </a:t>
            </a:r>
          </a:p>
          <a:p>
            <a:endParaRPr lang="en-US" dirty="0"/>
          </a:p>
          <a:p>
            <a:r>
              <a:rPr lang="en-US" b="1" dirty="0"/>
              <a:t>2. Sprinkle 1/8 tsp. alum over the surface of the water</a:t>
            </a:r>
            <a:r>
              <a:rPr lang="en-US" dirty="0"/>
              <a:t>. The soil particles will stick together and form “floc” this is called </a:t>
            </a:r>
            <a:r>
              <a:rPr lang="en-US" dirty="0" err="1"/>
              <a:t>flocation</a:t>
            </a:r>
            <a:r>
              <a:rPr lang="en-US" dirty="0"/>
              <a:t> or coagulation. </a:t>
            </a:r>
          </a:p>
          <a:p>
            <a:endParaRPr lang="en-US" dirty="0"/>
          </a:p>
          <a:p>
            <a:r>
              <a:rPr lang="en-US" dirty="0"/>
              <a:t>Next the water is allowed to settle the heavy particles to the bottom of the sedimentation tank, while the clarified (clear) water flows off the top to the next step.  This second step is called sedimentation.</a:t>
            </a:r>
          </a:p>
          <a:p>
            <a:pPr lvl="0"/>
            <a:r>
              <a:rPr lang="en-US" b="1" dirty="0"/>
              <a:t>3.  Let samples sit for 5-ish minutes – sedimentation- explain this portion and ask if there are any questions</a:t>
            </a:r>
          </a:p>
          <a:p>
            <a:endParaRPr lang="en-US" dirty="0"/>
          </a:p>
          <a:p>
            <a:r>
              <a:rPr lang="en-US" dirty="0"/>
              <a:t>The third step is called filtration and leads the water through filters made of materials with varying densities and pore space.  Filters are made of anthracite coal on top, followed by fine, medium, coarse sand, and finally gravel on the bottom.  </a:t>
            </a:r>
            <a:r>
              <a:rPr lang="en-US" i="1" dirty="0"/>
              <a:t>Walk around the room to show the filter samples while talking.</a:t>
            </a:r>
            <a:r>
              <a:rPr lang="en-US" dirty="0"/>
              <a:t>  The water filters trap any remaining suspended solids such as particles including clays and silts, natural organic matter, precipitates from the alum, iron and manganese, and microorganisms.  The filters get cleaned about every other day because they get full of particles.  </a:t>
            </a:r>
          </a:p>
          <a:p>
            <a:pPr lvl="0"/>
            <a:r>
              <a:rPr lang="en-US" dirty="0"/>
              <a:t>4</a:t>
            </a:r>
            <a:r>
              <a:rPr lang="en-US" b="1" dirty="0"/>
              <a:t>.   Poke 10 small holes in the bottom of a Styrofoam cup</a:t>
            </a:r>
          </a:p>
          <a:p>
            <a:pPr marL="232943" indent="-232943">
              <a:buAutoNum type="arabicPeriod" startAt="5"/>
            </a:pPr>
            <a:r>
              <a:rPr lang="en-US" b="1" dirty="0"/>
              <a:t>Place a small piece of paper towel in the bottom of the cup to act as a filter. Next, add a layer of sand then a layer of gravel. Pour the water through the filter and catch the water that comes through with the other clear cup.</a:t>
            </a:r>
          </a:p>
          <a:p>
            <a:endParaRPr lang="en-US" dirty="0"/>
          </a:p>
          <a:p>
            <a:r>
              <a:rPr lang="en-US" dirty="0"/>
              <a:t>The final step in our water treatment process is disinfection. Chlorine is added to the water to kill any remaining harmful microbes, and then it is stored in water storage tanks from where it travels to your house through pipes underground.  </a:t>
            </a:r>
          </a:p>
          <a:p>
            <a:pPr lvl="0"/>
            <a:r>
              <a:rPr lang="en-US" b="1" dirty="0"/>
              <a:t>6.  Add a drop of yellow food coloring to represent chlorine.</a:t>
            </a:r>
          </a:p>
          <a:p>
            <a:endParaRPr lang="en-US" dirty="0"/>
          </a:p>
        </p:txBody>
      </p:sp>
      <p:sp>
        <p:nvSpPr>
          <p:cNvPr id="4" name="Slide Number Placeholder 3"/>
          <p:cNvSpPr>
            <a:spLocks noGrp="1"/>
          </p:cNvSpPr>
          <p:nvPr>
            <p:ph type="sldNum" sz="quarter" idx="5"/>
          </p:nvPr>
        </p:nvSpPr>
        <p:spPr/>
        <p:txBody>
          <a:bodyPr/>
          <a:lstStyle/>
          <a:p>
            <a:fld id="{B2F5D4EA-55D7-42E2-B8AA-9E18D43F12CD}" type="slidenum">
              <a:rPr lang="en-US" smtClean="0"/>
              <a:t>6</a:t>
            </a:fld>
            <a:endParaRPr lang="en-US"/>
          </a:p>
        </p:txBody>
      </p:sp>
    </p:spTree>
    <p:extLst>
      <p:ext uri="{BB962C8B-B14F-4D97-AF65-F5344CB8AC3E}">
        <p14:creationId xmlns:p14="http://schemas.microsoft.com/office/powerpoint/2010/main" val="11482337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***ACTIVITY   </a:t>
            </a:r>
            <a:r>
              <a:rPr lang="en-US" dirty="0"/>
              <a:t>Let’s play a game called to flush or not to flush! </a:t>
            </a:r>
          </a:p>
          <a:p>
            <a:r>
              <a:rPr lang="en-US" b="1" dirty="0"/>
              <a:t>Materials:</a:t>
            </a:r>
          </a:p>
          <a:p>
            <a:pPr marL="171450" indent="-171450">
              <a:buFontTx/>
              <a:buChar char="-"/>
            </a:pPr>
            <a:r>
              <a:rPr lang="en-US" b="1" dirty="0"/>
              <a:t>Two mason jars</a:t>
            </a:r>
          </a:p>
          <a:p>
            <a:pPr marL="171450" indent="-171450">
              <a:buFontTx/>
              <a:buChar char="-"/>
            </a:pPr>
            <a:r>
              <a:rPr lang="en-US" b="1" dirty="0"/>
              <a:t>Toilet paper</a:t>
            </a:r>
          </a:p>
          <a:p>
            <a:pPr marL="171450" indent="-171450">
              <a:buFontTx/>
              <a:buChar char="-"/>
            </a:pPr>
            <a:r>
              <a:rPr lang="en-US" b="1" dirty="0"/>
              <a:t>“flushable” wipe</a:t>
            </a:r>
          </a:p>
          <a:p>
            <a:pPr marL="171450" indent="-171450">
              <a:buFontTx/>
              <a:buChar char="-"/>
            </a:pPr>
            <a:r>
              <a:rPr lang="en-US" b="1" dirty="0"/>
              <a:t>2 cups water</a:t>
            </a:r>
          </a:p>
          <a:p>
            <a:pPr marL="0" indent="0">
              <a:buFontTx/>
              <a:buNone/>
            </a:pPr>
            <a:endParaRPr lang="en-US" dirty="0"/>
          </a:p>
          <a:p>
            <a:pPr marL="228600" indent="-228600">
              <a:buFontTx/>
              <a:buAutoNum type="arabicPeriod"/>
            </a:pPr>
            <a:r>
              <a:rPr lang="en-US" b="1" dirty="0"/>
              <a:t>Place two jars and their lids on a table. </a:t>
            </a:r>
          </a:p>
          <a:p>
            <a:pPr marL="228600" indent="-228600">
              <a:buFontTx/>
              <a:buAutoNum type="arabicPeriod"/>
            </a:pPr>
            <a:r>
              <a:rPr lang="en-US" b="1" dirty="0"/>
              <a:t>Pour 1 cup of water in each jar.</a:t>
            </a:r>
          </a:p>
          <a:p>
            <a:pPr marL="228600" indent="-228600">
              <a:buFontTx/>
              <a:buAutoNum type="arabicPeriod"/>
            </a:pPr>
            <a:r>
              <a:rPr lang="en-US" b="1" dirty="0"/>
              <a:t>Add a couple squares of toilet paper to one jar and a flushable wipe to the other jar</a:t>
            </a:r>
          </a:p>
          <a:p>
            <a:pPr marL="228600" indent="-228600">
              <a:buFontTx/>
              <a:buAutoNum type="arabicPeriod"/>
            </a:pPr>
            <a:r>
              <a:rPr lang="en-US" b="1" dirty="0"/>
              <a:t>Put the lids on the jar and have the students shake each jar. </a:t>
            </a:r>
          </a:p>
          <a:p>
            <a:pPr marL="228600" indent="-228600">
              <a:buFontTx/>
              <a:buAutoNum type="arabicPeriod"/>
            </a:pPr>
            <a:r>
              <a:rPr lang="en-US" b="1" dirty="0"/>
              <a:t>Allow the jars to sit and ask them what they notice about the toilet paper vs. the wipe…</a:t>
            </a:r>
          </a:p>
          <a:p>
            <a:pPr marL="228600" indent="-228600">
              <a:buFontTx/>
              <a:buAutoNum type="arabicPeriod"/>
            </a:pPr>
            <a:endParaRPr lang="en-US" b="1" dirty="0"/>
          </a:p>
          <a:p>
            <a:pPr marL="228600" indent="-228600">
              <a:buFontTx/>
              <a:buAutoNum type="arabicPeriod"/>
            </a:pPr>
            <a:r>
              <a:rPr lang="en-US" b="1" dirty="0"/>
              <a:t>You can refer to the jars over the course of the presentation- see how they compare.</a:t>
            </a:r>
          </a:p>
        </p:txBody>
      </p:sp>
      <p:sp>
        <p:nvSpPr>
          <p:cNvPr id="4" name="Slide Number Placeholder 3"/>
          <p:cNvSpPr>
            <a:spLocks noGrp="1"/>
          </p:cNvSpPr>
          <p:nvPr>
            <p:ph type="sldNum" sz="quarter" idx="5"/>
          </p:nvPr>
        </p:nvSpPr>
        <p:spPr/>
        <p:txBody>
          <a:bodyPr/>
          <a:lstStyle/>
          <a:p>
            <a:fld id="{B2F5D4EA-55D7-42E2-B8AA-9E18D43F12CD}" type="slidenum">
              <a:rPr lang="en-US" smtClean="0"/>
              <a:t>7</a:t>
            </a:fld>
            <a:endParaRPr lang="en-US"/>
          </a:p>
        </p:txBody>
      </p:sp>
    </p:spTree>
    <p:extLst>
      <p:ext uri="{BB962C8B-B14F-4D97-AF65-F5344CB8AC3E}">
        <p14:creationId xmlns:p14="http://schemas.microsoft.com/office/powerpoint/2010/main" val="1487758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Wastewater flows from your house through pipes in your yard, to the city’s sewer main where it is combined with all your neighbor's wastewater and is taken to the wastewater treatment plant. </a:t>
            </a:r>
          </a:p>
          <a:p>
            <a:endParaRPr lang="en-US" dirty="0"/>
          </a:p>
        </p:txBody>
      </p:sp>
      <p:sp>
        <p:nvSpPr>
          <p:cNvPr id="4" name="Slide Number Placeholder 3"/>
          <p:cNvSpPr>
            <a:spLocks noGrp="1"/>
          </p:cNvSpPr>
          <p:nvPr>
            <p:ph type="sldNum" sz="quarter" idx="10"/>
          </p:nvPr>
        </p:nvSpPr>
        <p:spPr/>
        <p:txBody>
          <a:bodyPr/>
          <a:lstStyle/>
          <a:p>
            <a:fld id="{CC911F01-4DF8-4054-B268-38A1030BF701}" type="slidenum">
              <a:rPr lang="en-US" smtClean="0"/>
              <a:t>8</a:t>
            </a:fld>
            <a:endParaRPr lang="en-US"/>
          </a:p>
        </p:txBody>
      </p:sp>
    </p:spTree>
    <p:extLst>
      <p:ext uri="{BB962C8B-B14F-4D97-AF65-F5344CB8AC3E}">
        <p14:creationId xmlns:p14="http://schemas.microsoft.com/office/powerpoint/2010/main" val="31182128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Describe the different stages for a wastewater treatment plant.  </a:t>
            </a:r>
          </a:p>
          <a:p>
            <a:endParaRPr lang="en-US" dirty="0"/>
          </a:p>
        </p:txBody>
      </p:sp>
      <p:sp>
        <p:nvSpPr>
          <p:cNvPr id="4" name="Slide Number Placeholder 3"/>
          <p:cNvSpPr>
            <a:spLocks noGrp="1"/>
          </p:cNvSpPr>
          <p:nvPr>
            <p:ph type="sldNum" sz="quarter" idx="5"/>
          </p:nvPr>
        </p:nvSpPr>
        <p:spPr/>
        <p:txBody>
          <a:bodyPr/>
          <a:lstStyle/>
          <a:p>
            <a:fld id="{B2F5D4EA-55D7-42E2-B8AA-9E18D43F12CD}" type="slidenum">
              <a:rPr lang="en-US" smtClean="0"/>
              <a:t>9</a:t>
            </a:fld>
            <a:endParaRPr lang="en-US"/>
          </a:p>
        </p:txBody>
      </p:sp>
    </p:spTree>
    <p:extLst>
      <p:ext uri="{BB962C8B-B14F-4D97-AF65-F5344CB8AC3E}">
        <p14:creationId xmlns:p14="http://schemas.microsoft.com/office/powerpoint/2010/main" val="38817589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79C8C-E3C5-0593-86C8-9FFEDB624F2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5AA2732-E15F-DBDB-F681-C7089941475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AAE3599-7AB9-7807-F33A-BB765B0DB5EF}"/>
              </a:ext>
            </a:extLst>
          </p:cNvPr>
          <p:cNvSpPr>
            <a:spLocks noGrp="1"/>
          </p:cNvSpPr>
          <p:nvPr>
            <p:ph type="dt" sz="half" idx="10"/>
          </p:nvPr>
        </p:nvSpPr>
        <p:spPr/>
        <p:txBody>
          <a:bodyPr/>
          <a:lstStyle/>
          <a:p>
            <a:fld id="{7EFFB0AC-2829-4FE6-9F56-19C12D7F7935}" type="datetimeFigureOut">
              <a:rPr lang="en-US" smtClean="0"/>
              <a:t>8/26/2026</a:t>
            </a:fld>
            <a:endParaRPr lang="en-US"/>
          </a:p>
        </p:txBody>
      </p:sp>
      <p:sp>
        <p:nvSpPr>
          <p:cNvPr id="5" name="Footer Placeholder 4">
            <a:extLst>
              <a:ext uri="{FF2B5EF4-FFF2-40B4-BE49-F238E27FC236}">
                <a16:creationId xmlns:a16="http://schemas.microsoft.com/office/drawing/2014/main" id="{B45CC88D-7815-1160-70E0-FCC8F39A46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9C2589-6340-80F9-12D3-B470803305E0}"/>
              </a:ext>
            </a:extLst>
          </p:cNvPr>
          <p:cNvSpPr>
            <a:spLocks noGrp="1"/>
          </p:cNvSpPr>
          <p:nvPr>
            <p:ph type="sldNum" sz="quarter" idx="12"/>
          </p:nvPr>
        </p:nvSpPr>
        <p:spPr/>
        <p:txBody>
          <a:bodyPr/>
          <a:lstStyle/>
          <a:p>
            <a:fld id="{80A3F86F-EB72-4EE8-957C-D114901BC11F}" type="slidenum">
              <a:rPr lang="en-US" smtClean="0"/>
              <a:t>‹#›</a:t>
            </a:fld>
            <a:endParaRPr lang="en-US"/>
          </a:p>
        </p:txBody>
      </p:sp>
    </p:spTree>
    <p:extLst>
      <p:ext uri="{BB962C8B-B14F-4D97-AF65-F5344CB8AC3E}">
        <p14:creationId xmlns:p14="http://schemas.microsoft.com/office/powerpoint/2010/main" val="18195619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EA6275-9E05-B1F2-B518-8228C6B5894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4AFF428-9B15-0500-32CA-8BE2376FF97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018C69-B1BD-8C4A-496C-071082C9052B}"/>
              </a:ext>
            </a:extLst>
          </p:cNvPr>
          <p:cNvSpPr>
            <a:spLocks noGrp="1"/>
          </p:cNvSpPr>
          <p:nvPr>
            <p:ph type="dt" sz="half" idx="10"/>
          </p:nvPr>
        </p:nvSpPr>
        <p:spPr/>
        <p:txBody>
          <a:bodyPr/>
          <a:lstStyle/>
          <a:p>
            <a:fld id="{7EFFB0AC-2829-4FE6-9F56-19C12D7F7935}" type="datetimeFigureOut">
              <a:rPr lang="en-US" smtClean="0"/>
              <a:t>8/26/2026</a:t>
            </a:fld>
            <a:endParaRPr lang="en-US"/>
          </a:p>
        </p:txBody>
      </p:sp>
      <p:sp>
        <p:nvSpPr>
          <p:cNvPr id="5" name="Footer Placeholder 4">
            <a:extLst>
              <a:ext uri="{FF2B5EF4-FFF2-40B4-BE49-F238E27FC236}">
                <a16:creationId xmlns:a16="http://schemas.microsoft.com/office/drawing/2014/main" id="{8741814B-7F92-BA3D-536A-B860541E8A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22F0A3-BD53-9220-ECF0-71210B8835F0}"/>
              </a:ext>
            </a:extLst>
          </p:cNvPr>
          <p:cNvSpPr>
            <a:spLocks noGrp="1"/>
          </p:cNvSpPr>
          <p:nvPr>
            <p:ph type="sldNum" sz="quarter" idx="12"/>
          </p:nvPr>
        </p:nvSpPr>
        <p:spPr/>
        <p:txBody>
          <a:bodyPr/>
          <a:lstStyle/>
          <a:p>
            <a:fld id="{80A3F86F-EB72-4EE8-957C-D114901BC11F}" type="slidenum">
              <a:rPr lang="en-US" smtClean="0"/>
              <a:t>‹#›</a:t>
            </a:fld>
            <a:endParaRPr lang="en-US"/>
          </a:p>
        </p:txBody>
      </p:sp>
    </p:spTree>
    <p:extLst>
      <p:ext uri="{BB962C8B-B14F-4D97-AF65-F5344CB8AC3E}">
        <p14:creationId xmlns:p14="http://schemas.microsoft.com/office/powerpoint/2010/main" val="21061581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0073C84-BE3C-6AF3-B14F-6952EB591FD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3BBDF30-0B0B-746B-A4C5-F912A2A32B1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075CCA-B74C-F1B3-C8B5-44E846484AFB}"/>
              </a:ext>
            </a:extLst>
          </p:cNvPr>
          <p:cNvSpPr>
            <a:spLocks noGrp="1"/>
          </p:cNvSpPr>
          <p:nvPr>
            <p:ph type="dt" sz="half" idx="10"/>
          </p:nvPr>
        </p:nvSpPr>
        <p:spPr/>
        <p:txBody>
          <a:bodyPr/>
          <a:lstStyle/>
          <a:p>
            <a:fld id="{7EFFB0AC-2829-4FE6-9F56-19C12D7F7935}" type="datetimeFigureOut">
              <a:rPr lang="en-US" smtClean="0"/>
              <a:t>8/26/2026</a:t>
            </a:fld>
            <a:endParaRPr lang="en-US"/>
          </a:p>
        </p:txBody>
      </p:sp>
      <p:sp>
        <p:nvSpPr>
          <p:cNvPr id="5" name="Footer Placeholder 4">
            <a:extLst>
              <a:ext uri="{FF2B5EF4-FFF2-40B4-BE49-F238E27FC236}">
                <a16:creationId xmlns:a16="http://schemas.microsoft.com/office/drawing/2014/main" id="{7A08A371-3562-586A-0C66-C0A28BA8B1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B1A8B3-DBD8-F5BE-B956-7A909BC46183}"/>
              </a:ext>
            </a:extLst>
          </p:cNvPr>
          <p:cNvSpPr>
            <a:spLocks noGrp="1"/>
          </p:cNvSpPr>
          <p:nvPr>
            <p:ph type="sldNum" sz="quarter" idx="12"/>
          </p:nvPr>
        </p:nvSpPr>
        <p:spPr/>
        <p:txBody>
          <a:bodyPr/>
          <a:lstStyle/>
          <a:p>
            <a:fld id="{80A3F86F-EB72-4EE8-957C-D114901BC11F}" type="slidenum">
              <a:rPr lang="en-US" smtClean="0"/>
              <a:t>‹#›</a:t>
            </a:fld>
            <a:endParaRPr lang="en-US"/>
          </a:p>
        </p:txBody>
      </p:sp>
    </p:spTree>
    <p:extLst>
      <p:ext uri="{BB962C8B-B14F-4D97-AF65-F5344CB8AC3E}">
        <p14:creationId xmlns:p14="http://schemas.microsoft.com/office/powerpoint/2010/main" val="20985299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57513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223067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BA523-EF01-4656-9D54-347E984FD329}"/>
              </a:ext>
            </a:extLst>
          </p:cNvPr>
          <p:cNvSpPr>
            <a:spLocks noGrp="1"/>
          </p:cNvSpPr>
          <p:nvPr>
            <p:ph type="title" hasCustomPrompt="1"/>
          </p:nvPr>
        </p:nvSpPr>
        <p:spPr>
          <a:xfrm>
            <a:off x="1069848" y="453497"/>
            <a:ext cx="7323472" cy="1447380"/>
          </a:xfrm>
        </p:spPr>
        <p:txBody>
          <a:bodyPr>
            <a:normAutofit/>
          </a:bodyPr>
          <a:lstStyle>
            <a:lvl1pPr>
              <a:defRPr sz="3200"/>
            </a:lvl1pPr>
          </a:lstStyle>
          <a:p>
            <a:r>
              <a:rPr lang="en-US" dirty="0"/>
              <a:t>Click to add title</a:t>
            </a:r>
          </a:p>
        </p:txBody>
      </p:sp>
      <p:sp>
        <p:nvSpPr>
          <p:cNvPr id="3" name="Content Placeholder 2">
            <a:extLst>
              <a:ext uri="{FF2B5EF4-FFF2-40B4-BE49-F238E27FC236}">
                <a16:creationId xmlns:a16="http://schemas.microsoft.com/office/drawing/2014/main" id="{2AD52871-79D5-420E-8207-BEF7BE44A9B6}"/>
              </a:ext>
            </a:extLst>
          </p:cNvPr>
          <p:cNvSpPr>
            <a:spLocks noGrp="1"/>
          </p:cNvSpPr>
          <p:nvPr>
            <p:ph idx="1" hasCustomPrompt="1"/>
          </p:nvPr>
        </p:nvSpPr>
        <p:spPr>
          <a:xfrm>
            <a:off x="1069847" y="1970360"/>
            <a:ext cx="7323473" cy="3936663"/>
          </a:xfrm>
        </p:spPr>
        <p:txBody>
          <a:bodyPr anchor="t">
            <a:normAutofit/>
          </a:bodyPr>
          <a:lstStyle>
            <a:lvl1pPr marL="0" indent="0">
              <a:lnSpc>
                <a:spcPct val="140000"/>
              </a:lnSpc>
              <a:spcBef>
                <a:spcPts val="1000"/>
              </a:spcBef>
              <a:buNone/>
              <a:defRPr sz="1800"/>
            </a:lvl1pPr>
            <a:lvl2pPr marL="514350" indent="-285750">
              <a:lnSpc>
                <a:spcPct val="140000"/>
              </a:lnSpc>
              <a:spcBef>
                <a:spcPts val="1000"/>
              </a:spcBef>
              <a:buFont typeface="Arial" panose="020B0604020202020204" pitchFamily="34" charset="0"/>
              <a:buChar char="•"/>
              <a:defRPr sz="1600"/>
            </a:lvl2pPr>
            <a:lvl3pPr marL="822960" indent="-285750">
              <a:lnSpc>
                <a:spcPct val="140000"/>
              </a:lnSpc>
              <a:spcBef>
                <a:spcPts val="1000"/>
              </a:spcBef>
              <a:buFont typeface="Arial" panose="020B0604020202020204" pitchFamily="34" charset="0"/>
              <a:buChar char="•"/>
              <a:defRPr sz="1400"/>
            </a:lvl3pPr>
            <a:lvl4pPr marL="1097280" indent="-171450">
              <a:lnSpc>
                <a:spcPct val="140000"/>
              </a:lnSpc>
              <a:spcBef>
                <a:spcPts val="1000"/>
              </a:spcBef>
              <a:buFont typeface="Arial" panose="020B0604020202020204" pitchFamily="34" charset="0"/>
              <a:buChar char="•"/>
              <a:defRPr sz="1200"/>
            </a:lvl4pPr>
            <a:lvl5pPr marL="1371600" indent="-171450">
              <a:lnSpc>
                <a:spcPct val="140000"/>
              </a:lnSpc>
              <a:spcBef>
                <a:spcPts val="1000"/>
              </a:spcBef>
              <a:buFont typeface="Arial" panose="020B0604020202020204" pitchFamily="34" charset="0"/>
              <a:buChar char="•"/>
              <a:defRPr sz="12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4">
            <a:extLst>
              <a:ext uri="{FF2B5EF4-FFF2-40B4-BE49-F238E27FC236}">
                <a16:creationId xmlns:a16="http://schemas.microsoft.com/office/drawing/2014/main" id="{85E76BAB-D3E2-7A86-4382-6897A8FDDAC1}"/>
              </a:ext>
            </a:extLst>
          </p:cNvPr>
          <p:cNvSpPr>
            <a:spLocks noGrp="1"/>
          </p:cNvSpPr>
          <p:nvPr>
            <p:ph type="ftr" sz="quarter" idx="11"/>
          </p:nvPr>
        </p:nvSpPr>
        <p:spPr>
          <a:xfrm rot="5400000">
            <a:off x="-1754871" y="2093199"/>
            <a:ext cx="4157472" cy="416082"/>
          </a:xfrm>
        </p:spPr>
        <p:txBody>
          <a:bodyPr/>
          <a:lstStyle/>
          <a:p>
            <a:endParaRPr lang="en-US" dirty="0"/>
          </a:p>
        </p:txBody>
      </p:sp>
      <p:sp>
        <p:nvSpPr>
          <p:cNvPr id="4" name="Date Placeholder 3">
            <a:extLst>
              <a:ext uri="{FF2B5EF4-FFF2-40B4-BE49-F238E27FC236}">
                <a16:creationId xmlns:a16="http://schemas.microsoft.com/office/drawing/2014/main" id="{896D32D3-8223-4851-BB8E-CB489B975FD6}"/>
              </a:ext>
            </a:extLst>
          </p:cNvPr>
          <p:cNvSpPr>
            <a:spLocks noGrp="1"/>
          </p:cNvSpPr>
          <p:nvPr>
            <p:ph type="dt" sz="half" idx="10"/>
          </p:nvPr>
        </p:nvSpPr>
        <p:spPr/>
        <p:txBody>
          <a:bodyPr/>
          <a:lstStyle/>
          <a:p>
            <a:r>
              <a:rPr lang="en-US"/>
              <a:t>20XX</a:t>
            </a:r>
            <a:endParaRPr lang="en-US" dirty="0"/>
          </a:p>
        </p:txBody>
      </p:sp>
      <p:sp>
        <p:nvSpPr>
          <p:cNvPr id="6" name="Slide Number Placeholder 5">
            <a:extLst>
              <a:ext uri="{FF2B5EF4-FFF2-40B4-BE49-F238E27FC236}">
                <a16:creationId xmlns:a16="http://schemas.microsoft.com/office/drawing/2014/main" id="{DBBC448B-FCF6-40C5-8BB6-15B70E8897CB}"/>
              </a:ext>
            </a:extLst>
          </p:cNvPr>
          <p:cNvSpPr>
            <a:spLocks noGrp="1"/>
          </p:cNvSpPr>
          <p:nvPr>
            <p:ph type="sldNum" sz="quarter" idx="12"/>
          </p:nvPr>
        </p:nvSpPr>
        <p:spPr/>
        <p:txBody>
          <a:bodyPr/>
          <a:lstStyle/>
          <a:p>
            <a:fld id="{4C8B8A27-DF03-4546-BA93-21C967D57E5C}" type="slidenum">
              <a:rPr lang="en-US" smtClean="0"/>
              <a:t>‹#›</a:t>
            </a:fld>
            <a:endParaRPr lang="en-US" dirty="0"/>
          </a:p>
        </p:txBody>
      </p:sp>
      <p:grpSp>
        <p:nvGrpSpPr>
          <p:cNvPr id="5" name="Group 4">
            <a:extLst>
              <a:ext uri="{FF2B5EF4-FFF2-40B4-BE49-F238E27FC236}">
                <a16:creationId xmlns:a16="http://schemas.microsoft.com/office/drawing/2014/main" id="{715C76E7-AB26-88E2-D65E-2E3C77D66F65}"/>
              </a:ext>
              <a:ext uri="{C183D7F6-B498-43B3-948B-1728B52AA6E4}">
                <adec:decorative xmlns:adec="http://schemas.microsoft.com/office/drawing/2017/decorative" val="1"/>
              </a:ext>
            </a:extLst>
          </p:cNvPr>
          <p:cNvGrpSpPr/>
          <p:nvPr userDrawn="1"/>
        </p:nvGrpSpPr>
        <p:grpSpPr>
          <a:xfrm>
            <a:off x="11096450" y="13394"/>
            <a:ext cx="494218" cy="6814823"/>
            <a:chOff x="11096450" y="13394"/>
            <a:chExt cx="494218" cy="6814823"/>
          </a:xfrm>
          <a:solidFill>
            <a:schemeClr val="bg2">
              <a:lumMod val="90000"/>
            </a:schemeClr>
          </a:solidFill>
        </p:grpSpPr>
        <p:sp>
          <p:nvSpPr>
            <p:cNvPr id="8" name="Freeform 8">
              <a:extLst>
                <a:ext uri="{FF2B5EF4-FFF2-40B4-BE49-F238E27FC236}">
                  <a16:creationId xmlns:a16="http://schemas.microsoft.com/office/drawing/2014/main" id="{A7F12763-35ED-ABA1-B1B9-ECA0300EC7B2}"/>
                </a:ext>
              </a:extLst>
            </p:cNvPr>
            <p:cNvSpPr>
              <a:spLocks/>
            </p:cNvSpPr>
            <p:nvPr/>
          </p:nvSpPr>
          <p:spPr bwMode="auto">
            <a:xfrm rot="5400000">
              <a:off x="11108009" y="671857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9" name="Freeform 10">
              <a:extLst>
                <a:ext uri="{FF2B5EF4-FFF2-40B4-BE49-F238E27FC236}">
                  <a16:creationId xmlns:a16="http://schemas.microsoft.com/office/drawing/2014/main" id="{428C6819-E6F6-EC0A-3915-2210ED5FD5CB}"/>
                </a:ext>
              </a:extLst>
            </p:cNvPr>
            <p:cNvSpPr>
              <a:spLocks/>
            </p:cNvSpPr>
            <p:nvPr/>
          </p:nvSpPr>
          <p:spPr bwMode="auto">
            <a:xfrm rot="5400000">
              <a:off x="11475034" y="77813"/>
              <a:ext cx="138242" cy="88130"/>
            </a:xfrm>
            <a:custGeom>
              <a:avLst/>
              <a:gdLst>
                <a:gd name="T0" fmla="*/ 22 w 42"/>
                <a:gd name="T1" fmla="*/ 0 h 29"/>
                <a:gd name="T2" fmla="*/ 14 w 42"/>
                <a:gd name="T3" fmla="*/ 25 h 29"/>
                <a:gd name="T4" fmla="*/ 22 w 42"/>
                <a:gd name="T5" fmla="*/ 0 h 29"/>
              </a:gdLst>
              <a:ahLst/>
              <a:cxnLst>
                <a:cxn ang="0">
                  <a:pos x="T0" y="T1"/>
                </a:cxn>
                <a:cxn ang="0">
                  <a:pos x="T2" y="T3"/>
                </a:cxn>
                <a:cxn ang="0">
                  <a:pos x="T4" y="T5"/>
                </a:cxn>
              </a:cxnLst>
              <a:rect l="0" t="0" r="r" b="b"/>
              <a:pathLst>
                <a:path w="42" h="29">
                  <a:moveTo>
                    <a:pt x="22" y="0"/>
                  </a:moveTo>
                  <a:cubicBezTo>
                    <a:pt x="42" y="7"/>
                    <a:pt x="28" y="29"/>
                    <a:pt x="14" y="25"/>
                  </a:cubicBezTo>
                  <a:cubicBezTo>
                    <a:pt x="0" y="18"/>
                    <a:pt x="8" y="1"/>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10" name="Freeform 15">
              <a:extLst>
                <a:ext uri="{FF2B5EF4-FFF2-40B4-BE49-F238E27FC236}">
                  <a16:creationId xmlns:a16="http://schemas.microsoft.com/office/drawing/2014/main" id="{D35D55BE-4E02-8709-08CD-DCDF028896A6}"/>
                </a:ext>
              </a:extLst>
            </p:cNvPr>
            <p:cNvSpPr>
              <a:spLocks/>
            </p:cNvSpPr>
            <p:nvPr/>
          </p:nvSpPr>
          <p:spPr bwMode="auto">
            <a:xfrm rot="5400000">
              <a:off x="11478964" y="592010"/>
              <a:ext cx="121406" cy="72626"/>
            </a:xfrm>
            <a:custGeom>
              <a:avLst/>
              <a:gdLst>
                <a:gd name="T0" fmla="*/ 16 w 37"/>
                <a:gd name="T1" fmla="*/ 0 h 24"/>
                <a:gd name="T2" fmla="*/ 11 w 37"/>
                <a:gd name="T3" fmla="*/ 24 h 24"/>
                <a:gd name="T4" fmla="*/ 16 w 37"/>
                <a:gd name="T5" fmla="*/ 0 h 24"/>
              </a:gdLst>
              <a:ahLst/>
              <a:cxnLst>
                <a:cxn ang="0">
                  <a:pos x="T0" y="T1"/>
                </a:cxn>
                <a:cxn ang="0">
                  <a:pos x="T2" y="T3"/>
                </a:cxn>
                <a:cxn ang="0">
                  <a:pos x="T4" y="T5"/>
                </a:cxn>
              </a:cxnLst>
              <a:rect l="0" t="0" r="r" b="b"/>
              <a:pathLst>
                <a:path w="37" h="24">
                  <a:moveTo>
                    <a:pt x="16" y="0"/>
                  </a:moveTo>
                  <a:cubicBezTo>
                    <a:pt x="37" y="6"/>
                    <a:pt x="30" y="20"/>
                    <a:pt x="11" y="24"/>
                  </a:cubicBezTo>
                  <a:cubicBezTo>
                    <a:pt x="0" y="17"/>
                    <a:pt x="5"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11" name="Freeform 18">
              <a:extLst>
                <a:ext uri="{FF2B5EF4-FFF2-40B4-BE49-F238E27FC236}">
                  <a16:creationId xmlns:a16="http://schemas.microsoft.com/office/drawing/2014/main" id="{9B00E110-F53B-CB17-400D-884883FAD259}"/>
                </a:ext>
              </a:extLst>
            </p:cNvPr>
            <p:cNvSpPr>
              <a:spLocks/>
            </p:cNvSpPr>
            <p:nvPr/>
          </p:nvSpPr>
          <p:spPr bwMode="auto">
            <a:xfrm rot="5400000">
              <a:off x="11482378" y="335267"/>
              <a:ext cx="138242" cy="78339"/>
            </a:xfrm>
            <a:custGeom>
              <a:avLst/>
              <a:gdLst>
                <a:gd name="T0" fmla="*/ 6 w 42"/>
                <a:gd name="T1" fmla="*/ 6 h 26"/>
                <a:gd name="T2" fmla="*/ 21 w 42"/>
                <a:gd name="T3" fmla="*/ 26 h 26"/>
                <a:gd name="T4" fmla="*/ 6 w 42"/>
                <a:gd name="T5" fmla="*/ 6 h 26"/>
              </a:gdLst>
              <a:ahLst/>
              <a:cxnLst>
                <a:cxn ang="0">
                  <a:pos x="T0" y="T1"/>
                </a:cxn>
                <a:cxn ang="0">
                  <a:pos x="T2" y="T3"/>
                </a:cxn>
                <a:cxn ang="0">
                  <a:pos x="T4" y="T5"/>
                </a:cxn>
              </a:cxnLst>
              <a:rect l="0" t="0" r="r" b="b"/>
              <a:pathLst>
                <a:path w="42" h="26">
                  <a:moveTo>
                    <a:pt x="6" y="6"/>
                  </a:moveTo>
                  <a:cubicBezTo>
                    <a:pt x="25" y="0"/>
                    <a:pt x="42" y="17"/>
                    <a:pt x="21" y="26"/>
                  </a:cubicBezTo>
                  <a:cubicBezTo>
                    <a:pt x="9" y="26"/>
                    <a:pt x="0" y="16"/>
                    <a:pt x="6" y="6"/>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12" name="Freeform 19">
              <a:extLst>
                <a:ext uri="{FF2B5EF4-FFF2-40B4-BE49-F238E27FC236}">
                  <a16:creationId xmlns:a16="http://schemas.microsoft.com/office/drawing/2014/main" id="{AFD5A261-446E-BFC4-FC12-80FDF4169D7A}"/>
                </a:ext>
              </a:extLst>
            </p:cNvPr>
            <p:cNvSpPr>
              <a:spLocks/>
            </p:cNvSpPr>
            <p:nvPr/>
          </p:nvSpPr>
          <p:spPr bwMode="auto">
            <a:xfrm rot="5400000">
              <a:off x="11407714" y="2021691"/>
              <a:ext cx="124951" cy="69362"/>
            </a:xfrm>
            <a:custGeom>
              <a:avLst/>
              <a:gdLst>
                <a:gd name="T0" fmla="*/ 16 w 38"/>
                <a:gd name="T1" fmla="*/ 0 h 23"/>
                <a:gd name="T2" fmla="*/ 10 w 38"/>
                <a:gd name="T3" fmla="*/ 23 h 23"/>
                <a:gd name="T4" fmla="*/ 16 w 38"/>
                <a:gd name="T5" fmla="*/ 0 h 23"/>
              </a:gdLst>
              <a:ahLst/>
              <a:cxnLst>
                <a:cxn ang="0">
                  <a:pos x="T0" y="T1"/>
                </a:cxn>
                <a:cxn ang="0">
                  <a:pos x="T2" y="T3"/>
                </a:cxn>
                <a:cxn ang="0">
                  <a:pos x="T4" y="T5"/>
                </a:cxn>
              </a:cxnLst>
              <a:rect l="0" t="0" r="r" b="b"/>
              <a:pathLst>
                <a:path w="38" h="23">
                  <a:moveTo>
                    <a:pt x="16" y="0"/>
                  </a:moveTo>
                  <a:cubicBezTo>
                    <a:pt x="38" y="8"/>
                    <a:pt x="31" y="18"/>
                    <a:pt x="10" y="23"/>
                  </a:cubicBezTo>
                  <a:cubicBezTo>
                    <a:pt x="0" y="16"/>
                    <a:pt x="4"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13" name="Freeform 20">
              <a:extLst>
                <a:ext uri="{FF2B5EF4-FFF2-40B4-BE49-F238E27FC236}">
                  <a16:creationId xmlns:a16="http://schemas.microsoft.com/office/drawing/2014/main" id="{B6FED30E-9001-44A0-E5C7-E032D0F3DCAA}"/>
                </a:ext>
              </a:extLst>
            </p:cNvPr>
            <p:cNvSpPr>
              <a:spLocks/>
            </p:cNvSpPr>
            <p:nvPr/>
          </p:nvSpPr>
          <p:spPr bwMode="auto">
            <a:xfrm rot="5400000">
              <a:off x="11414629" y="2272420"/>
              <a:ext cx="128495" cy="78339"/>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14" name="Freeform 22">
              <a:extLst>
                <a:ext uri="{FF2B5EF4-FFF2-40B4-BE49-F238E27FC236}">
                  <a16:creationId xmlns:a16="http://schemas.microsoft.com/office/drawing/2014/main" id="{F26FDAFD-9C45-1171-4C16-15BF244630EC}"/>
                </a:ext>
              </a:extLst>
            </p:cNvPr>
            <p:cNvSpPr>
              <a:spLocks/>
            </p:cNvSpPr>
            <p:nvPr/>
          </p:nvSpPr>
          <p:spPr bwMode="auto">
            <a:xfrm rot="5400000">
              <a:off x="11426398" y="1049544"/>
              <a:ext cx="150648" cy="99554"/>
            </a:xfrm>
            <a:custGeom>
              <a:avLst/>
              <a:gdLst>
                <a:gd name="T0" fmla="*/ 26 w 46"/>
                <a:gd name="T1" fmla="*/ 0 h 33"/>
                <a:gd name="T2" fmla="*/ 38 w 46"/>
                <a:gd name="T3" fmla="*/ 22 h 33"/>
                <a:gd name="T4" fmla="*/ 26 w 46"/>
                <a:gd name="T5" fmla="*/ 0 h 33"/>
              </a:gdLst>
              <a:ahLst/>
              <a:cxnLst>
                <a:cxn ang="0">
                  <a:pos x="T0" y="T1"/>
                </a:cxn>
                <a:cxn ang="0">
                  <a:pos x="T2" y="T3"/>
                </a:cxn>
                <a:cxn ang="0">
                  <a:pos x="T4" y="T5"/>
                </a:cxn>
              </a:cxnLst>
              <a:rect l="0" t="0" r="r" b="b"/>
              <a:pathLst>
                <a:path w="46" h="33">
                  <a:moveTo>
                    <a:pt x="26" y="0"/>
                  </a:moveTo>
                  <a:cubicBezTo>
                    <a:pt x="29" y="0"/>
                    <a:pt x="46" y="16"/>
                    <a:pt x="38" y="22"/>
                  </a:cubicBezTo>
                  <a:cubicBezTo>
                    <a:pt x="16" y="33"/>
                    <a:pt x="0" y="5"/>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15" name="Freeform 23">
              <a:extLst>
                <a:ext uri="{FF2B5EF4-FFF2-40B4-BE49-F238E27FC236}">
                  <a16:creationId xmlns:a16="http://schemas.microsoft.com/office/drawing/2014/main" id="{FE69A4E5-9E23-CC9D-7DFE-C1AF1DE799E1}"/>
                </a:ext>
              </a:extLst>
            </p:cNvPr>
            <p:cNvSpPr>
              <a:spLocks/>
            </p:cNvSpPr>
            <p:nvPr/>
          </p:nvSpPr>
          <p:spPr bwMode="auto">
            <a:xfrm rot="5400000">
              <a:off x="11440085" y="836978"/>
              <a:ext cx="134697" cy="81603"/>
            </a:xfrm>
            <a:custGeom>
              <a:avLst/>
              <a:gdLst>
                <a:gd name="T0" fmla="*/ 19 w 41"/>
                <a:gd name="T1" fmla="*/ 0 h 27"/>
                <a:gd name="T2" fmla="*/ 8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10"/>
                    <a:pt x="28" y="27"/>
                    <a:pt x="8" y="20"/>
                  </a:cubicBezTo>
                  <a:cubicBezTo>
                    <a:pt x="0" y="8"/>
                    <a:pt x="7" y="2"/>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16" name="Freeform 26">
              <a:extLst>
                <a:ext uri="{FF2B5EF4-FFF2-40B4-BE49-F238E27FC236}">
                  <a16:creationId xmlns:a16="http://schemas.microsoft.com/office/drawing/2014/main" id="{43086FAB-AC19-CDF5-6420-B753EA91CCA3}"/>
                </a:ext>
              </a:extLst>
            </p:cNvPr>
            <p:cNvSpPr>
              <a:spLocks/>
            </p:cNvSpPr>
            <p:nvPr/>
          </p:nvSpPr>
          <p:spPr bwMode="auto">
            <a:xfrm rot="5400000">
              <a:off x="11427309" y="1320685"/>
              <a:ext cx="127608" cy="78339"/>
            </a:xfrm>
            <a:custGeom>
              <a:avLst/>
              <a:gdLst>
                <a:gd name="T0" fmla="*/ 24 w 39"/>
                <a:gd name="T1" fmla="*/ 0 h 26"/>
                <a:gd name="T2" fmla="*/ 20 w 39"/>
                <a:gd name="T3" fmla="*/ 25 h 26"/>
                <a:gd name="T4" fmla="*/ 24 w 39"/>
                <a:gd name="T5" fmla="*/ 0 h 26"/>
              </a:gdLst>
              <a:ahLst/>
              <a:cxnLst>
                <a:cxn ang="0">
                  <a:pos x="T0" y="T1"/>
                </a:cxn>
                <a:cxn ang="0">
                  <a:pos x="T2" y="T3"/>
                </a:cxn>
                <a:cxn ang="0">
                  <a:pos x="T4" y="T5"/>
                </a:cxn>
              </a:cxnLst>
              <a:rect l="0" t="0" r="r" b="b"/>
              <a:pathLst>
                <a:path w="39" h="26">
                  <a:moveTo>
                    <a:pt x="24" y="0"/>
                  </a:moveTo>
                  <a:cubicBezTo>
                    <a:pt x="39" y="2"/>
                    <a:pt x="36" y="26"/>
                    <a:pt x="20" y="25"/>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17" name="Freeform 27">
              <a:extLst>
                <a:ext uri="{FF2B5EF4-FFF2-40B4-BE49-F238E27FC236}">
                  <a16:creationId xmlns:a16="http://schemas.microsoft.com/office/drawing/2014/main" id="{1CE06729-10BE-4FF7-7378-D0839A5B2902}"/>
                </a:ext>
              </a:extLst>
            </p:cNvPr>
            <p:cNvSpPr>
              <a:spLocks/>
            </p:cNvSpPr>
            <p:nvPr/>
          </p:nvSpPr>
          <p:spPr bwMode="auto">
            <a:xfrm rot="5400000">
              <a:off x="11407470" y="1778440"/>
              <a:ext cx="131153" cy="93843"/>
            </a:xfrm>
            <a:custGeom>
              <a:avLst/>
              <a:gdLst>
                <a:gd name="T0" fmla="*/ 22 w 40"/>
                <a:gd name="T1" fmla="*/ 0 h 31"/>
                <a:gd name="T2" fmla="*/ 16 w 40"/>
                <a:gd name="T3" fmla="*/ 25 h 31"/>
                <a:gd name="T4" fmla="*/ 22 w 40"/>
                <a:gd name="T5" fmla="*/ 0 h 31"/>
              </a:gdLst>
              <a:ahLst/>
              <a:cxnLst>
                <a:cxn ang="0">
                  <a:pos x="T0" y="T1"/>
                </a:cxn>
                <a:cxn ang="0">
                  <a:pos x="T2" y="T3"/>
                </a:cxn>
                <a:cxn ang="0">
                  <a:pos x="T4" y="T5"/>
                </a:cxn>
              </a:cxnLst>
              <a:rect l="0" t="0" r="r" b="b"/>
              <a:pathLst>
                <a:path w="40" h="31">
                  <a:moveTo>
                    <a:pt x="22" y="0"/>
                  </a:moveTo>
                  <a:cubicBezTo>
                    <a:pt x="39" y="3"/>
                    <a:pt x="40" y="31"/>
                    <a:pt x="16" y="25"/>
                  </a:cubicBezTo>
                  <a:cubicBezTo>
                    <a:pt x="0" y="7"/>
                    <a:pt x="13" y="4"/>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18" name="Freeform 28">
              <a:extLst>
                <a:ext uri="{FF2B5EF4-FFF2-40B4-BE49-F238E27FC236}">
                  <a16:creationId xmlns:a16="http://schemas.microsoft.com/office/drawing/2014/main" id="{3C0E85AE-019E-239F-3641-132EE0869762}"/>
                </a:ext>
              </a:extLst>
            </p:cNvPr>
            <p:cNvSpPr>
              <a:spLocks/>
            </p:cNvSpPr>
            <p:nvPr/>
          </p:nvSpPr>
          <p:spPr bwMode="auto">
            <a:xfrm rot="5400000">
              <a:off x="11404869" y="1535195"/>
              <a:ext cx="127608" cy="69362"/>
            </a:xfrm>
            <a:custGeom>
              <a:avLst/>
              <a:gdLst>
                <a:gd name="T0" fmla="*/ 16 w 39"/>
                <a:gd name="T1" fmla="*/ 0 h 23"/>
                <a:gd name="T2" fmla="*/ 11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7"/>
                    <a:pt x="31" y="17"/>
                    <a:pt x="11" y="23"/>
                  </a:cubicBezTo>
                  <a:cubicBezTo>
                    <a:pt x="0" y="16"/>
                    <a:pt x="4" y="2"/>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19" name="Freeform 30">
              <a:extLst>
                <a:ext uri="{FF2B5EF4-FFF2-40B4-BE49-F238E27FC236}">
                  <a16:creationId xmlns:a16="http://schemas.microsoft.com/office/drawing/2014/main" id="{27436FA2-8F0F-0124-E6EA-C19287C4FC0C}"/>
                </a:ext>
              </a:extLst>
            </p:cNvPr>
            <p:cNvSpPr>
              <a:spLocks/>
            </p:cNvSpPr>
            <p:nvPr/>
          </p:nvSpPr>
          <p:spPr bwMode="auto">
            <a:xfrm rot="5400000">
              <a:off x="11480119" y="1078297"/>
              <a:ext cx="9748" cy="5712"/>
            </a:xfrm>
            <a:custGeom>
              <a:avLst/>
              <a:gdLst>
                <a:gd name="T0" fmla="*/ 1 w 3"/>
                <a:gd name="T1" fmla="*/ 0 h 2"/>
                <a:gd name="T2" fmla="*/ 2 w 3"/>
                <a:gd name="T3" fmla="*/ 2 h 2"/>
                <a:gd name="T4" fmla="*/ 1 w 3"/>
                <a:gd name="T5" fmla="*/ 0 h 2"/>
              </a:gdLst>
              <a:ahLst/>
              <a:cxnLst>
                <a:cxn ang="0">
                  <a:pos x="T0" y="T1"/>
                </a:cxn>
                <a:cxn ang="0">
                  <a:pos x="T2" y="T3"/>
                </a:cxn>
                <a:cxn ang="0">
                  <a:pos x="T4" y="T5"/>
                </a:cxn>
              </a:cxnLst>
              <a:rect l="0" t="0" r="r" b="b"/>
              <a:pathLst>
                <a:path w="3" h="2">
                  <a:moveTo>
                    <a:pt x="1" y="0"/>
                  </a:moveTo>
                  <a:cubicBezTo>
                    <a:pt x="2" y="1"/>
                    <a:pt x="3" y="2"/>
                    <a:pt x="2" y="2"/>
                  </a:cubicBezTo>
                  <a:cubicBezTo>
                    <a:pt x="1" y="2"/>
                    <a:pt x="0" y="1"/>
                    <a:pt x="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20" name="Freeform 43">
              <a:extLst>
                <a:ext uri="{FF2B5EF4-FFF2-40B4-BE49-F238E27FC236}">
                  <a16:creationId xmlns:a16="http://schemas.microsoft.com/office/drawing/2014/main" id="{257506A8-2AF8-FD30-07C5-A8B673B4FB3D}"/>
                </a:ext>
              </a:extLst>
            </p:cNvPr>
            <p:cNvSpPr>
              <a:spLocks/>
            </p:cNvSpPr>
            <p:nvPr/>
          </p:nvSpPr>
          <p:spPr bwMode="auto">
            <a:xfrm rot="5400000">
              <a:off x="11194111" y="860614"/>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21" name="Freeform 51">
              <a:extLst>
                <a:ext uri="{FF2B5EF4-FFF2-40B4-BE49-F238E27FC236}">
                  <a16:creationId xmlns:a16="http://schemas.microsoft.com/office/drawing/2014/main" id="{AC15BD99-2D70-3136-347B-31CD7D03DC8E}"/>
                </a:ext>
              </a:extLst>
            </p:cNvPr>
            <p:cNvSpPr>
              <a:spLocks/>
            </p:cNvSpPr>
            <p:nvPr/>
          </p:nvSpPr>
          <p:spPr bwMode="auto">
            <a:xfrm rot="5400000">
              <a:off x="11167080" y="1015030"/>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22" name="Freeform 52">
              <a:extLst>
                <a:ext uri="{FF2B5EF4-FFF2-40B4-BE49-F238E27FC236}">
                  <a16:creationId xmlns:a16="http://schemas.microsoft.com/office/drawing/2014/main" id="{B67F2992-4C5D-965F-7EA2-7A62C5AB60E7}"/>
                </a:ext>
              </a:extLst>
            </p:cNvPr>
            <p:cNvSpPr>
              <a:spLocks/>
            </p:cNvSpPr>
            <p:nvPr/>
          </p:nvSpPr>
          <p:spPr bwMode="auto">
            <a:xfrm rot="5400000">
              <a:off x="11164085" y="450599"/>
              <a:ext cx="118747" cy="81603"/>
            </a:xfrm>
            <a:custGeom>
              <a:avLst/>
              <a:gdLst>
                <a:gd name="T0" fmla="*/ 21 w 36"/>
                <a:gd name="T1" fmla="*/ 0 h 27"/>
                <a:gd name="T2" fmla="*/ 22 w 36"/>
                <a:gd name="T3" fmla="*/ 27 h 27"/>
                <a:gd name="T4" fmla="*/ 21 w 36"/>
                <a:gd name="T5" fmla="*/ 0 h 27"/>
              </a:gdLst>
              <a:ahLst/>
              <a:cxnLst>
                <a:cxn ang="0">
                  <a:pos x="T0" y="T1"/>
                </a:cxn>
                <a:cxn ang="0">
                  <a:pos x="T2" y="T3"/>
                </a:cxn>
                <a:cxn ang="0">
                  <a:pos x="T4" y="T5"/>
                </a:cxn>
              </a:cxnLst>
              <a:rect l="0" t="0" r="r" b="b"/>
              <a:pathLst>
                <a:path w="36" h="27">
                  <a:moveTo>
                    <a:pt x="21" y="0"/>
                  </a:moveTo>
                  <a:cubicBezTo>
                    <a:pt x="33" y="3"/>
                    <a:pt x="36" y="23"/>
                    <a:pt x="22" y="27"/>
                  </a:cubicBezTo>
                  <a:cubicBezTo>
                    <a:pt x="3" y="25"/>
                    <a:pt x="0" y="1"/>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23" name="Freeform 53">
              <a:extLst>
                <a:ext uri="{FF2B5EF4-FFF2-40B4-BE49-F238E27FC236}">
                  <a16:creationId xmlns:a16="http://schemas.microsoft.com/office/drawing/2014/main" id="{68E6C9D5-7A68-0715-7E5B-B00F2322209B}"/>
                </a:ext>
              </a:extLst>
            </p:cNvPr>
            <p:cNvSpPr>
              <a:spLocks/>
            </p:cNvSpPr>
            <p:nvPr/>
          </p:nvSpPr>
          <p:spPr bwMode="auto">
            <a:xfrm rot="5400000">
              <a:off x="11155166" y="1253803"/>
              <a:ext cx="127608" cy="79154"/>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24" name="Freeform 54">
              <a:extLst>
                <a:ext uri="{FF2B5EF4-FFF2-40B4-BE49-F238E27FC236}">
                  <a16:creationId xmlns:a16="http://schemas.microsoft.com/office/drawing/2014/main" id="{A5762283-7319-03B2-6625-12FB72339F9B}"/>
                </a:ext>
              </a:extLst>
            </p:cNvPr>
            <p:cNvSpPr>
              <a:spLocks/>
            </p:cNvSpPr>
            <p:nvPr/>
          </p:nvSpPr>
          <p:spPr bwMode="auto">
            <a:xfrm rot="5400000">
              <a:off x="11141013" y="614227"/>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25" name="Freeform 55">
              <a:extLst>
                <a:ext uri="{FF2B5EF4-FFF2-40B4-BE49-F238E27FC236}">
                  <a16:creationId xmlns:a16="http://schemas.microsoft.com/office/drawing/2014/main" id="{71B8ED3D-B51C-BE7D-804A-BEA721B80F38}"/>
                </a:ext>
              </a:extLst>
            </p:cNvPr>
            <p:cNvSpPr>
              <a:spLocks/>
            </p:cNvSpPr>
            <p:nvPr/>
          </p:nvSpPr>
          <p:spPr bwMode="auto">
            <a:xfrm rot="5400000">
              <a:off x="11155026" y="1463404"/>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26" name="Freeform 56">
              <a:extLst>
                <a:ext uri="{FF2B5EF4-FFF2-40B4-BE49-F238E27FC236}">
                  <a16:creationId xmlns:a16="http://schemas.microsoft.com/office/drawing/2014/main" id="{900799BD-6359-DC82-2EE9-5C17C30156DC}"/>
                </a:ext>
              </a:extLst>
            </p:cNvPr>
            <p:cNvSpPr>
              <a:spLocks/>
            </p:cNvSpPr>
            <p:nvPr/>
          </p:nvSpPr>
          <p:spPr bwMode="auto">
            <a:xfrm rot="5400000">
              <a:off x="11101585" y="2335317"/>
              <a:ext cx="128495" cy="72626"/>
            </a:xfrm>
            <a:custGeom>
              <a:avLst/>
              <a:gdLst>
                <a:gd name="T0" fmla="*/ 21 w 39"/>
                <a:gd name="T1" fmla="*/ 0 h 24"/>
                <a:gd name="T2" fmla="*/ 22 w 39"/>
                <a:gd name="T3" fmla="*/ 24 h 24"/>
                <a:gd name="T4" fmla="*/ 21 w 39"/>
                <a:gd name="T5" fmla="*/ 0 h 24"/>
              </a:gdLst>
              <a:ahLst/>
              <a:cxnLst>
                <a:cxn ang="0">
                  <a:pos x="T0" y="T1"/>
                </a:cxn>
                <a:cxn ang="0">
                  <a:pos x="T2" y="T3"/>
                </a:cxn>
                <a:cxn ang="0">
                  <a:pos x="T4" y="T5"/>
                </a:cxn>
              </a:cxnLst>
              <a:rect l="0" t="0" r="r" b="b"/>
              <a:pathLst>
                <a:path w="39" h="24">
                  <a:moveTo>
                    <a:pt x="21" y="0"/>
                  </a:moveTo>
                  <a:cubicBezTo>
                    <a:pt x="37" y="0"/>
                    <a:pt x="39" y="23"/>
                    <a:pt x="22" y="24"/>
                  </a:cubicBezTo>
                  <a:cubicBezTo>
                    <a:pt x="7" y="22"/>
                    <a:pt x="0" y="5"/>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27" name="Freeform 57">
              <a:extLst>
                <a:ext uri="{FF2B5EF4-FFF2-40B4-BE49-F238E27FC236}">
                  <a16:creationId xmlns:a16="http://schemas.microsoft.com/office/drawing/2014/main" id="{1C980C29-373A-1E8A-06EA-4EC3DEB1CEDE}"/>
                </a:ext>
              </a:extLst>
            </p:cNvPr>
            <p:cNvSpPr>
              <a:spLocks/>
            </p:cNvSpPr>
            <p:nvPr/>
          </p:nvSpPr>
          <p:spPr bwMode="auto">
            <a:xfrm rot="5400000">
              <a:off x="11141175" y="1673149"/>
              <a:ext cx="140901" cy="93843"/>
            </a:xfrm>
            <a:custGeom>
              <a:avLst/>
              <a:gdLst>
                <a:gd name="T0" fmla="*/ 27 w 43"/>
                <a:gd name="T1" fmla="*/ 3 h 31"/>
                <a:gd name="T2" fmla="*/ 40 w 43"/>
                <a:gd name="T3" fmla="*/ 23 h 31"/>
                <a:gd name="T4" fmla="*/ 27 w 43"/>
                <a:gd name="T5" fmla="*/ 3 h 31"/>
              </a:gdLst>
              <a:ahLst/>
              <a:cxnLst>
                <a:cxn ang="0">
                  <a:pos x="T0" y="T1"/>
                </a:cxn>
                <a:cxn ang="0">
                  <a:pos x="T2" y="T3"/>
                </a:cxn>
                <a:cxn ang="0">
                  <a:pos x="T4" y="T5"/>
                </a:cxn>
              </a:cxnLst>
              <a:rect l="0" t="0" r="r" b="b"/>
              <a:pathLst>
                <a:path w="43" h="31">
                  <a:moveTo>
                    <a:pt x="27" y="3"/>
                  </a:moveTo>
                  <a:cubicBezTo>
                    <a:pt x="35" y="0"/>
                    <a:pt x="43" y="17"/>
                    <a:pt x="40" y="23"/>
                  </a:cubicBezTo>
                  <a:cubicBezTo>
                    <a:pt x="21" y="31"/>
                    <a:pt x="0" y="15"/>
                    <a:pt x="27"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28" name="Freeform 59">
              <a:extLst>
                <a:ext uri="{FF2B5EF4-FFF2-40B4-BE49-F238E27FC236}">
                  <a16:creationId xmlns:a16="http://schemas.microsoft.com/office/drawing/2014/main" id="{7551F4D8-61F0-8E45-0F0A-5353AD199275}"/>
                </a:ext>
              </a:extLst>
            </p:cNvPr>
            <p:cNvSpPr>
              <a:spLocks/>
            </p:cNvSpPr>
            <p:nvPr/>
          </p:nvSpPr>
          <p:spPr bwMode="auto">
            <a:xfrm rot="5400000">
              <a:off x="11120625" y="255502"/>
              <a:ext cx="124063" cy="78339"/>
            </a:xfrm>
            <a:custGeom>
              <a:avLst/>
              <a:gdLst>
                <a:gd name="T0" fmla="*/ 22 w 38"/>
                <a:gd name="T1" fmla="*/ 0 h 26"/>
                <a:gd name="T2" fmla="*/ 18 w 38"/>
                <a:gd name="T3" fmla="*/ 26 h 26"/>
                <a:gd name="T4" fmla="*/ 22 w 38"/>
                <a:gd name="T5" fmla="*/ 0 h 26"/>
              </a:gdLst>
              <a:ahLst/>
              <a:cxnLst>
                <a:cxn ang="0">
                  <a:pos x="T0" y="T1"/>
                </a:cxn>
                <a:cxn ang="0">
                  <a:pos x="T2" y="T3"/>
                </a:cxn>
                <a:cxn ang="0">
                  <a:pos x="T4" y="T5"/>
                </a:cxn>
              </a:cxnLst>
              <a:rect l="0" t="0" r="r" b="b"/>
              <a:pathLst>
                <a:path w="38" h="26">
                  <a:moveTo>
                    <a:pt x="22" y="0"/>
                  </a:moveTo>
                  <a:cubicBezTo>
                    <a:pt x="38" y="3"/>
                    <a:pt x="33" y="25"/>
                    <a:pt x="18" y="26"/>
                  </a:cubicBezTo>
                  <a:cubicBezTo>
                    <a:pt x="0" y="20"/>
                    <a:pt x="6" y="3"/>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29" name="Freeform 60">
              <a:extLst>
                <a:ext uri="{FF2B5EF4-FFF2-40B4-BE49-F238E27FC236}">
                  <a16:creationId xmlns:a16="http://schemas.microsoft.com/office/drawing/2014/main" id="{95280895-3875-4458-0CFD-6E7F91E4B1B9}"/>
                </a:ext>
              </a:extLst>
            </p:cNvPr>
            <p:cNvSpPr>
              <a:spLocks/>
            </p:cNvSpPr>
            <p:nvPr/>
          </p:nvSpPr>
          <p:spPr bwMode="auto">
            <a:xfrm rot="5400000">
              <a:off x="11115856" y="1902943"/>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30" name="Freeform 61">
              <a:extLst>
                <a:ext uri="{FF2B5EF4-FFF2-40B4-BE49-F238E27FC236}">
                  <a16:creationId xmlns:a16="http://schemas.microsoft.com/office/drawing/2014/main" id="{C447D48F-E082-2C64-AACC-5F1576670B8E}"/>
                </a:ext>
              </a:extLst>
            </p:cNvPr>
            <p:cNvSpPr>
              <a:spLocks/>
            </p:cNvSpPr>
            <p:nvPr/>
          </p:nvSpPr>
          <p:spPr bwMode="auto">
            <a:xfrm rot="5400000">
              <a:off x="11082153" y="2137303"/>
              <a:ext cx="137356" cy="99554"/>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5"/>
                    <a:pt x="16"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31" name="Freeform 5">
              <a:extLst>
                <a:ext uri="{FF2B5EF4-FFF2-40B4-BE49-F238E27FC236}">
                  <a16:creationId xmlns:a16="http://schemas.microsoft.com/office/drawing/2014/main" id="{45386F34-1F3F-7822-9E58-F69B57DAD5EF}"/>
                </a:ext>
              </a:extLst>
            </p:cNvPr>
            <p:cNvSpPr>
              <a:spLocks/>
            </p:cNvSpPr>
            <p:nvPr/>
          </p:nvSpPr>
          <p:spPr bwMode="auto">
            <a:xfrm rot="5400000">
              <a:off x="11410824" y="2818299"/>
              <a:ext cx="121406" cy="81603"/>
            </a:xfrm>
            <a:custGeom>
              <a:avLst/>
              <a:gdLst>
                <a:gd name="T0" fmla="*/ 20 w 37"/>
                <a:gd name="T1" fmla="*/ 1 h 27"/>
                <a:gd name="T2" fmla="*/ 22 w 37"/>
                <a:gd name="T3" fmla="*/ 27 h 27"/>
                <a:gd name="T4" fmla="*/ 20 w 37"/>
                <a:gd name="T5" fmla="*/ 1 h 27"/>
              </a:gdLst>
              <a:ahLst/>
              <a:cxnLst>
                <a:cxn ang="0">
                  <a:pos x="T0" y="T1"/>
                </a:cxn>
                <a:cxn ang="0">
                  <a:pos x="T2" y="T3"/>
                </a:cxn>
                <a:cxn ang="0">
                  <a:pos x="T4" y="T5"/>
                </a:cxn>
              </a:cxnLst>
              <a:rect l="0" t="0" r="r" b="b"/>
              <a:pathLst>
                <a:path w="37" h="27">
                  <a:moveTo>
                    <a:pt x="20" y="1"/>
                  </a:moveTo>
                  <a:cubicBezTo>
                    <a:pt x="31" y="1"/>
                    <a:pt x="37" y="24"/>
                    <a:pt x="22" y="27"/>
                  </a:cubicBezTo>
                  <a:cubicBezTo>
                    <a:pt x="2" y="27"/>
                    <a:pt x="0" y="0"/>
                    <a:pt x="20"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32" name="Freeform 6">
              <a:extLst>
                <a:ext uri="{FF2B5EF4-FFF2-40B4-BE49-F238E27FC236}">
                  <a16:creationId xmlns:a16="http://schemas.microsoft.com/office/drawing/2014/main" id="{714F5E2C-ADCA-B188-9558-A8C41DACCA34}"/>
                </a:ext>
              </a:extLst>
            </p:cNvPr>
            <p:cNvSpPr>
              <a:spLocks/>
            </p:cNvSpPr>
            <p:nvPr/>
          </p:nvSpPr>
          <p:spPr bwMode="auto">
            <a:xfrm rot="5400000">
              <a:off x="11391700" y="5088176"/>
              <a:ext cx="124063" cy="87315"/>
            </a:xfrm>
            <a:custGeom>
              <a:avLst/>
              <a:gdLst>
                <a:gd name="T0" fmla="*/ 12 w 38"/>
                <a:gd name="T1" fmla="*/ 3 h 29"/>
                <a:gd name="T2" fmla="*/ 15 w 38"/>
                <a:gd name="T3" fmla="*/ 29 h 29"/>
                <a:gd name="T4" fmla="*/ 12 w 38"/>
                <a:gd name="T5" fmla="*/ 3 h 29"/>
              </a:gdLst>
              <a:ahLst/>
              <a:cxnLst>
                <a:cxn ang="0">
                  <a:pos x="T0" y="T1"/>
                </a:cxn>
                <a:cxn ang="0">
                  <a:pos x="T2" y="T3"/>
                </a:cxn>
                <a:cxn ang="0">
                  <a:pos x="T4" y="T5"/>
                </a:cxn>
              </a:cxnLst>
              <a:rect l="0" t="0" r="r" b="b"/>
              <a:pathLst>
                <a:path w="38" h="29">
                  <a:moveTo>
                    <a:pt x="12" y="3"/>
                  </a:moveTo>
                  <a:cubicBezTo>
                    <a:pt x="34" y="0"/>
                    <a:pt x="38" y="26"/>
                    <a:pt x="15" y="29"/>
                  </a:cubicBezTo>
                  <a:cubicBezTo>
                    <a:pt x="4" y="23"/>
                    <a:pt x="0" y="9"/>
                    <a:pt x="12"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33" name="Freeform 7">
              <a:extLst>
                <a:ext uri="{FF2B5EF4-FFF2-40B4-BE49-F238E27FC236}">
                  <a16:creationId xmlns:a16="http://schemas.microsoft.com/office/drawing/2014/main" id="{7904DF4A-7F05-9B74-762F-750A11C26080}"/>
                </a:ext>
              </a:extLst>
            </p:cNvPr>
            <p:cNvSpPr>
              <a:spLocks/>
            </p:cNvSpPr>
            <p:nvPr/>
          </p:nvSpPr>
          <p:spPr bwMode="auto">
            <a:xfrm rot="5400000">
              <a:off x="11371127" y="2531128"/>
              <a:ext cx="138242" cy="100371"/>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6"/>
                    <a:pt x="15"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34" name="Freeform 8">
              <a:extLst>
                <a:ext uri="{FF2B5EF4-FFF2-40B4-BE49-F238E27FC236}">
                  <a16:creationId xmlns:a16="http://schemas.microsoft.com/office/drawing/2014/main" id="{22FA525D-7C59-B943-0521-9341A78CD45D}"/>
                </a:ext>
              </a:extLst>
            </p:cNvPr>
            <p:cNvSpPr>
              <a:spLocks/>
            </p:cNvSpPr>
            <p:nvPr/>
          </p:nvSpPr>
          <p:spPr bwMode="auto">
            <a:xfrm rot="5400000">
              <a:off x="11401349" y="4735882"/>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35" name="Freeform 9">
              <a:extLst>
                <a:ext uri="{FF2B5EF4-FFF2-40B4-BE49-F238E27FC236}">
                  <a16:creationId xmlns:a16="http://schemas.microsoft.com/office/drawing/2014/main" id="{AD48A9A0-6DB2-78B2-B64A-ACF109E50C20}"/>
                </a:ext>
              </a:extLst>
            </p:cNvPr>
            <p:cNvSpPr>
              <a:spLocks/>
            </p:cNvSpPr>
            <p:nvPr/>
          </p:nvSpPr>
          <p:spPr bwMode="auto">
            <a:xfrm rot="5400000">
              <a:off x="11409487" y="4455410"/>
              <a:ext cx="121406" cy="88130"/>
            </a:xfrm>
            <a:custGeom>
              <a:avLst/>
              <a:gdLst>
                <a:gd name="T0" fmla="*/ 18 w 37"/>
                <a:gd name="T1" fmla="*/ 4 h 29"/>
                <a:gd name="T2" fmla="*/ 22 w 37"/>
                <a:gd name="T3" fmla="*/ 29 h 29"/>
                <a:gd name="T4" fmla="*/ 18 w 37"/>
                <a:gd name="T5" fmla="*/ 4 h 29"/>
              </a:gdLst>
              <a:ahLst/>
              <a:cxnLst>
                <a:cxn ang="0">
                  <a:pos x="T0" y="T1"/>
                </a:cxn>
                <a:cxn ang="0">
                  <a:pos x="T2" y="T3"/>
                </a:cxn>
                <a:cxn ang="0">
                  <a:pos x="T4" y="T5"/>
                </a:cxn>
              </a:cxnLst>
              <a:rect l="0" t="0" r="r" b="b"/>
              <a:pathLst>
                <a:path w="37" h="29">
                  <a:moveTo>
                    <a:pt x="18" y="4"/>
                  </a:moveTo>
                  <a:cubicBezTo>
                    <a:pt x="35" y="0"/>
                    <a:pt x="37" y="28"/>
                    <a:pt x="22" y="29"/>
                  </a:cubicBezTo>
                  <a:cubicBezTo>
                    <a:pt x="7" y="28"/>
                    <a:pt x="0" y="14"/>
                    <a:pt x="18"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36" name="Freeform 11">
              <a:extLst>
                <a:ext uri="{FF2B5EF4-FFF2-40B4-BE49-F238E27FC236}">
                  <a16:creationId xmlns:a16="http://schemas.microsoft.com/office/drawing/2014/main" id="{241CCA94-4C69-C42C-63CF-26A8A45BE6A1}"/>
                </a:ext>
              </a:extLst>
            </p:cNvPr>
            <p:cNvSpPr>
              <a:spLocks/>
            </p:cNvSpPr>
            <p:nvPr/>
          </p:nvSpPr>
          <p:spPr bwMode="auto">
            <a:xfrm rot="5400000">
              <a:off x="11369848" y="4194178"/>
              <a:ext cx="143559" cy="102819"/>
            </a:xfrm>
            <a:custGeom>
              <a:avLst/>
              <a:gdLst>
                <a:gd name="T0" fmla="*/ 31 w 44"/>
                <a:gd name="T1" fmla="*/ 1 h 34"/>
                <a:gd name="T2" fmla="*/ 42 w 44"/>
                <a:gd name="T3" fmla="*/ 19 h 34"/>
                <a:gd name="T4" fmla="*/ 31 w 44"/>
                <a:gd name="T5" fmla="*/ 1 h 34"/>
              </a:gdLst>
              <a:ahLst/>
              <a:cxnLst>
                <a:cxn ang="0">
                  <a:pos x="T0" y="T1"/>
                </a:cxn>
                <a:cxn ang="0">
                  <a:pos x="T2" y="T3"/>
                </a:cxn>
                <a:cxn ang="0">
                  <a:pos x="T4" y="T5"/>
                </a:cxn>
              </a:cxnLst>
              <a:rect l="0" t="0" r="r" b="b"/>
              <a:pathLst>
                <a:path w="44" h="34">
                  <a:moveTo>
                    <a:pt x="31" y="1"/>
                  </a:moveTo>
                  <a:cubicBezTo>
                    <a:pt x="39" y="0"/>
                    <a:pt x="44" y="12"/>
                    <a:pt x="42" y="19"/>
                  </a:cubicBezTo>
                  <a:cubicBezTo>
                    <a:pt x="25" y="34"/>
                    <a:pt x="0" y="8"/>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37" name="Freeform 12">
              <a:extLst>
                <a:ext uri="{FF2B5EF4-FFF2-40B4-BE49-F238E27FC236}">
                  <a16:creationId xmlns:a16="http://schemas.microsoft.com/office/drawing/2014/main" id="{2C65A2DC-4AC0-1BAA-B531-78961040F615}"/>
                </a:ext>
              </a:extLst>
            </p:cNvPr>
            <p:cNvSpPr>
              <a:spLocks/>
            </p:cNvSpPr>
            <p:nvPr/>
          </p:nvSpPr>
          <p:spPr bwMode="auto">
            <a:xfrm rot="5400000">
              <a:off x="11381624" y="3691697"/>
              <a:ext cx="134697" cy="81603"/>
            </a:xfrm>
            <a:custGeom>
              <a:avLst/>
              <a:gdLst>
                <a:gd name="T0" fmla="*/ 22 w 41"/>
                <a:gd name="T1" fmla="*/ 0 h 27"/>
                <a:gd name="T2" fmla="*/ 8 w 41"/>
                <a:gd name="T3" fmla="*/ 20 h 27"/>
                <a:gd name="T4" fmla="*/ 22 w 41"/>
                <a:gd name="T5" fmla="*/ 0 h 27"/>
              </a:gdLst>
              <a:ahLst/>
              <a:cxnLst>
                <a:cxn ang="0">
                  <a:pos x="T0" y="T1"/>
                </a:cxn>
                <a:cxn ang="0">
                  <a:pos x="T2" y="T3"/>
                </a:cxn>
                <a:cxn ang="0">
                  <a:pos x="T4" y="T5"/>
                </a:cxn>
              </a:cxnLst>
              <a:rect l="0" t="0" r="r" b="b"/>
              <a:pathLst>
                <a:path w="41" h="27">
                  <a:moveTo>
                    <a:pt x="22" y="0"/>
                  </a:moveTo>
                  <a:cubicBezTo>
                    <a:pt x="41" y="12"/>
                    <a:pt x="24" y="27"/>
                    <a:pt x="8" y="20"/>
                  </a:cubicBezTo>
                  <a:cubicBezTo>
                    <a:pt x="0" y="7"/>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38" name="Freeform 13">
              <a:extLst>
                <a:ext uri="{FF2B5EF4-FFF2-40B4-BE49-F238E27FC236}">
                  <a16:creationId xmlns:a16="http://schemas.microsoft.com/office/drawing/2014/main" id="{06F81422-C9FD-27B8-4FD6-B1F44C74BE8C}"/>
                </a:ext>
              </a:extLst>
            </p:cNvPr>
            <p:cNvSpPr>
              <a:spLocks/>
            </p:cNvSpPr>
            <p:nvPr/>
          </p:nvSpPr>
          <p:spPr bwMode="auto">
            <a:xfrm rot="5400000">
              <a:off x="11417787" y="3075050"/>
              <a:ext cx="124951" cy="69362"/>
            </a:xfrm>
            <a:custGeom>
              <a:avLst/>
              <a:gdLst>
                <a:gd name="T0" fmla="*/ 26 w 38"/>
                <a:gd name="T1" fmla="*/ 0 h 23"/>
                <a:gd name="T2" fmla="*/ 25 w 38"/>
                <a:gd name="T3" fmla="*/ 23 h 23"/>
                <a:gd name="T4" fmla="*/ 26 w 38"/>
                <a:gd name="T5" fmla="*/ 0 h 23"/>
              </a:gdLst>
              <a:ahLst/>
              <a:cxnLst>
                <a:cxn ang="0">
                  <a:pos x="T0" y="T1"/>
                </a:cxn>
                <a:cxn ang="0">
                  <a:pos x="T2" y="T3"/>
                </a:cxn>
                <a:cxn ang="0">
                  <a:pos x="T4" y="T5"/>
                </a:cxn>
              </a:cxnLst>
              <a:rect l="0" t="0" r="r" b="b"/>
              <a:pathLst>
                <a:path w="38" h="23">
                  <a:moveTo>
                    <a:pt x="26" y="0"/>
                  </a:moveTo>
                  <a:cubicBezTo>
                    <a:pt x="38" y="0"/>
                    <a:pt x="37" y="20"/>
                    <a:pt x="25" y="23"/>
                  </a:cubicBezTo>
                  <a:cubicBezTo>
                    <a:pt x="0" y="23"/>
                    <a:pt x="5" y="1"/>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39" name="Freeform 14">
              <a:extLst>
                <a:ext uri="{FF2B5EF4-FFF2-40B4-BE49-F238E27FC236}">
                  <a16:creationId xmlns:a16="http://schemas.microsoft.com/office/drawing/2014/main" id="{6BD26277-6152-C324-088E-7147EFBC3C27}"/>
                </a:ext>
              </a:extLst>
            </p:cNvPr>
            <p:cNvSpPr>
              <a:spLocks/>
            </p:cNvSpPr>
            <p:nvPr/>
          </p:nvSpPr>
          <p:spPr bwMode="auto">
            <a:xfrm rot="5400000">
              <a:off x="11376729" y="3335597"/>
              <a:ext cx="134697" cy="84866"/>
            </a:xfrm>
            <a:custGeom>
              <a:avLst/>
              <a:gdLst>
                <a:gd name="T0" fmla="*/ 26 w 41"/>
                <a:gd name="T1" fmla="*/ 1 h 28"/>
                <a:gd name="T2" fmla="*/ 39 w 41"/>
                <a:gd name="T3" fmla="*/ 20 h 28"/>
                <a:gd name="T4" fmla="*/ 26 w 41"/>
                <a:gd name="T5" fmla="*/ 1 h 28"/>
              </a:gdLst>
              <a:ahLst/>
              <a:cxnLst>
                <a:cxn ang="0">
                  <a:pos x="T0" y="T1"/>
                </a:cxn>
                <a:cxn ang="0">
                  <a:pos x="T2" y="T3"/>
                </a:cxn>
                <a:cxn ang="0">
                  <a:pos x="T4" y="T5"/>
                </a:cxn>
              </a:cxnLst>
              <a:rect l="0" t="0" r="r" b="b"/>
              <a:pathLst>
                <a:path w="41" h="28">
                  <a:moveTo>
                    <a:pt x="26" y="1"/>
                  </a:moveTo>
                  <a:cubicBezTo>
                    <a:pt x="34" y="0"/>
                    <a:pt x="41" y="12"/>
                    <a:pt x="39" y="20"/>
                  </a:cubicBezTo>
                  <a:cubicBezTo>
                    <a:pt x="17" y="28"/>
                    <a:pt x="0" y="12"/>
                    <a:pt x="26"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40" name="Freeform 16">
              <a:extLst>
                <a:ext uri="{FF2B5EF4-FFF2-40B4-BE49-F238E27FC236}">
                  <a16:creationId xmlns:a16="http://schemas.microsoft.com/office/drawing/2014/main" id="{84133AE4-D5B2-6E80-0D7F-5E4A58260BFD}"/>
                </a:ext>
              </a:extLst>
            </p:cNvPr>
            <p:cNvSpPr>
              <a:spLocks/>
            </p:cNvSpPr>
            <p:nvPr/>
          </p:nvSpPr>
          <p:spPr bwMode="auto">
            <a:xfrm rot="5400000">
              <a:off x="11360464" y="3934729"/>
              <a:ext cx="143559" cy="97107"/>
            </a:xfrm>
            <a:custGeom>
              <a:avLst/>
              <a:gdLst>
                <a:gd name="T0" fmla="*/ 31 w 44"/>
                <a:gd name="T1" fmla="*/ 1 h 32"/>
                <a:gd name="T2" fmla="*/ 43 w 44"/>
                <a:gd name="T3" fmla="*/ 15 h 32"/>
                <a:gd name="T4" fmla="*/ 31 w 44"/>
                <a:gd name="T5" fmla="*/ 1 h 32"/>
              </a:gdLst>
              <a:ahLst/>
              <a:cxnLst>
                <a:cxn ang="0">
                  <a:pos x="T0" y="T1"/>
                </a:cxn>
                <a:cxn ang="0">
                  <a:pos x="T2" y="T3"/>
                </a:cxn>
                <a:cxn ang="0">
                  <a:pos x="T4" y="T5"/>
                </a:cxn>
              </a:cxnLst>
              <a:rect l="0" t="0" r="r" b="b"/>
              <a:pathLst>
                <a:path w="44" h="32">
                  <a:moveTo>
                    <a:pt x="31" y="1"/>
                  </a:moveTo>
                  <a:cubicBezTo>
                    <a:pt x="40" y="0"/>
                    <a:pt x="44" y="8"/>
                    <a:pt x="43" y="15"/>
                  </a:cubicBezTo>
                  <a:cubicBezTo>
                    <a:pt x="29" y="32"/>
                    <a:pt x="0" y="6"/>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41" name="Freeform 17">
              <a:extLst>
                <a:ext uri="{FF2B5EF4-FFF2-40B4-BE49-F238E27FC236}">
                  <a16:creationId xmlns:a16="http://schemas.microsoft.com/office/drawing/2014/main" id="{119C911C-0392-118F-BC19-A1D54BDD3530}"/>
                </a:ext>
              </a:extLst>
            </p:cNvPr>
            <p:cNvSpPr>
              <a:spLocks/>
            </p:cNvSpPr>
            <p:nvPr/>
          </p:nvSpPr>
          <p:spPr bwMode="auto">
            <a:xfrm rot="5400000">
              <a:off x="11395443" y="5347417"/>
              <a:ext cx="94821" cy="69362"/>
            </a:xfrm>
            <a:custGeom>
              <a:avLst/>
              <a:gdLst>
                <a:gd name="T0" fmla="*/ 13 w 29"/>
                <a:gd name="T1" fmla="*/ 0 h 23"/>
                <a:gd name="T2" fmla="*/ 13 w 29"/>
                <a:gd name="T3" fmla="*/ 23 h 23"/>
                <a:gd name="T4" fmla="*/ 13 w 29"/>
                <a:gd name="T5" fmla="*/ 0 h 23"/>
              </a:gdLst>
              <a:ahLst/>
              <a:cxnLst>
                <a:cxn ang="0">
                  <a:pos x="T0" y="T1"/>
                </a:cxn>
                <a:cxn ang="0">
                  <a:pos x="T2" y="T3"/>
                </a:cxn>
                <a:cxn ang="0">
                  <a:pos x="T4" y="T5"/>
                </a:cxn>
              </a:cxnLst>
              <a:rect l="0" t="0" r="r" b="b"/>
              <a:pathLst>
                <a:path w="29" h="23">
                  <a:moveTo>
                    <a:pt x="13" y="0"/>
                  </a:moveTo>
                  <a:cubicBezTo>
                    <a:pt x="27" y="0"/>
                    <a:pt x="29" y="22"/>
                    <a:pt x="13" y="23"/>
                  </a:cubicBezTo>
                  <a:cubicBezTo>
                    <a:pt x="2" y="22"/>
                    <a:pt x="0" y="2"/>
                    <a:pt x="1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42" name="Freeform 21">
              <a:extLst>
                <a:ext uri="{FF2B5EF4-FFF2-40B4-BE49-F238E27FC236}">
                  <a16:creationId xmlns:a16="http://schemas.microsoft.com/office/drawing/2014/main" id="{3C640776-EA30-99EB-34B0-58B773C47207}"/>
                </a:ext>
              </a:extLst>
            </p:cNvPr>
            <p:cNvSpPr>
              <a:spLocks/>
            </p:cNvSpPr>
            <p:nvPr/>
          </p:nvSpPr>
          <p:spPr bwMode="auto">
            <a:xfrm rot="5400000">
              <a:off x="11343434" y="5658571"/>
              <a:ext cx="140901" cy="102819"/>
            </a:xfrm>
            <a:custGeom>
              <a:avLst/>
              <a:gdLst>
                <a:gd name="T0" fmla="*/ 24 w 43"/>
                <a:gd name="T1" fmla="*/ 0 h 34"/>
                <a:gd name="T2" fmla="*/ 14 w 43"/>
                <a:gd name="T3" fmla="*/ 23 h 34"/>
                <a:gd name="T4" fmla="*/ 24 w 43"/>
                <a:gd name="T5" fmla="*/ 0 h 34"/>
              </a:gdLst>
              <a:ahLst/>
              <a:cxnLst>
                <a:cxn ang="0">
                  <a:pos x="T0" y="T1"/>
                </a:cxn>
                <a:cxn ang="0">
                  <a:pos x="T2" y="T3"/>
                </a:cxn>
                <a:cxn ang="0">
                  <a:pos x="T4" y="T5"/>
                </a:cxn>
              </a:cxnLst>
              <a:rect l="0" t="0" r="r" b="b"/>
              <a:pathLst>
                <a:path w="43" h="34">
                  <a:moveTo>
                    <a:pt x="24" y="0"/>
                  </a:moveTo>
                  <a:cubicBezTo>
                    <a:pt x="43" y="3"/>
                    <a:pt x="28" y="34"/>
                    <a:pt x="14" y="23"/>
                  </a:cubicBezTo>
                  <a:cubicBezTo>
                    <a:pt x="0" y="28"/>
                    <a:pt x="4" y="5"/>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43" name="Freeform 25">
              <a:extLst>
                <a:ext uri="{FF2B5EF4-FFF2-40B4-BE49-F238E27FC236}">
                  <a16:creationId xmlns:a16="http://schemas.microsoft.com/office/drawing/2014/main" id="{BB4FF007-C784-E1F8-AB7E-408FB7A39470}"/>
                </a:ext>
              </a:extLst>
            </p:cNvPr>
            <p:cNvSpPr>
              <a:spLocks/>
            </p:cNvSpPr>
            <p:nvPr/>
          </p:nvSpPr>
          <p:spPr bwMode="auto">
            <a:xfrm rot="5400000">
              <a:off x="11324095" y="6423833"/>
              <a:ext cx="134697" cy="93843"/>
            </a:xfrm>
            <a:custGeom>
              <a:avLst/>
              <a:gdLst>
                <a:gd name="T0" fmla="*/ 23 w 41"/>
                <a:gd name="T1" fmla="*/ 0 h 31"/>
                <a:gd name="T2" fmla="*/ 17 w 41"/>
                <a:gd name="T3" fmla="*/ 25 h 31"/>
                <a:gd name="T4" fmla="*/ 23 w 41"/>
                <a:gd name="T5" fmla="*/ 0 h 31"/>
              </a:gdLst>
              <a:ahLst/>
              <a:cxnLst>
                <a:cxn ang="0">
                  <a:pos x="T0" y="T1"/>
                </a:cxn>
                <a:cxn ang="0">
                  <a:pos x="T2" y="T3"/>
                </a:cxn>
                <a:cxn ang="0">
                  <a:pos x="T4" y="T5"/>
                </a:cxn>
              </a:cxnLst>
              <a:rect l="0" t="0" r="r" b="b"/>
              <a:pathLst>
                <a:path w="41" h="31">
                  <a:moveTo>
                    <a:pt x="23" y="0"/>
                  </a:moveTo>
                  <a:cubicBezTo>
                    <a:pt x="40" y="1"/>
                    <a:pt x="41" y="31"/>
                    <a:pt x="17" y="25"/>
                  </a:cubicBezTo>
                  <a:cubicBezTo>
                    <a:pt x="0" y="7"/>
                    <a:pt x="17" y="4"/>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44" name="Freeform 29">
              <a:extLst>
                <a:ext uri="{FF2B5EF4-FFF2-40B4-BE49-F238E27FC236}">
                  <a16:creationId xmlns:a16="http://schemas.microsoft.com/office/drawing/2014/main" id="{22B235A3-3685-6CD1-96A0-C8512B09C6A2}"/>
                </a:ext>
              </a:extLst>
            </p:cNvPr>
            <p:cNvSpPr>
              <a:spLocks/>
            </p:cNvSpPr>
            <p:nvPr/>
          </p:nvSpPr>
          <p:spPr bwMode="auto">
            <a:xfrm rot="5400000">
              <a:off x="11324317" y="5897278"/>
              <a:ext cx="118747" cy="120771"/>
            </a:xfrm>
            <a:custGeom>
              <a:avLst/>
              <a:gdLst>
                <a:gd name="T0" fmla="*/ 16 w 36"/>
                <a:gd name="T1" fmla="*/ 4 h 40"/>
                <a:gd name="T2" fmla="*/ 34 w 36"/>
                <a:gd name="T3" fmla="*/ 15 h 40"/>
                <a:gd name="T4" fmla="*/ 16 w 36"/>
                <a:gd name="T5" fmla="*/ 4 h 40"/>
              </a:gdLst>
              <a:ahLst/>
              <a:cxnLst>
                <a:cxn ang="0">
                  <a:pos x="T0" y="T1"/>
                </a:cxn>
                <a:cxn ang="0">
                  <a:pos x="T2" y="T3"/>
                </a:cxn>
                <a:cxn ang="0">
                  <a:pos x="T4" y="T5"/>
                </a:cxn>
              </a:cxnLst>
              <a:rect l="0" t="0" r="r" b="b"/>
              <a:pathLst>
                <a:path w="36" h="40">
                  <a:moveTo>
                    <a:pt x="16" y="4"/>
                  </a:moveTo>
                  <a:cubicBezTo>
                    <a:pt x="36" y="5"/>
                    <a:pt x="33" y="0"/>
                    <a:pt x="34"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45" name="Freeform 31">
              <a:extLst>
                <a:ext uri="{FF2B5EF4-FFF2-40B4-BE49-F238E27FC236}">
                  <a16:creationId xmlns:a16="http://schemas.microsoft.com/office/drawing/2014/main" id="{74119689-F1DD-1031-494F-BCD12EBFB62B}"/>
                </a:ext>
              </a:extLst>
            </p:cNvPr>
            <p:cNvSpPr>
              <a:spLocks/>
            </p:cNvSpPr>
            <p:nvPr/>
          </p:nvSpPr>
          <p:spPr bwMode="auto">
            <a:xfrm rot="5400000">
              <a:off x="11356013" y="6183127"/>
              <a:ext cx="131153" cy="72626"/>
            </a:xfrm>
            <a:custGeom>
              <a:avLst/>
              <a:gdLst>
                <a:gd name="T0" fmla="*/ 24 w 40"/>
                <a:gd name="T1" fmla="*/ 0 h 24"/>
                <a:gd name="T2" fmla="*/ 25 w 40"/>
                <a:gd name="T3" fmla="*/ 24 h 24"/>
                <a:gd name="T4" fmla="*/ 24 w 40"/>
                <a:gd name="T5" fmla="*/ 0 h 24"/>
              </a:gdLst>
              <a:ahLst/>
              <a:cxnLst>
                <a:cxn ang="0">
                  <a:pos x="T0" y="T1"/>
                </a:cxn>
                <a:cxn ang="0">
                  <a:pos x="T2" y="T3"/>
                </a:cxn>
                <a:cxn ang="0">
                  <a:pos x="T4" y="T5"/>
                </a:cxn>
              </a:cxnLst>
              <a:rect l="0" t="0" r="r" b="b"/>
              <a:pathLst>
                <a:path w="40" h="24">
                  <a:moveTo>
                    <a:pt x="24" y="0"/>
                  </a:moveTo>
                  <a:cubicBezTo>
                    <a:pt x="40" y="0"/>
                    <a:pt x="38" y="20"/>
                    <a:pt x="25" y="24"/>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46" name="Freeform 32">
              <a:extLst>
                <a:ext uri="{FF2B5EF4-FFF2-40B4-BE49-F238E27FC236}">
                  <a16:creationId xmlns:a16="http://schemas.microsoft.com/office/drawing/2014/main" id="{DC996F45-62C2-BF42-C97C-66EDDDE35ACC}"/>
                </a:ext>
              </a:extLst>
            </p:cNvPr>
            <p:cNvSpPr>
              <a:spLocks/>
            </p:cNvSpPr>
            <p:nvPr/>
          </p:nvSpPr>
          <p:spPr bwMode="auto">
            <a:xfrm rot="5400000">
              <a:off x="11104198" y="3296179"/>
              <a:ext cx="144445" cy="106083"/>
            </a:xfrm>
            <a:custGeom>
              <a:avLst/>
              <a:gdLst>
                <a:gd name="T0" fmla="*/ 28 w 44"/>
                <a:gd name="T1" fmla="*/ 0 h 35"/>
                <a:gd name="T2" fmla="*/ 42 w 44"/>
                <a:gd name="T3" fmla="*/ 21 h 35"/>
                <a:gd name="T4" fmla="*/ 28 w 44"/>
                <a:gd name="T5" fmla="*/ 0 h 35"/>
              </a:gdLst>
              <a:ahLst/>
              <a:cxnLst>
                <a:cxn ang="0">
                  <a:pos x="T0" y="T1"/>
                </a:cxn>
                <a:cxn ang="0">
                  <a:pos x="T2" y="T3"/>
                </a:cxn>
                <a:cxn ang="0">
                  <a:pos x="T4" y="T5"/>
                </a:cxn>
              </a:cxnLst>
              <a:rect l="0" t="0" r="r" b="b"/>
              <a:pathLst>
                <a:path w="44" h="35">
                  <a:moveTo>
                    <a:pt x="28" y="0"/>
                  </a:moveTo>
                  <a:cubicBezTo>
                    <a:pt x="36" y="1"/>
                    <a:pt x="44" y="12"/>
                    <a:pt x="42" y="21"/>
                  </a:cubicBezTo>
                  <a:cubicBezTo>
                    <a:pt x="23" y="35"/>
                    <a:pt x="0" y="7"/>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47" name="Freeform 33">
              <a:extLst>
                <a:ext uri="{FF2B5EF4-FFF2-40B4-BE49-F238E27FC236}">
                  <a16:creationId xmlns:a16="http://schemas.microsoft.com/office/drawing/2014/main" id="{101F6153-4534-B78A-D1DF-449F4099ECF0}"/>
                </a:ext>
              </a:extLst>
            </p:cNvPr>
            <p:cNvSpPr>
              <a:spLocks/>
            </p:cNvSpPr>
            <p:nvPr/>
          </p:nvSpPr>
          <p:spPr bwMode="auto">
            <a:xfrm rot="5400000">
              <a:off x="11134111" y="4387490"/>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2" y="1"/>
                    <a:pt x="46" y="21"/>
                    <a:pt x="29" y="25"/>
                  </a:cubicBezTo>
                  <a:cubicBezTo>
                    <a:pt x="10" y="23"/>
                    <a:pt x="0" y="9"/>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48" name="Freeform 34">
              <a:extLst>
                <a:ext uri="{FF2B5EF4-FFF2-40B4-BE49-F238E27FC236}">
                  <a16:creationId xmlns:a16="http://schemas.microsoft.com/office/drawing/2014/main" id="{54F228F9-4FB8-EB4C-943C-EF2F72FD8697}"/>
                </a:ext>
              </a:extLst>
            </p:cNvPr>
            <p:cNvSpPr>
              <a:spLocks/>
            </p:cNvSpPr>
            <p:nvPr/>
          </p:nvSpPr>
          <p:spPr bwMode="auto">
            <a:xfrm rot="5400000">
              <a:off x="11138041" y="5384813"/>
              <a:ext cx="134697" cy="84051"/>
            </a:xfrm>
            <a:custGeom>
              <a:avLst/>
              <a:gdLst>
                <a:gd name="T0" fmla="*/ 22 w 41"/>
                <a:gd name="T1" fmla="*/ 0 h 28"/>
                <a:gd name="T2" fmla="*/ 8 w 41"/>
                <a:gd name="T3" fmla="*/ 21 h 28"/>
                <a:gd name="T4" fmla="*/ 22 w 41"/>
                <a:gd name="T5" fmla="*/ 0 h 28"/>
              </a:gdLst>
              <a:ahLst/>
              <a:cxnLst>
                <a:cxn ang="0">
                  <a:pos x="T0" y="T1"/>
                </a:cxn>
                <a:cxn ang="0">
                  <a:pos x="T2" y="T3"/>
                </a:cxn>
                <a:cxn ang="0">
                  <a:pos x="T4" y="T5"/>
                </a:cxn>
              </a:cxnLst>
              <a:rect l="0" t="0" r="r" b="b"/>
              <a:pathLst>
                <a:path w="41" h="28">
                  <a:moveTo>
                    <a:pt x="22" y="0"/>
                  </a:moveTo>
                  <a:cubicBezTo>
                    <a:pt x="41" y="13"/>
                    <a:pt x="24" y="28"/>
                    <a:pt x="8" y="21"/>
                  </a:cubicBezTo>
                  <a:cubicBezTo>
                    <a:pt x="0" y="8"/>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49" name="Freeform 35">
              <a:extLst>
                <a:ext uri="{FF2B5EF4-FFF2-40B4-BE49-F238E27FC236}">
                  <a16:creationId xmlns:a16="http://schemas.microsoft.com/office/drawing/2014/main" id="{7709A6A7-E82C-3874-6F67-4271840CC89F}"/>
                </a:ext>
              </a:extLst>
            </p:cNvPr>
            <p:cNvSpPr>
              <a:spLocks/>
            </p:cNvSpPr>
            <p:nvPr/>
          </p:nvSpPr>
          <p:spPr bwMode="auto">
            <a:xfrm rot="5400000">
              <a:off x="11133693" y="4595717"/>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50" name="Freeform 36">
              <a:extLst>
                <a:ext uri="{FF2B5EF4-FFF2-40B4-BE49-F238E27FC236}">
                  <a16:creationId xmlns:a16="http://schemas.microsoft.com/office/drawing/2014/main" id="{19F404EE-0BE6-27BC-AF9D-66B038678DCE}"/>
                </a:ext>
              </a:extLst>
            </p:cNvPr>
            <p:cNvSpPr>
              <a:spLocks/>
            </p:cNvSpPr>
            <p:nvPr/>
          </p:nvSpPr>
          <p:spPr bwMode="auto">
            <a:xfrm rot="5400000">
              <a:off x="11105830" y="6046702"/>
              <a:ext cx="144445" cy="102819"/>
            </a:xfrm>
            <a:custGeom>
              <a:avLst/>
              <a:gdLst>
                <a:gd name="T0" fmla="*/ 31 w 44"/>
                <a:gd name="T1" fmla="*/ 1 h 34"/>
                <a:gd name="T2" fmla="*/ 25 w 44"/>
                <a:gd name="T3" fmla="*/ 22 h 34"/>
                <a:gd name="T4" fmla="*/ 31 w 44"/>
                <a:gd name="T5" fmla="*/ 1 h 34"/>
              </a:gdLst>
              <a:ahLst/>
              <a:cxnLst>
                <a:cxn ang="0">
                  <a:pos x="T0" y="T1"/>
                </a:cxn>
                <a:cxn ang="0">
                  <a:pos x="T2" y="T3"/>
                </a:cxn>
                <a:cxn ang="0">
                  <a:pos x="T4" y="T5"/>
                </a:cxn>
              </a:cxnLst>
              <a:rect l="0" t="0" r="r" b="b"/>
              <a:pathLst>
                <a:path w="44" h="34">
                  <a:moveTo>
                    <a:pt x="31" y="1"/>
                  </a:moveTo>
                  <a:cubicBezTo>
                    <a:pt x="44" y="3"/>
                    <a:pt x="38" y="34"/>
                    <a:pt x="25" y="22"/>
                  </a:cubicBezTo>
                  <a:cubicBezTo>
                    <a:pt x="0" y="28"/>
                    <a:pt x="14" y="0"/>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51" name="Freeform 37">
              <a:extLst>
                <a:ext uri="{FF2B5EF4-FFF2-40B4-BE49-F238E27FC236}">
                  <a16:creationId xmlns:a16="http://schemas.microsoft.com/office/drawing/2014/main" id="{FC6D8B1A-C7A0-8524-DBD7-1E660072B23B}"/>
                </a:ext>
              </a:extLst>
            </p:cNvPr>
            <p:cNvSpPr>
              <a:spLocks/>
            </p:cNvSpPr>
            <p:nvPr/>
          </p:nvSpPr>
          <p:spPr bwMode="auto">
            <a:xfrm rot="5400000">
              <a:off x="11117596" y="3060239"/>
              <a:ext cx="115202" cy="121588"/>
            </a:xfrm>
            <a:custGeom>
              <a:avLst/>
              <a:gdLst>
                <a:gd name="T0" fmla="*/ 16 w 35"/>
                <a:gd name="T1" fmla="*/ 4 h 40"/>
                <a:gd name="T2" fmla="*/ 33 w 35"/>
                <a:gd name="T3" fmla="*/ 15 h 40"/>
                <a:gd name="T4" fmla="*/ 16 w 35"/>
                <a:gd name="T5" fmla="*/ 4 h 40"/>
              </a:gdLst>
              <a:ahLst/>
              <a:cxnLst>
                <a:cxn ang="0">
                  <a:pos x="T0" y="T1"/>
                </a:cxn>
                <a:cxn ang="0">
                  <a:pos x="T2" y="T3"/>
                </a:cxn>
                <a:cxn ang="0">
                  <a:pos x="T4" y="T5"/>
                </a:cxn>
              </a:cxnLst>
              <a:rect l="0" t="0" r="r" b="b"/>
              <a:pathLst>
                <a:path w="35" h="40">
                  <a:moveTo>
                    <a:pt x="16" y="4"/>
                  </a:moveTo>
                  <a:cubicBezTo>
                    <a:pt x="35" y="4"/>
                    <a:pt x="32" y="0"/>
                    <a:pt x="33"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52" name="Freeform 38">
              <a:extLst>
                <a:ext uri="{FF2B5EF4-FFF2-40B4-BE49-F238E27FC236}">
                  <a16:creationId xmlns:a16="http://schemas.microsoft.com/office/drawing/2014/main" id="{4BEBEA83-1067-1C49-2A3B-E81B2F0C019D}"/>
                </a:ext>
              </a:extLst>
            </p:cNvPr>
            <p:cNvSpPr>
              <a:spLocks/>
            </p:cNvSpPr>
            <p:nvPr/>
          </p:nvSpPr>
          <p:spPr bwMode="auto">
            <a:xfrm rot="5400000">
              <a:off x="11125265" y="4900335"/>
              <a:ext cx="127608" cy="69362"/>
            </a:xfrm>
            <a:custGeom>
              <a:avLst/>
              <a:gdLst>
                <a:gd name="T0" fmla="*/ 26 w 39"/>
                <a:gd name="T1" fmla="*/ 0 h 23"/>
                <a:gd name="T2" fmla="*/ 26 w 39"/>
                <a:gd name="T3" fmla="*/ 23 h 23"/>
                <a:gd name="T4" fmla="*/ 26 w 39"/>
                <a:gd name="T5" fmla="*/ 0 h 23"/>
              </a:gdLst>
              <a:ahLst/>
              <a:cxnLst>
                <a:cxn ang="0">
                  <a:pos x="T0" y="T1"/>
                </a:cxn>
                <a:cxn ang="0">
                  <a:pos x="T2" y="T3"/>
                </a:cxn>
                <a:cxn ang="0">
                  <a:pos x="T4" y="T5"/>
                </a:cxn>
              </a:cxnLst>
              <a:rect l="0" t="0" r="r" b="b"/>
              <a:pathLst>
                <a:path w="39" h="23">
                  <a:moveTo>
                    <a:pt x="26" y="0"/>
                  </a:moveTo>
                  <a:cubicBezTo>
                    <a:pt x="39" y="1"/>
                    <a:pt x="38" y="21"/>
                    <a:pt x="26" y="23"/>
                  </a:cubicBezTo>
                  <a:cubicBezTo>
                    <a:pt x="0" y="23"/>
                    <a:pt x="5" y="2"/>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53" name="Freeform 39">
              <a:extLst>
                <a:ext uri="{FF2B5EF4-FFF2-40B4-BE49-F238E27FC236}">
                  <a16:creationId xmlns:a16="http://schemas.microsoft.com/office/drawing/2014/main" id="{9397A70A-C9D2-C401-46FC-9BA1C496F300}"/>
                </a:ext>
              </a:extLst>
            </p:cNvPr>
            <p:cNvSpPr>
              <a:spLocks/>
            </p:cNvSpPr>
            <p:nvPr/>
          </p:nvSpPr>
          <p:spPr bwMode="auto">
            <a:xfrm rot="5400000">
              <a:off x="11117373" y="5141456"/>
              <a:ext cx="131153" cy="81603"/>
            </a:xfrm>
            <a:custGeom>
              <a:avLst/>
              <a:gdLst>
                <a:gd name="T0" fmla="*/ 25 w 40"/>
                <a:gd name="T1" fmla="*/ 0 h 27"/>
                <a:gd name="T2" fmla="*/ 38 w 40"/>
                <a:gd name="T3" fmla="*/ 20 h 27"/>
                <a:gd name="T4" fmla="*/ 25 w 40"/>
                <a:gd name="T5" fmla="*/ 0 h 27"/>
              </a:gdLst>
              <a:ahLst/>
              <a:cxnLst>
                <a:cxn ang="0">
                  <a:pos x="T0" y="T1"/>
                </a:cxn>
                <a:cxn ang="0">
                  <a:pos x="T2" y="T3"/>
                </a:cxn>
                <a:cxn ang="0">
                  <a:pos x="T4" y="T5"/>
                </a:cxn>
              </a:cxnLst>
              <a:rect l="0" t="0" r="r" b="b"/>
              <a:pathLst>
                <a:path w="40" h="27">
                  <a:moveTo>
                    <a:pt x="25" y="0"/>
                  </a:moveTo>
                  <a:cubicBezTo>
                    <a:pt x="34" y="0"/>
                    <a:pt x="40" y="11"/>
                    <a:pt x="38" y="20"/>
                  </a:cubicBezTo>
                  <a:cubicBezTo>
                    <a:pt x="17" y="27"/>
                    <a:pt x="0" y="12"/>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54" name="Freeform 40">
              <a:extLst>
                <a:ext uri="{FF2B5EF4-FFF2-40B4-BE49-F238E27FC236}">
                  <a16:creationId xmlns:a16="http://schemas.microsoft.com/office/drawing/2014/main" id="{F8CC25E1-6B15-151C-DDD2-8BD3BB16FDDF}"/>
                </a:ext>
              </a:extLst>
            </p:cNvPr>
            <p:cNvSpPr>
              <a:spLocks/>
            </p:cNvSpPr>
            <p:nvPr/>
          </p:nvSpPr>
          <p:spPr bwMode="auto">
            <a:xfrm rot="5400000">
              <a:off x="11112337" y="2598157"/>
              <a:ext cx="134697" cy="81603"/>
            </a:xfrm>
            <a:custGeom>
              <a:avLst/>
              <a:gdLst>
                <a:gd name="T0" fmla="*/ 19 w 41"/>
                <a:gd name="T1" fmla="*/ 0 h 27"/>
                <a:gd name="T2" fmla="*/ 7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9"/>
                    <a:pt x="28" y="27"/>
                    <a:pt x="7" y="20"/>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55" name="Freeform 41">
              <a:extLst>
                <a:ext uri="{FF2B5EF4-FFF2-40B4-BE49-F238E27FC236}">
                  <a16:creationId xmlns:a16="http://schemas.microsoft.com/office/drawing/2014/main" id="{B5B94F62-E440-38E1-2CEB-8A1FD1E7D90B}"/>
                </a:ext>
              </a:extLst>
            </p:cNvPr>
            <p:cNvSpPr>
              <a:spLocks/>
            </p:cNvSpPr>
            <p:nvPr/>
          </p:nvSpPr>
          <p:spPr bwMode="auto">
            <a:xfrm rot="5400000">
              <a:off x="11105830" y="6278710"/>
              <a:ext cx="144445" cy="78339"/>
            </a:xfrm>
            <a:custGeom>
              <a:avLst/>
              <a:gdLst>
                <a:gd name="T0" fmla="*/ 29 w 44"/>
                <a:gd name="T1" fmla="*/ 0 h 26"/>
                <a:gd name="T2" fmla="*/ 26 w 44"/>
                <a:gd name="T3" fmla="*/ 26 h 26"/>
                <a:gd name="T4" fmla="*/ 29 w 44"/>
                <a:gd name="T5" fmla="*/ 0 h 26"/>
              </a:gdLst>
              <a:ahLst/>
              <a:cxnLst>
                <a:cxn ang="0">
                  <a:pos x="T0" y="T1"/>
                </a:cxn>
                <a:cxn ang="0">
                  <a:pos x="T2" y="T3"/>
                </a:cxn>
                <a:cxn ang="0">
                  <a:pos x="T4" y="T5"/>
                </a:cxn>
              </a:cxnLst>
              <a:rect l="0" t="0" r="r" b="b"/>
              <a:pathLst>
                <a:path w="44" h="26">
                  <a:moveTo>
                    <a:pt x="29" y="0"/>
                  </a:moveTo>
                  <a:cubicBezTo>
                    <a:pt x="44" y="3"/>
                    <a:pt x="40" y="22"/>
                    <a:pt x="26" y="26"/>
                  </a:cubicBezTo>
                  <a:cubicBezTo>
                    <a:pt x="0" y="25"/>
                    <a:pt x="11" y="6"/>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56" name="Freeform 42">
              <a:extLst>
                <a:ext uri="{FF2B5EF4-FFF2-40B4-BE49-F238E27FC236}">
                  <a16:creationId xmlns:a16="http://schemas.microsoft.com/office/drawing/2014/main" id="{A9D624A1-73EF-8770-3F92-424BA9102B59}"/>
                </a:ext>
              </a:extLst>
            </p:cNvPr>
            <p:cNvSpPr>
              <a:spLocks/>
            </p:cNvSpPr>
            <p:nvPr/>
          </p:nvSpPr>
          <p:spPr bwMode="auto">
            <a:xfrm rot="5400000">
              <a:off x="11093998" y="5596726"/>
              <a:ext cx="144445" cy="97107"/>
            </a:xfrm>
            <a:custGeom>
              <a:avLst/>
              <a:gdLst>
                <a:gd name="T0" fmla="*/ 31 w 44"/>
                <a:gd name="T1" fmla="*/ 1 h 32"/>
                <a:gd name="T2" fmla="*/ 43 w 44"/>
                <a:gd name="T3" fmla="*/ 16 h 32"/>
                <a:gd name="T4" fmla="*/ 31 w 44"/>
                <a:gd name="T5" fmla="*/ 1 h 32"/>
              </a:gdLst>
              <a:ahLst/>
              <a:cxnLst>
                <a:cxn ang="0">
                  <a:pos x="T0" y="T1"/>
                </a:cxn>
                <a:cxn ang="0">
                  <a:pos x="T2" y="T3"/>
                </a:cxn>
                <a:cxn ang="0">
                  <a:pos x="T4" y="T5"/>
                </a:cxn>
              </a:cxnLst>
              <a:rect l="0" t="0" r="r" b="b"/>
              <a:pathLst>
                <a:path w="44" h="32">
                  <a:moveTo>
                    <a:pt x="31" y="1"/>
                  </a:moveTo>
                  <a:cubicBezTo>
                    <a:pt x="40" y="0"/>
                    <a:pt x="44" y="8"/>
                    <a:pt x="43" y="16"/>
                  </a:cubicBezTo>
                  <a:cubicBezTo>
                    <a:pt x="29" y="32"/>
                    <a:pt x="0" y="7"/>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57" name="Freeform 44">
              <a:extLst>
                <a:ext uri="{FF2B5EF4-FFF2-40B4-BE49-F238E27FC236}">
                  <a16:creationId xmlns:a16="http://schemas.microsoft.com/office/drawing/2014/main" id="{55546E28-143B-34C1-D433-58DCFC45F2E4}"/>
                </a:ext>
              </a:extLst>
            </p:cNvPr>
            <p:cNvSpPr>
              <a:spLocks/>
            </p:cNvSpPr>
            <p:nvPr/>
          </p:nvSpPr>
          <p:spPr bwMode="auto">
            <a:xfrm rot="5400000">
              <a:off x="11097788" y="4080854"/>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58" name="Freeform 45">
              <a:extLst>
                <a:ext uri="{FF2B5EF4-FFF2-40B4-BE49-F238E27FC236}">
                  <a16:creationId xmlns:a16="http://schemas.microsoft.com/office/drawing/2014/main" id="{934F6794-119F-9752-BB33-B4F1A8E8C89D}"/>
                </a:ext>
              </a:extLst>
            </p:cNvPr>
            <p:cNvSpPr>
              <a:spLocks/>
            </p:cNvSpPr>
            <p:nvPr/>
          </p:nvSpPr>
          <p:spPr bwMode="auto">
            <a:xfrm rot="5400000">
              <a:off x="11075637" y="5836680"/>
              <a:ext cx="144445" cy="102819"/>
            </a:xfrm>
            <a:custGeom>
              <a:avLst/>
              <a:gdLst>
                <a:gd name="T0" fmla="*/ 31 w 44"/>
                <a:gd name="T1" fmla="*/ 0 h 34"/>
                <a:gd name="T2" fmla="*/ 42 w 44"/>
                <a:gd name="T3" fmla="*/ 19 h 34"/>
                <a:gd name="T4" fmla="*/ 31 w 44"/>
                <a:gd name="T5" fmla="*/ 0 h 34"/>
              </a:gdLst>
              <a:ahLst/>
              <a:cxnLst>
                <a:cxn ang="0">
                  <a:pos x="T0" y="T1"/>
                </a:cxn>
                <a:cxn ang="0">
                  <a:pos x="T2" y="T3"/>
                </a:cxn>
                <a:cxn ang="0">
                  <a:pos x="T4" y="T5"/>
                </a:cxn>
              </a:cxnLst>
              <a:rect l="0" t="0" r="r" b="b"/>
              <a:pathLst>
                <a:path w="44" h="34">
                  <a:moveTo>
                    <a:pt x="31" y="0"/>
                  </a:moveTo>
                  <a:cubicBezTo>
                    <a:pt x="39" y="0"/>
                    <a:pt x="44" y="12"/>
                    <a:pt x="42" y="19"/>
                  </a:cubicBezTo>
                  <a:cubicBezTo>
                    <a:pt x="25" y="34"/>
                    <a:pt x="0" y="8"/>
                    <a:pt x="3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59" name="Freeform 46">
              <a:extLst>
                <a:ext uri="{FF2B5EF4-FFF2-40B4-BE49-F238E27FC236}">
                  <a16:creationId xmlns:a16="http://schemas.microsoft.com/office/drawing/2014/main" id="{0B857804-1586-3CCB-DAF2-3D8D354DFF0A}"/>
                </a:ext>
              </a:extLst>
            </p:cNvPr>
            <p:cNvSpPr>
              <a:spLocks/>
            </p:cNvSpPr>
            <p:nvPr/>
          </p:nvSpPr>
          <p:spPr bwMode="auto">
            <a:xfrm rot="5400000">
              <a:off x="11124696" y="2830776"/>
              <a:ext cx="121406" cy="81603"/>
            </a:xfrm>
            <a:custGeom>
              <a:avLst/>
              <a:gdLst>
                <a:gd name="T0" fmla="*/ 19 w 37"/>
                <a:gd name="T1" fmla="*/ 1 h 27"/>
                <a:gd name="T2" fmla="*/ 21 w 37"/>
                <a:gd name="T3" fmla="*/ 27 h 27"/>
                <a:gd name="T4" fmla="*/ 19 w 37"/>
                <a:gd name="T5" fmla="*/ 1 h 27"/>
              </a:gdLst>
              <a:ahLst/>
              <a:cxnLst>
                <a:cxn ang="0">
                  <a:pos x="T0" y="T1"/>
                </a:cxn>
                <a:cxn ang="0">
                  <a:pos x="T2" y="T3"/>
                </a:cxn>
                <a:cxn ang="0">
                  <a:pos x="T4" y="T5"/>
                </a:cxn>
              </a:cxnLst>
              <a:rect l="0" t="0" r="r" b="b"/>
              <a:pathLst>
                <a:path w="37" h="27">
                  <a:moveTo>
                    <a:pt x="19" y="1"/>
                  </a:moveTo>
                  <a:cubicBezTo>
                    <a:pt x="31" y="2"/>
                    <a:pt x="37" y="24"/>
                    <a:pt x="21" y="27"/>
                  </a:cubicBezTo>
                  <a:cubicBezTo>
                    <a:pt x="1" y="27"/>
                    <a:pt x="0" y="0"/>
                    <a:pt x="19"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60" name="Freeform 47">
              <a:extLst>
                <a:ext uri="{FF2B5EF4-FFF2-40B4-BE49-F238E27FC236}">
                  <a16:creationId xmlns:a16="http://schemas.microsoft.com/office/drawing/2014/main" id="{9BD61CB3-B187-0EC3-F40B-8AB7EAA944B4}"/>
                </a:ext>
              </a:extLst>
            </p:cNvPr>
            <p:cNvSpPr>
              <a:spLocks/>
            </p:cNvSpPr>
            <p:nvPr/>
          </p:nvSpPr>
          <p:spPr bwMode="auto">
            <a:xfrm rot="5400000">
              <a:off x="11082841" y="3849727"/>
              <a:ext cx="147990" cy="78339"/>
            </a:xfrm>
            <a:custGeom>
              <a:avLst/>
              <a:gdLst>
                <a:gd name="T0" fmla="*/ 22 w 45"/>
                <a:gd name="T1" fmla="*/ 0 h 26"/>
                <a:gd name="T2" fmla="*/ 28 w 45"/>
                <a:gd name="T3" fmla="*/ 26 h 26"/>
                <a:gd name="T4" fmla="*/ 22 w 45"/>
                <a:gd name="T5" fmla="*/ 0 h 26"/>
              </a:gdLst>
              <a:ahLst/>
              <a:cxnLst>
                <a:cxn ang="0">
                  <a:pos x="T0" y="T1"/>
                </a:cxn>
                <a:cxn ang="0">
                  <a:pos x="T2" y="T3"/>
                </a:cxn>
                <a:cxn ang="0">
                  <a:pos x="T4" y="T5"/>
                </a:cxn>
              </a:cxnLst>
              <a:rect l="0" t="0" r="r" b="b"/>
              <a:pathLst>
                <a:path w="45" h="26">
                  <a:moveTo>
                    <a:pt x="22" y="0"/>
                  </a:moveTo>
                  <a:cubicBezTo>
                    <a:pt x="32" y="2"/>
                    <a:pt x="45" y="22"/>
                    <a:pt x="28" y="26"/>
                  </a:cubicBezTo>
                  <a:cubicBezTo>
                    <a:pt x="10" y="24"/>
                    <a:pt x="0" y="9"/>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61" name="Freeform 48">
              <a:extLst>
                <a:ext uri="{FF2B5EF4-FFF2-40B4-BE49-F238E27FC236}">
                  <a16:creationId xmlns:a16="http://schemas.microsoft.com/office/drawing/2014/main" id="{FD9AB2F0-7CDD-02F1-691B-A543428F7193}"/>
                </a:ext>
              </a:extLst>
            </p:cNvPr>
            <p:cNvSpPr>
              <a:spLocks/>
            </p:cNvSpPr>
            <p:nvPr/>
          </p:nvSpPr>
          <p:spPr bwMode="auto">
            <a:xfrm rot="5400000">
              <a:off x="11078098" y="3616257"/>
              <a:ext cx="133812" cy="79154"/>
            </a:xfrm>
            <a:custGeom>
              <a:avLst/>
              <a:gdLst>
                <a:gd name="T0" fmla="*/ 19 w 41"/>
                <a:gd name="T1" fmla="*/ 0 h 26"/>
                <a:gd name="T2" fmla="*/ 7 w 41"/>
                <a:gd name="T3" fmla="*/ 19 h 26"/>
                <a:gd name="T4" fmla="*/ 19 w 41"/>
                <a:gd name="T5" fmla="*/ 0 h 26"/>
              </a:gdLst>
              <a:ahLst/>
              <a:cxnLst>
                <a:cxn ang="0">
                  <a:pos x="T0" y="T1"/>
                </a:cxn>
                <a:cxn ang="0">
                  <a:pos x="T2" y="T3"/>
                </a:cxn>
                <a:cxn ang="0">
                  <a:pos x="T4" y="T5"/>
                </a:cxn>
              </a:cxnLst>
              <a:rect l="0" t="0" r="r" b="b"/>
              <a:pathLst>
                <a:path w="41" h="26">
                  <a:moveTo>
                    <a:pt x="19" y="0"/>
                  </a:moveTo>
                  <a:cubicBezTo>
                    <a:pt x="41" y="9"/>
                    <a:pt x="28" y="26"/>
                    <a:pt x="7" y="19"/>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62" name="Freeform 49">
              <a:extLst>
                <a:ext uri="{FF2B5EF4-FFF2-40B4-BE49-F238E27FC236}">
                  <a16:creationId xmlns:a16="http://schemas.microsoft.com/office/drawing/2014/main" id="{EDA7792B-F38C-0154-799B-77FA3D92A306}"/>
                </a:ext>
              </a:extLst>
            </p:cNvPr>
            <p:cNvSpPr>
              <a:spLocks/>
            </p:cNvSpPr>
            <p:nvPr/>
          </p:nvSpPr>
          <p:spPr bwMode="auto">
            <a:xfrm rot="5400000">
              <a:off x="11076712" y="6507925"/>
              <a:ext cx="127608" cy="81603"/>
            </a:xfrm>
            <a:custGeom>
              <a:avLst/>
              <a:gdLst>
                <a:gd name="T0" fmla="*/ 21 w 39"/>
                <a:gd name="T1" fmla="*/ 2 h 27"/>
                <a:gd name="T2" fmla="*/ 26 w 39"/>
                <a:gd name="T3" fmla="*/ 24 h 27"/>
                <a:gd name="T4" fmla="*/ 21 w 39"/>
                <a:gd name="T5" fmla="*/ 2 h 27"/>
              </a:gdLst>
              <a:ahLst/>
              <a:cxnLst>
                <a:cxn ang="0">
                  <a:pos x="T0" y="T1"/>
                </a:cxn>
                <a:cxn ang="0">
                  <a:pos x="T2" y="T3"/>
                </a:cxn>
                <a:cxn ang="0">
                  <a:pos x="T4" y="T5"/>
                </a:cxn>
              </a:cxnLst>
              <a:rect l="0" t="0" r="r" b="b"/>
              <a:pathLst>
                <a:path w="39" h="27">
                  <a:moveTo>
                    <a:pt x="21" y="2"/>
                  </a:moveTo>
                  <a:cubicBezTo>
                    <a:pt x="36" y="0"/>
                    <a:pt x="39" y="17"/>
                    <a:pt x="26" y="24"/>
                  </a:cubicBezTo>
                  <a:cubicBezTo>
                    <a:pt x="8" y="27"/>
                    <a:pt x="0" y="9"/>
                    <a:pt x="21"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63" name="Freeform 8">
              <a:extLst>
                <a:ext uri="{FF2B5EF4-FFF2-40B4-BE49-F238E27FC236}">
                  <a16:creationId xmlns:a16="http://schemas.microsoft.com/office/drawing/2014/main" id="{5DA82296-4D29-F99E-333B-17CEEFB8D478}"/>
                </a:ext>
              </a:extLst>
            </p:cNvPr>
            <p:cNvSpPr>
              <a:spLocks/>
            </p:cNvSpPr>
            <p:nvPr/>
          </p:nvSpPr>
          <p:spPr bwMode="auto">
            <a:xfrm rot="5400000">
              <a:off x="11141853" y="3490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64" name="Freeform 106">
              <a:extLst>
                <a:ext uri="{FF2B5EF4-FFF2-40B4-BE49-F238E27FC236}">
                  <a16:creationId xmlns:a16="http://schemas.microsoft.com/office/drawing/2014/main" id="{55822684-7F5E-BD3C-0320-626C1FBC82E8}"/>
                </a:ext>
              </a:extLst>
            </p:cNvPr>
            <p:cNvSpPr>
              <a:spLocks/>
            </p:cNvSpPr>
            <p:nvPr/>
          </p:nvSpPr>
          <p:spPr bwMode="auto">
            <a:xfrm rot="5400000">
              <a:off x="11301184" y="6639670"/>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grpSp>
    </p:spTree>
    <p:extLst>
      <p:ext uri="{BB962C8B-B14F-4D97-AF65-F5344CB8AC3E}">
        <p14:creationId xmlns:p14="http://schemas.microsoft.com/office/powerpoint/2010/main" val="1290065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489203-DAD0-0F3F-6AE2-B1747E8DC9C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658BEAC-671A-9E64-7B9D-D262D8245C6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F62D7B-81C9-B382-636B-F473B2AFAD96}"/>
              </a:ext>
            </a:extLst>
          </p:cNvPr>
          <p:cNvSpPr>
            <a:spLocks noGrp="1"/>
          </p:cNvSpPr>
          <p:nvPr>
            <p:ph type="dt" sz="half" idx="10"/>
          </p:nvPr>
        </p:nvSpPr>
        <p:spPr/>
        <p:txBody>
          <a:bodyPr/>
          <a:lstStyle/>
          <a:p>
            <a:fld id="{7EFFB0AC-2829-4FE6-9F56-19C12D7F7935}" type="datetimeFigureOut">
              <a:rPr lang="en-US" smtClean="0"/>
              <a:t>8/26/2026</a:t>
            </a:fld>
            <a:endParaRPr lang="en-US"/>
          </a:p>
        </p:txBody>
      </p:sp>
      <p:sp>
        <p:nvSpPr>
          <p:cNvPr id="5" name="Footer Placeholder 4">
            <a:extLst>
              <a:ext uri="{FF2B5EF4-FFF2-40B4-BE49-F238E27FC236}">
                <a16:creationId xmlns:a16="http://schemas.microsoft.com/office/drawing/2014/main" id="{E088C51F-FC2D-44ED-74A1-F91465629D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63745A-2B8A-D5C8-99AB-68F4507E46E2}"/>
              </a:ext>
            </a:extLst>
          </p:cNvPr>
          <p:cNvSpPr>
            <a:spLocks noGrp="1"/>
          </p:cNvSpPr>
          <p:nvPr>
            <p:ph type="sldNum" sz="quarter" idx="12"/>
          </p:nvPr>
        </p:nvSpPr>
        <p:spPr/>
        <p:txBody>
          <a:bodyPr/>
          <a:lstStyle/>
          <a:p>
            <a:fld id="{80A3F86F-EB72-4EE8-957C-D114901BC11F}" type="slidenum">
              <a:rPr lang="en-US" smtClean="0"/>
              <a:t>‹#›</a:t>
            </a:fld>
            <a:endParaRPr lang="en-US"/>
          </a:p>
        </p:txBody>
      </p:sp>
    </p:spTree>
    <p:extLst>
      <p:ext uri="{BB962C8B-B14F-4D97-AF65-F5344CB8AC3E}">
        <p14:creationId xmlns:p14="http://schemas.microsoft.com/office/powerpoint/2010/main" val="19588187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E4723-271F-B870-7FE0-DFD43C5593A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63C45B4-30BC-60F3-FA3A-17A136A8ABE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B07B1DF-2B44-8953-7A75-3A84BA6238BE}"/>
              </a:ext>
            </a:extLst>
          </p:cNvPr>
          <p:cNvSpPr>
            <a:spLocks noGrp="1"/>
          </p:cNvSpPr>
          <p:nvPr>
            <p:ph type="dt" sz="half" idx="10"/>
          </p:nvPr>
        </p:nvSpPr>
        <p:spPr/>
        <p:txBody>
          <a:bodyPr/>
          <a:lstStyle/>
          <a:p>
            <a:fld id="{7EFFB0AC-2829-4FE6-9F56-19C12D7F7935}" type="datetimeFigureOut">
              <a:rPr lang="en-US" smtClean="0"/>
              <a:t>8/26/2026</a:t>
            </a:fld>
            <a:endParaRPr lang="en-US"/>
          </a:p>
        </p:txBody>
      </p:sp>
      <p:sp>
        <p:nvSpPr>
          <p:cNvPr id="5" name="Footer Placeholder 4">
            <a:extLst>
              <a:ext uri="{FF2B5EF4-FFF2-40B4-BE49-F238E27FC236}">
                <a16:creationId xmlns:a16="http://schemas.microsoft.com/office/drawing/2014/main" id="{2BE74EA9-795A-D665-4015-D38F4EE1D2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616C88-8E2D-1375-689A-68FB2CE292D6}"/>
              </a:ext>
            </a:extLst>
          </p:cNvPr>
          <p:cNvSpPr>
            <a:spLocks noGrp="1"/>
          </p:cNvSpPr>
          <p:nvPr>
            <p:ph type="sldNum" sz="quarter" idx="12"/>
          </p:nvPr>
        </p:nvSpPr>
        <p:spPr/>
        <p:txBody>
          <a:bodyPr/>
          <a:lstStyle/>
          <a:p>
            <a:fld id="{80A3F86F-EB72-4EE8-957C-D114901BC11F}" type="slidenum">
              <a:rPr lang="en-US" smtClean="0"/>
              <a:t>‹#›</a:t>
            </a:fld>
            <a:endParaRPr lang="en-US"/>
          </a:p>
        </p:txBody>
      </p:sp>
    </p:spTree>
    <p:extLst>
      <p:ext uri="{BB962C8B-B14F-4D97-AF65-F5344CB8AC3E}">
        <p14:creationId xmlns:p14="http://schemas.microsoft.com/office/powerpoint/2010/main" val="33067710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B6B9E-8C54-08A6-C288-84A13D479BB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4DD841-3964-CDE4-2F0E-8C53529CF4F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F305209-3976-4ED6-4424-AFC7479271D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E3DBABB-018A-9A59-2D01-B678175426CA}"/>
              </a:ext>
            </a:extLst>
          </p:cNvPr>
          <p:cNvSpPr>
            <a:spLocks noGrp="1"/>
          </p:cNvSpPr>
          <p:nvPr>
            <p:ph type="dt" sz="half" idx="10"/>
          </p:nvPr>
        </p:nvSpPr>
        <p:spPr/>
        <p:txBody>
          <a:bodyPr/>
          <a:lstStyle/>
          <a:p>
            <a:fld id="{7EFFB0AC-2829-4FE6-9F56-19C12D7F7935}" type="datetimeFigureOut">
              <a:rPr lang="en-US" smtClean="0"/>
              <a:t>8/26/2026</a:t>
            </a:fld>
            <a:endParaRPr lang="en-US"/>
          </a:p>
        </p:txBody>
      </p:sp>
      <p:sp>
        <p:nvSpPr>
          <p:cNvPr id="6" name="Footer Placeholder 5">
            <a:extLst>
              <a:ext uri="{FF2B5EF4-FFF2-40B4-BE49-F238E27FC236}">
                <a16:creationId xmlns:a16="http://schemas.microsoft.com/office/drawing/2014/main" id="{F579540D-CBE9-BCC3-33FB-6DA5AA51829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0D6A9D-C1F7-3585-ABA7-0CC1E1868A91}"/>
              </a:ext>
            </a:extLst>
          </p:cNvPr>
          <p:cNvSpPr>
            <a:spLocks noGrp="1"/>
          </p:cNvSpPr>
          <p:nvPr>
            <p:ph type="sldNum" sz="quarter" idx="12"/>
          </p:nvPr>
        </p:nvSpPr>
        <p:spPr/>
        <p:txBody>
          <a:bodyPr/>
          <a:lstStyle/>
          <a:p>
            <a:fld id="{80A3F86F-EB72-4EE8-957C-D114901BC11F}" type="slidenum">
              <a:rPr lang="en-US" smtClean="0"/>
              <a:t>‹#›</a:t>
            </a:fld>
            <a:endParaRPr lang="en-US"/>
          </a:p>
        </p:txBody>
      </p:sp>
    </p:spTree>
    <p:extLst>
      <p:ext uri="{BB962C8B-B14F-4D97-AF65-F5344CB8AC3E}">
        <p14:creationId xmlns:p14="http://schemas.microsoft.com/office/powerpoint/2010/main" val="38209441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7B0EBB-ABB8-C334-AD32-41AF20F74CA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536E7DB-61CD-7C7E-0E52-60DCD44446B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2875CE8-9778-0F51-BA8F-21DFB2D41AE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4CC7AA5-99E2-4F2E-3E77-F9594B92D1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05FB26C-F311-81F4-A52B-8C6A031793A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35D6820-D854-84C2-B941-188A6DB4DFC3}"/>
              </a:ext>
            </a:extLst>
          </p:cNvPr>
          <p:cNvSpPr>
            <a:spLocks noGrp="1"/>
          </p:cNvSpPr>
          <p:nvPr>
            <p:ph type="dt" sz="half" idx="10"/>
          </p:nvPr>
        </p:nvSpPr>
        <p:spPr/>
        <p:txBody>
          <a:bodyPr/>
          <a:lstStyle/>
          <a:p>
            <a:fld id="{7EFFB0AC-2829-4FE6-9F56-19C12D7F7935}" type="datetimeFigureOut">
              <a:rPr lang="en-US" smtClean="0"/>
              <a:t>8/26/2026</a:t>
            </a:fld>
            <a:endParaRPr lang="en-US"/>
          </a:p>
        </p:txBody>
      </p:sp>
      <p:sp>
        <p:nvSpPr>
          <p:cNvPr id="8" name="Footer Placeholder 7">
            <a:extLst>
              <a:ext uri="{FF2B5EF4-FFF2-40B4-BE49-F238E27FC236}">
                <a16:creationId xmlns:a16="http://schemas.microsoft.com/office/drawing/2014/main" id="{C6BB6089-D4E6-0F7F-B703-29F7F3D7E68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8CE7418-C1B1-E78D-97CE-E79B9E366F73}"/>
              </a:ext>
            </a:extLst>
          </p:cNvPr>
          <p:cNvSpPr>
            <a:spLocks noGrp="1"/>
          </p:cNvSpPr>
          <p:nvPr>
            <p:ph type="sldNum" sz="quarter" idx="12"/>
          </p:nvPr>
        </p:nvSpPr>
        <p:spPr/>
        <p:txBody>
          <a:bodyPr/>
          <a:lstStyle/>
          <a:p>
            <a:fld id="{80A3F86F-EB72-4EE8-957C-D114901BC11F}" type="slidenum">
              <a:rPr lang="en-US" smtClean="0"/>
              <a:t>‹#›</a:t>
            </a:fld>
            <a:endParaRPr lang="en-US"/>
          </a:p>
        </p:txBody>
      </p:sp>
    </p:spTree>
    <p:extLst>
      <p:ext uri="{BB962C8B-B14F-4D97-AF65-F5344CB8AC3E}">
        <p14:creationId xmlns:p14="http://schemas.microsoft.com/office/powerpoint/2010/main" val="691266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224B0-3557-F695-38AA-E4F20A94CE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FB35A47-31C2-4E25-B2C9-003EA4C61B91}"/>
              </a:ext>
            </a:extLst>
          </p:cNvPr>
          <p:cNvSpPr>
            <a:spLocks noGrp="1"/>
          </p:cNvSpPr>
          <p:nvPr>
            <p:ph type="dt" sz="half" idx="10"/>
          </p:nvPr>
        </p:nvSpPr>
        <p:spPr/>
        <p:txBody>
          <a:bodyPr/>
          <a:lstStyle/>
          <a:p>
            <a:fld id="{7EFFB0AC-2829-4FE6-9F56-19C12D7F7935}" type="datetimeFigureOut">
              <a:rPr lang="en-US" smtClean="0"/>
              <a:t>8/26/2026</a:t>
            </a:fld>
            <a:endParaRPr lang="en-US"/>
          </a:p>
        </p:txBody>
      </p:sp>
      <p:sp>
        <p:nvSpPr>
          <p:cNvPr id="4" name="Footer Placeholder 3">
            <a:extLst>
              <a:ext uri="{FF2B5EF4-FFF2-40B4-BE49-F238E27FC236}">
                <a16:creationId xmlns:a16="http://schemas.microsoft.com/office/drawing/2014/main" id="{67FA0447-4EAE-32F4-93FA-4B5CD1AC54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06E035F-28A0-7812-FDC0-35CE3C87392A}"/>
              </a:ext>
            </a:extLst>
          </p:cNvPr>
          <p:cNvSpPr>
            <a:spLocks noGrp="1"/>
          </p:cNvSpPr>
          <p:nvPr>
            <p:ph type="sldNum" sz="quarter" idx="12"/>
          </p:nvPr>
        </p:nvSpPr>
        <p:spPr/>
        <p:txBody>
          <a:bodyPr/>
          <a:lstStyle/>
          <a:p>
            <a:fld id="{80A3F86F-EB72-4EE8-957C-D114901BC11F}" type="slidenum">
              <a:rPr lang="en-US" smtClean="0"/>
              <a:t>‹#›</a:t>
            </a:fld>
            <a:endParaRPr lang="en-US"/>
          </a:p>
        </p:txBody>
      </p:sp>
    </p:spTree>
    <p:extLst>
      <p:ext uri="{BB962C8B-B14F-4D97-AF65-F5344CB8AC3E}">
        <p14:creationId xmlns:p14="http://schemas.microsoft.com/office/powerpoint/2010/main" val="6846721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E361BA2-72D2-CAB0-16DD-1CE776D8D70D}"/>
              </a:ext>
            </a:extLst>
          </p:cNvPr>
          <p:cNvSpPr>
            <a:spLocks noGrp="1"/>
          </p:cNvSpPr>
          <p:nvPr>
            <p:ph type="dt" sz="half" idx="10"/>
          </p:nvPr>
        </p:nvSpPr>
        <p:spPr/>
        <p:txBody>
          <a:bodyPr/>
          <a:lstStyle/>
          <a:p>
            <a:fld id="{7EFFB0AC-2829-4FE6-9F56-19C12D7F7935}" type="datetimeFigureOut">
              <a:rPr lang="en-US" smtClean="0"/>
              <a:t>8/26/2026</a:t>
            </a:fld>
            <a:endParaRPr lang="en-US"/>
          </a:p>
        </p:txBody>
      </p:sp>
      <p:sp>
        <p:nvSpPr>
          <p:cNvPr id="3" name="Footer Placeholder 2">
            <a:extLst>
              <a:ext uri="{FF2B5EF4-FFF2-40B4-BE49-F238E27FC236}">
                <a16:creationId xmlns:a16="http://schemas.microsoft.com/office/drawing/2014/main" id="{44AC81CF-22DB-F461-B513-63B1D9F9786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31CC89-69BE-0C2E-901F-BC22622D8CE2}"/>
              </a:ext>
            </a:extLst>
          </p:cNvPr>
          <p:cNvSpPr>
            <a:spLocks noGrp="1"/>
          </p:cNvSpPr>
          <p:nvPr>
            <p:ph type="sldNum" sz="quarter" idx="12"/>
          </p:nvPr>
        </p:nvSpPr>
        <p:spPr/>
        <p:txBody>
          <a:bodyPr/>
          <a:lstStyle/>
          <a:p>
            <a:fld id="{80A3F86F-EB72-4EE8-957C-D114901BC11F}" type="slidenum">
              <a:rPr lang="en-US" smtClean="0"/>
              <a:t>‹#›</a:t>
            </a:fld>
            <a:endParaRPr lang="en-US"/>
          </a:p>
        </p:txBody>
      </p:sp>
    </p:spTree>
    <p:extLst>
      <p:ext uri="{BB962C8B-B14F-4D97-AF65-F5344CB8AC3E}">
        <p14:creationId xmlns:p14="http://schemas.microsoft.com/office/powerpoint/2010/main" val="38234434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07D8F-D9C3-ABE1-D985-EEDF583325A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4C24B4A-D5A4-8F75-3580-720D74E23BE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387EDA2-CCAC-3CFE-D137-13001CB299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9384CC9-FF64-EFFE-D831-CBDA16BB0EFD}"/>
              </a:ext>
            </a:extLst>
          </p:cNvPr>
          <p:cNvSpPr>
            <a:spLocks noGrp="1"/>
          </p:cNvSpPr>
          <p:nvPr>
            <p:ph type="dt" sz="half" idx="10"/>
          </p:nvPr>
        </p:nvSpPr>
        <p:spPr/>
        <p:txBody>
          <a:bodyPr/>
          <a:lstStyle/>
          <a:p>
            <a:fld id="{7EFFB0AC-2829-4FE6-9F56-19C12D7F7935}" type="datetimeFigureOut">
              <a:rPr lang="en-US" smtClean="0"/>
              <a:t>8/26/2026</a:t>
            </a:fld>
            <a:endParaRPr lang="en-US"/>
          </a:p>
        </p:txBody>
      </p:sp>
      <p:sp>
        <p:nvSpPr>
          <p:cNvPr id="6" name="Footer Placeholder 5">
            <a:extLst>
              <a:ext uri="{FF2B5EF4-FFF2-40B4-BE49-F238E27FC236}">
                <a16:creationId xmlns:a16="http://schemas.microsoft.com/office/drawing/2014/main" id="{2A1BA823-C2ED-9804-A53D-D70104AD03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3453F5-6DAE-1CFB-F96E-BEDC2C37A082}"/>
              </a:ext>
            </a:extLst>
          </p:cNvPr>
          <p:cNvSpPr>
            <a:spLocks noGrp="1"/>
          </p:cNvSpPr>
          <p:nvPr>
            <p:ph type="sldNum" sz="quarter" idx="12"/>
          </p:nvPr>
        </p:nvSpPr>
        <p:spPr/>
        <p:txBody>
          <a:bodyPr/>
          <a:lstStyle/>
          <a:p>
            <a:fld id="{80A3F86F-EB72-4EE8-957C-D114901BC11F}" type="slidenum">
              <a:rPr lang="en-US" smtClean="0"/>
              <a:t>‹#›</a:t>
            </a:fld>
            <a:endParaRPr lang="en-US"/>
          </a:p>
        </p:txBody>
      </p:sp>
    </p:spTree>
    <p:extLst>
      <p:ext uri="{BB962C8B-B14F-4D97-AF65-F5344CB8AC3E}">
        <p14:creationId xmlns:p14="http://schemas.microsoft.com/office/powerpoint/2010/main" val="2004008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5008E-8AA7-3F0C-047F-708CF395D2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5CE777D-F6AC-00FA-99C9-297A2723CBB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F16D731-25A5-6B80-8416-97AF292383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4DB9818-7EBF-2F66-F621-D05B0AC9149C}"/>
              </a:ext>
            </a:extLst>
          </p:cNvPr>
          <p:cNvSpPr>
            <a:spLocks noGrp="1"/>
          </p:cNvSpPr>
          <p:nvPr>
            <p:ph type="dt" sz="half" idx="10"/>
          </p:nvPr>
        </p:nvSpPr>
        <p:spPr/>
        <p:txBody>
          <a:bodyPr/>
          <a:lstStyle/>
          <a:p>
            <a:fld id="{7EFFB0AC-2829-4FE6-9F56-19C12D7F7935}" type="datetimeFigureOut">
              <a:rPr lang="en-US" smtClean="0"/>
              <a:t>8/26/2026</a:t>
            </a:fld>
            <a:endParaRPr lang="en-US"/>
          </a:p>
        </p:txBody>
      </p:sp>
      <p:sp>
        <p:nvSpPr>
          <p:cNvPr id="6" name="Footer Placeholder 5">
            <a:extLst>
              <a:ext uri="{FF2B5EF4-FFF2-40B4-BE49-F238E27FC236}">
                <a16:creationId xmlns:a16="http://schemas.microsoft.com/office/drawing/2014/main" id="{92436AC0-CA8D-FB1A-76EF-0E77F6FFFA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51D980-A424-3669-1121-592CA3B2A1A4}"/>
              </a:ext>
            </a:extLst>
          </p:cNvPr>
          <p:cNvSpPr>
            <a:spLocks noGrp="1"/>
          </p:cNvSpPr>
          <p:nvPr>
            <p:ph type="sldNum" sz="quarter" idx="12"/>
          </p:nvPr>
        </p:nvSpPr>
        <p:spPr/>
        <p:txBody>
          <a:bodyPr/>
          <a:lstStyle/>
          <a:p>
            <a:fld id="{80A3F86F-EB72-4EE8-957C-D114901BC11F}" type="slidenum">
              <a:rPr lang="en-US" smtClean="0"/>
              <a:t>‹#›</a:t>
            </a:fld>
            <a:endParaRPr lang="en-US"/>
          </a:p>
        </p:txBody>
      </p:sp>
    </p:spTree>
    <p:extLst>
      <p:ext uri="{BB962C8B-B14F-4D97-AF65-F5344CB8AC3E}">
        <p14:creationId xmlns:p14="http://schemas.microsoft.com/office/powerpoint/2010/main" val="3554021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DB8C1B4-BDB6-53A1-1A19-B87D61CEB99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12BC031-E74B-9BCB-4AE0-93E7BC70B3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A566EC-CA2D-E5B1-BD73-4106A7D11A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EFFB0AC-2829-4FE6-9F56-19C12D7F7935}" type="datetimeFigureOut">
              <a:rPr lang="en-US" smtClean="0"/>
              <a:t>8/26/2026</a:t>
            </a:fld>
            <a:endParaRPr lang="en-US"/>
          </a:p>
        </p:txBody>
      </p:sp>
      <p:sp>
        <p:nvSpPr>
          <p:cNvPr id="5" name="Footer Placeholder 4">
            <a:extLst>
              <a:ext uri="{FF2B5EF4-FFF2-40B4-BE49-F238E27FC236}">
                <a16:creationId xmlns:a16="http://schemas.microsoft.com/office/drawing/2014/main" id="{270E0216-8DB6-4908-43B8-F7B629C2BF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56C31E1-270E-77AF-B0CC-CBDF6E57D4B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0A3F86F-EB72-4EE8-957C-D114901BC11F}" type="slidenum">
              <a:rPr lang="en-US" smtClean="0"/>
              <a:t>‹#›</a:t>
            </a:fld>
            <a:endParaRPr lang="en-US"/>
          </a:p>
        </p:txBody>
      </p:sp>
    </p:spTree>
    <p:extLst>
      <p:ext uri="{BB962C8B-B14F-4D97-AF65-F5344CB8AC3E}">
        <p14:creationId xmlns:p14="http://schemas.microsoft.com/office/powerpoint/2010/main" val="28859089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16.jp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7.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20.jpeg"/><Relationship Id="rId5" Type="http://schemas.openxmlformats.org/officeDocument/2006/relationships/image" Target="../media/image19.jpg"/><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image" Target="../media/image22.jpeg"/><Relationship Id="rId4" Type="http://schemas.openxmlformats.org/officeDocument/2006/relationships/image" Target="../media/image21.jpe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2.xml"/><Relationship Id="rId5" Type="http://schemas.openxmlformats.org/officeDocument/2006/relationships/image" Target="../media/image24.jpeg"/><Relationship Id="rId4" Type="http://schemas.openxmlformats.org/officeDocument/2006/relationships/image" Target="../media/image23.jpe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2.xml"/><Relationship Id="rId5" Type="http://schemas.openxmlformats.org/officeDocument/2006/relationships/image" Target="../media/image26.jpg"/><Relationship Id="rId4" Type="http://schemas.openxmlformats.org/officeDocument/2006/relationships/image" Target="../media/image25.jpe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2.xml"/><Relationship Id="rId5" Type="http://schemas.openxmlformats.org/officeDocument/2006/relationships/image" Target="../media/image28.jpeg"/><Relationship Id="rId4" Type="http://schemas.openxmlformats.org/officeDocument/2006/relationships/image" Target="../media/image27.jpe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2.jpe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png"/><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37.jp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hyperlink" Target="https://youtu.be/YxW_PxzsGxg"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9.jp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2.gif"/></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EE649CA-BA44-4A8E-A530-BF530741562C}"/>
              </a:ext>
            </a:extLst>
          </p:cNvPr>
          <p:cNvSpPr txBox="1">
            <a:spLocks/>
          </p:cNvSpPr>
          <p:nvPr/>
        </p:nvSpPr>
        <p:spPr>
          <a:xfrm>
            <a:off x="425875" y="2320710"/>
            <a:ext cx="11246463" cy="1813736"/>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lvl="0" algn="l">
              <a:spcBef>
                <a:spcPts val="0"/>
              </a:spcBef>
              <a:buClr>
                <a:srgbClr val="000090"/>
              </a:buClr>
              <a:buSzPts val="2400"/>
            </a:pPr>
            <a:r>
              <a:rPr lang="en-US" b="1" i="1" dirty="0">
                <a:solidFill>
                  <a:srgbClr val="004190"/>
                </a:solidFill>
                <a:latin typeface="Helvetica"/>
                <a:ea typeface="Helvetica Neue"/>
                <a:cs typeface="Helvetica"/>
                <a:sym typeface="Helvetica Neue"/>
              </a:rPr>
              <a:t>Jobs For America’s Graduates </a:t>
            </a:r>
          </a:p>
          <a:p>
            <a:pPr lvl="0" algn="l">
              <a:spcBef>
                <a:spcPts val="0"/>
              </a:spcBef>
              <a:buClr>
                <a:srgbClr val="000090"/>
              </a:buClr>
              <a:buSzPts val="2400"/>
            </a:pPr>
            <a:r>
              <a:rPr lang="en-US" b="1" i="1" dirty="0">
                <a:solidFill>
                  <a:srgbClr val="004190"/>
                </a:solidFill>
                <a:latin typeface="Helvetica"/>
                <a:ea typeface="Helvetica Neue"/>
                <a:cs typeface="Helvetica"/>
                <a:sym typeface="Helvetica Neue"/>
              </a:rPr>
              <a:t>Water Workforce Classroom Presentation</a:t>
            </a:r>
          </a:p>
        </p:txBody>
      </p:sp>
      <p:pic>
        <p:nvPicPr>
          <p:cNvPr id="10" name="Picture 9" descr="Logo&#10;&#10;Description automatically generated with low confidence">
            <a:extLst>
              <a:ext uri="{FF2B5EF4-FFF2-40B4-BE49-F238E27FC236}">
                <a16:creationId xmlns:a16="http://schemas.microsoft.com/office/drawing/2014/main" id="{C34C64B7-202E-AC5A-2B9F-F92D0523EFF9}"/>
              </a:ext>
            </a:extLst>
          </p:cNvPr>
          <p:cNvPicPr>
            <a:picLocks noChangeAspect="1"/>
          </p:cNvPicPr>
          <p:nvPr/>
        </p:nvPicPr>
        <p:blipFill rotWithShape="1">
          <a:blip r:embed="rId3">
            <a:extLst>
              <a:ext uri="{28A0092B-C50C-407E-A947-70E740481C1C}">
                <a14:useLocalDpi xmlns:a14="http://schemas.microsoft.com/office/drawing/2010/main" val="0"/>
              </a:ext>
            </a:extLst>
          </a:blip>
          <a:srcRect l="43287" r="-1"/>
          <a:stretch/>
        </p:blipFill>
        <p:spPr>
          <a:xfrm rot="5400000">
            <a:off x="5489343" y="-5592213"/>
            <a:ext cx="1205694" cy="12390120"/>
          </a:xfrm>
          <a:prstGeom prst="rect">
            <a:avLst/>
          </a:prstGeom>
        </p:spPr>
      </p:pic>
      <p:pic>
        <p:nvPicPr>
          <p:cNvPr id="19" name="Picture 18" descr="Logo&#10;&#10;Description automatically generated">
            <a:extLst>
              <a:ext uri="{FF2B5EF4-FFF2-40B4-BE49-F238E27FC236}">
                <a16:creationId xmlns:a16="http://schemas.microsoft.com/office/drawing/2014/main" id="{DFC78400-F3A3-5849-948D-BB60AB1AA2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1059" y="5249463"/>
            <a:ext cx="2011280" cy="1447120"/>
          </a:xfrm>
          <a:prstGeom prst="rect">
            <a:avLst/>
          </a:prstGeom>
        </p:spPr>
      </p:pic>
      <p:pic>
        <p:nvPicPr>
          <p:cNvPr id="3" name="Picture 2" descr="A black background with white text&#10;&#10;Description automatically generated">
            <a:extLst>
              <a:ext uri="{FF2B5EF4-FFF2-40B4-BE49-F238E27FC236}">
                <a16:creationId xmlns:a16="http://schemas.microsoft.com/office/drawing/2014/main" id="{5C9823FC-F3BB-1CAC-0E5E-3EA552A1F08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49009" y="5571510"/>
            <a:ext cx="3000196" cy="1125073"/>
          </a:xfrm>
          <a:prstGeom prst="rect">
            <a:avLst/>
          </a:prstGeom>
        </p:spPr>
      </p:pic>
      <p:pic>
        <p:nvPicPr>
          <p:cNvPr id="5" name="Picture 4">
            <a:extLst>
              <a:ext uri="{FF2B5EF4-FFF2-40B4-BE49-F238E27FC236}">
                <a16:creationId xmlns:a16="http://schemas.microsoft.com/office/drawing/2014/main" id="{C4F0BE32-0648-F3F2-34F2-BF7FB03D8A38}"/>
              </a:ext>
            </a:extLst>
          </p:cNvPr>
          <p:cNvPicPr>
            <a:picLocks noChangeAspect="1"/>
          </p:cNvPicPr>
          <p:nvPr/>
        </p:nvPicPr>
        <p:blipFill>
          <a:blip r:embed="rId6"/>
          <a:stretch>
            <a:fillRect/>
          </a:stretch>
        </p:blipFill>
        <p:spPr>
          <a:xfrm>
            <a:off x="619125" y="5681974"/>
            <a:ext cx="2309812" cy="904147"/>
          </a:xfrm>
          <a:prstGeom prst="rect">
            <a:avLst/>
          </a:prstGeom>
        </p:spPr>
      </p:pic>
    </p:spTree>
    <p:extLst>
      <p:ext uri="{BB962C8B-B14F-4D97-AF65-F5344CB8AC3E}">
        <p14:creationId xmlns:p14="http://schemas.microsoft.com/office/powerpoint/2010/main" val="21768414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Logo&#10;&#10;Description automatically generated with low confidence">
            <a:extLst>
              <a:ext uri="{FF2B5EF4-FFF2-40B4-BE49-F238E27FC236}">
                <a16:creationId xmlns:a16="http://schemas.microsoft.com/office/drawing/2014/main" id="{63284A39-B42B-B74C-61BD-38748A4C16AB}"/>
              </a:ext>
            </a:extLst>
          </p:cNvPr>
          <p:cNvPicPr>
            <a:picLocks noChangeAspect="1"/>
          </p:cNvPicPr>
          <p:nvPr/>
        </p:nvPicPr>
        <p:blipFill rotWithShape="1">
          <a:blip r:embed="rId3">
            <a:extLst>
              <a:ext uri="{28A0092B-C50C-407E-A947-70E740481C1C}">
                <a14:useLocalDpi xmlns:a14="http://schemas.microsoft.com/office/drawing/2010/main" val="0"/>
              </a:ext>
            </a:extLst>
          </a:blip>
          <a:srcRect l="43287" r="-1"/>
          <a:stretch/>
        </p:blipFill>
        <p:spPr>
          <a:xfrm rot="5400000">
            <a:off x="5212773" y="-5311832"/>
            <a:ext cx="1766455" cy="12390120"/>
          </a:xfrm>
          <a:prstGeom prst="rect">
            <a:avLst/>
          </a:prstGeom>
        </p:spPr>
      </p:pic>
      <p:pic>
        <p:nvPicPr>
          <p:cNvPr id="4" name="Content Placeholder 5" descr="A water treatment plant with a large round pool&#10;&#10;AI-generated content may be incorrect.">
            <a:extLst>
              <a:ext uri="{FF2B5EF4-FFF2-40B4-BE49-F238E27FC236}">
                <a16:creationId xmlns:a16="http://schemas.microsoft.com/office/drawing/2014/main" id="{1B32BDDE-79C0-B7F7-0755-FE9E5B352D60}"/>
              </a:ext>
            </a:extLst>
          </p:cNvPr>
          <p:cNvPicPr>
            <a:picLocks noChangeAspect="1"/>
          </p:cNvPicPr>
          <p:nvPr/>
        </p:nvPicPr>
        <p:blipFill>
          <a:blip r:embed="rId4">
            <a:extLst>
              <a:ext uri="{28A0092B-C50C-407E-A947-70E740481C1C}">
                <a14:useLocalDpi xmlns:a14="http://schemas.microsoft.com/office/drawing/2010/main" val="0"/>
              </a:ext>
            </a:extLst>
          </a:blip>
          <a:srcRect l="16585" r="41228"/>
          <a:stretch>
            <a:fillRect/>
          </a:stretch>
        </p:blipFill>
        <p:spPr>
          <a:xfrm rot="5400000">
            <a:off x="3872345" y="36947"/>
            <a:ext cx="4447310" cy="7906329"/>
          </a:xfrm>
          <a:prstGeom prst="rect">
            <a:avLst/>
          </a:prstGeom>
        </p:spPr>
      </p:pic>
      <p:sp>
        <p:nvSpPr>
          <p:cNvPr id="6" name="TextBox 5">
            <a:extLst>
              <a:ext uri="{FF2B5EF4-FFF2-40B4-BE49-F238E27FC236}">
                <a16:creationId xmlns:a16="http://schemas.microsoft.com/office/drawing/2014/main" id="{42680C92-B55C-1F51-5AA6-6570BFEEEFF4}"/>
              </a:ext>
            </a:extLst>
          </p:cNvPr>
          <p:cNvSpPr txBox="1"/>
          <p:nvPr/>
        </p:nvSpPr>
        <p:spPr>
          <a:xfrm>
            <a:off x="333308" y="298453"/>
            <a:ext cx="5978769" cy="584775"/>
          </a:xfrm>
          <a:prstGeom prst="rect">
            <a:avLst/>
          </a:prstGeom>
          <a:noFill/>
        </p:spPr>
        <p:txBody>
          <a:bodyPr wrap="square" rtlCol="0">
            <a:spAutoFit/>
          </a:bodyPr>
          <a:lstStyle/>
          <a:p>
            <a:r>
              <a:rPr lang="en-US" sz="3200" b="1" dirty="0">
                <a:solidFill>
                  <a:schemeClr val="bg1"/>
                </a:solidFill>
                <a:latin typeface="Helvetica" panose="020B0604020202020204" pitchFamily="34" charset="0"/>
                <a:cs typeface="Helvetica" panose="020B0604020202020204" pitchFamily="34" charset="0"/>
              </a:rPr>
              <a:t>Waste Water Treatment</a:t>
            </a:r>
          </a:p>
        </p:txBody>
      </p:sp>
    </p:spTree>
    <p:extLst>
      <p:ext uri="{BB962C8B-B14F-4D97-AF65-F5344CB8AC3E}">
        <p14:creationId xmlns:p14="http://schemas.microsoft.com/office/powerpoint/2010/main" val="12029444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Logo&#10;&#10;Description automatically generated with low confidence">
            <a:extLst>
              <a:ext uri="{FF2B5EF4-FFF2-40B4-BE49-F238E27FC236}">
                <a16:creationId xmlns:a16="http://schemas.microsoft.com/office/drawing/2014/main" id="{0DDA5232-8B17-8F86-C449-CFEF880745B5}"/>
              </a:ext>
            </a:extLst>
          </p:cNvPr>
          <p:cNvPicPr>
            <a:picLocks noChangeAspect="1"/>
          </p:cNvPicPr>
          <p:nvPr/>
        </p:nvPicPr>
        <p:blipFill rotWithShape="1">
          <a:blip r:embed="rId3">
            <a:extLst>
              <a:ext uri="{28A0092B-C50C-407E-A947-70E740481C1C}">
                <a14:useLocalDpi xmlns:a14="http://schemas.microsoft.com/office/drawing/2010/main" val="0"/>
              </a:ext>
            </a:extLst>
          </a:blip>
          <a:srcRect l="43287" r="-1"/>
          <a:stretch/>
        </p:blipFill>
        <p:spPr>
          <a:xfrm rot="5400000">
            <a:off x="5212773" y="-5311832"/>
            <a:ext cx="1766455" cy="12390120"/>
          </a:xfrm>
          <a:prstGeom prst="rect">
            <a:avLst/>
          </a:prstGeom>
        </p:spPr>
      </p:pic>
      <p:pic>
        <p:nvPicPr>
          <p:cNvPr id="4" name="Picture Placeholder 9" descr="A water bottle with a brown liquid in it">
            <a:extLst>
              <a:ext uri="{FF2B5EF4-FFF2-40B4-BE49-F238E27FC236}">
                <a16:creationId xmlns:a16="http://schemas.microsoft.com/office/drawing/2014/main" id="{76E828E3-4FE0-8AA0-25D9-2ECBA8E5F945}"/>
              </a:ext>
            </a:extLst>
          </p:cNvPr>
          <p:cNvPicPr>
            <a:picLocks noChangeAspect="1"/>
          </p:cNvPicPr>
          <p:nvPr/>
        </p:nvPicPr>
        <p:blipFill>
          <a:blip r:embed="rId4">
            <a:extLst>
              <a:ext uri="{28A0092B-C50C-407E-A947-70E740481C1C}">
                <a14:useLocalDpi xmlns:a14="http://schemas.microsoft.com/office/drawing/2010/main" val="0"/>
              </a:ext>
            </a:extLst>
          </a:blip>
          <a:srcRect l="20390" r="20390"/>
          <a:stretch>
            <a:fillRect/>
          </a:stretch>
        </p:blipFill>
        <p:spPr>
          <a:xfrm rot="5400000">
            <a:off x="3756823" y="424592"/>
            <a:ext cx="4678353" cy="7362082"/>
          </a:xfrm>
          <a:prstGeom prst="rect">
            <a:avLst/>
          </a:prstGeom>
        </p:spPr>
      </p:pic>
    </p:spTree>
    <p:extLst>
      <p:ext uri="{BB962C8B-B14F-4D97-AF65-F5344CB8AC3E}">
        <p14:creationId xmlns:p14="http://schemas.microsoft.com/office/powerpoint/2010/main" val="25829720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Wastewater bugs">
            <a:hlinkClick r:id="" action="ppaction://media"/>
            <a:extLst>
              <a:ext uri="{FF2B5EF4-FFF2-40B4-BE49-F238E27FC236}">
                <a16:creationId xmlns:a16="http://schemas.microsoft.com/office/drawing/2014/main" id="{FC28E283-6507-58B3-C96E-8FD26B73B58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381751"/>
          </a:xfrm>
          <a:prstGeom prst="rect">
            <a:avLst/>
          </a:prstGeom>
        </p:spPr>
      </p:pic>
    </p:spTree>
    <p:extLst>
      <p:ext uri="{BB962C8B-B14F-4D97-AF65-F5344CB8AC3E}">
        <p14:creationId xmlns:p14="http://schemas.microsoft.com/office/powerpoint/2010/main" val="2146970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15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Logo&#10;&#10;Description automatically generated with low confidence">
            <a:extLst>
              <a:ext uri="{FF2B5EF4-FFF2-40B4-BE49-F238E27FC236}">
                <a16:creationId xmlns:a16="http://schemas.microsoft.com/office/drawing/2014/main" id="{ABB5469D-FCAF-BECB-1DC6-95D7E893A375}"/>
              </a:ext>
            </a:extLst>
          </p:cNvPr>
          <p:cNvPicPr>
            <a:picLocks noChangeAspect="1"/>
          </p:cNvPicPr>
          <p:nvPr/>
        </p:nvPicPr>
        <p:blipFill rotWithShape="1">
          <a:blip r:embed="rId3">
            <a:extLst>
              <a:ext uri="{28A0092B-C50C-407E-A947-70E740481C1C}">
                <a14:useLocalDpi xmlns:a14="http://schemas.microsoft.com/office/drawing/2010/main" val="0"/>
              </a:ext>
            </a:extLst>
          </a:blip>
          <a:srcRect l="43287" r="-1"/>
          <a:stretch/>
        </p:blipFill>
        <p:spPr>
          <a:xfrm rot="5400000">
            <a:off x="5212773" y="-5311832"/>
            <a:ext cx="1766455" cy="12390120"/>
          </a:xfrm>
          <a:prstGeom prst="rect">
            <a:avLst/>
          </a:prstGeom>
        </p:spPr>
      </p:pic>
      <p:pic>
        <p:nvPicPr>
          <p:cNvPr id="6" name="Picture Placeholder 7" descr="A kitchen sink with toys on the counter">
            <a:extLst>
              <a:ext uri="{FF2B5EF4-FFF2-40B4-BE49-F238E27FC236}">
                <a16:creationId xmlns:a16="http://schemas.microsoft.com/office/drawing/2014/main" id="{639B9575-3CB7-658D-70F3-A9801E4C7642}"/>
              </a:ext>
            </a:extLst>
          </p:cNvPr>
          <p:cNvPicPr>
            <a:picLocks noChangeAspect="1"/>
          </p:cNvPicPr>
          <p:nvPr/>
        </p:nvPicPr>
        <p:blipFill>
          <a:blip r:embed="rId4">
            <a:extLst>
              <a:ext uri="{28A0092B-C50C-407E-A947-70E740481C1C}">
                <a14:useLocalDpi xmlns:a14="http://schemas.microsoft.com/office/drawing/2010/main" val="0"/>
              </a:ext>
            </a:extLst>
          </a:blip>
          <a:srcRect l="10743" r="47070"/>
          <a:stretch>
            <a:fillRect/>
          </a:stretch>
        </p:blipFill>
        <p:spPr>
          <a:xfrm rot="5400000">
            <a:off x="4417218" y="1376470"/>
            <a:ext cx="3357563" cy="7168896"/>
          </a:xfrm>
          <a:prstGeom prst="rect">
            <a:avLst/>
          </a:prstGeom>
        </p:spPr>
      </p:pic>
      <p:pic>
        <p:nvPicPr>
          <p:cNvPr id="5" name="Content Placeholder 5" descr="A couple of metal grates on a road&#10;&#10;AI-generated content may be incorrect.">
            <a:extLst>
              <a:ext uri="{FF2B5EF4-FFF2-40B4-BE49-F238E27FC236}">
                <a16:creationId xmlns:a16="http://schemas.microsoft.com/office/drawing/2014/main" id="{ADFBF36D-3392-AB30-D167-C61C924F31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984442">
            <a:off x="427522" y="1438003"/>
            <a:ext cx="4337393" cy="2439784"/>
          </a:xfrm>
          <a:prstGeom prst="rect">
            <a:avLst/>
          </a:prstGeom>
        </p:spPr>
      </p:pic>
      <p:pic>
        <p:nvPicPr>
          <p:cNvPr id="4" name="Picture Placeholder 5" descr="A black pipe with dirt inside">
            <a:extLst>
              <a:ext uri="{FF2B5EF4-FFF2-40B4-BE49-F238E27FC236}">
                <a16:creationId xmlns:a16="http://schemas.microsoft.com/office/drawing/2014/main" id="{44499D5A-D9A6-B4FA-8616-56604A6CBEF2}"/>
              </a:ext>
            </a:extLst>
          </p:cNvPr>
          <p:cNvPicPr>
            <a:picLocks noChangeAspect="1"/>
          </p:cNvPicPr>
          <p:nvPr/>
        </p:nvPicPr>
        <p:blipFill>
          <a:blip r:embed="rId6">
            <a:extLst>
              <a:ext uri="{28A0092B-C50C-407E-A947-70E740481C1C}">
                <a14:useLocalDpi xmlns:a14="http://schemas.microsoft.com/office/drawing/2010/main" val="0"/>
              </a:ext>
            </a:extLst>
          </a:blip>
          <a:srcRect l="20345" r="37460"/>
          <a:stretch>
            <a:fillRect/>
          </a:stretch>
        </p:blipFill>
        <p:spPr>
          <a:xfrm rot="6022947">
            <a:off x="8178115" y="240579"/>
            <a:ext cx="2573896" cy="4575061"/>
          </a:xfrm>
          <a:prstGeom prst="rect">
            <a:avLst/>
          </a:prstGeom>
        </p:spPr>
      </p:pic>
    </p:spTree>
    <p:extLst>
      <p:ext uri="{BB962C8B-B14F-4D97-AF65-F5344CB8AC3E}">
        <p14:creationId xmlns:p14="http://schemas.microsoft.com/office/powerpoint/2010/main" val="41356227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43D5C56-CD42-8519-B240-CD4662805D5D}"/>
              </a:ext>
            </a:extLst>
          </p:cNvPr>
          <p:cNvSpPr txBox="1"/>
          <p:nvPr/>
        </p:nvSpPr>
        <p:spPr>
          <a:xfrm>
            <a:off x="1290411" y="2144485"/>
            <a:ext cx="9611176" cy="1200329"/>
          </a:xfrm>
          <a:prstGeom prst="rect">
            <a:avLst/>
          </a:prstGeom>
          <a:noFill/>
        </p:spPr>
        <p:txBody>
          <a:bodyPr wrap="square" rtlCol="0">
            <a:spAutoFit/>
          </a:bodyPr>
          <a:lstStyle/>
          <a:p>
            <a:endParaRPr lang="en-US" sz="3600" dirty="0"/>
          </a:p>
          <a:p>
            <a:pPr marL="285750" indent="-285750">
              <a:buFont typeface="Wingdings" panose="05000000000000000000" pitchFamily="2" charset="2"/>
              <a:buChar char="§"/>
            </a:pPr>
            <a:endParaRPr lang="en-US" dirty="0">
              <a:highlight>
                <a:srgbClr val="00FFFF"/>
              </a:highlight>
            </a:endParaRPr>
          </a:p>
          <a:p>
            <a:endParaRPr lang="en-US" dirty="0">
              <a:highlight>
                <a:srgbClr val="00FFFF"/>
              </a:highlight>
            </a:endParaRPr>
          </a:p>
        </p:txBody>
      </p:sp>
      <p:pic>
        <p:nvPicPr>
          <p:cNvPr id="3" name="Picture 2" descr="Logo">
            <a:extLst>
              <a:ext uri="{FF2B5EF4-FFF2-40B4-BE49-F238E27FC236}">
                <a16:creationId xmlns:a16="http://schemas.microsoft.com/office/drawing/2014/main" id="{A9D0FC7E-66A8-309F-E1BF-995525FBE6DA}"/>
              </a:ext>
            </a:extLst>
          </p:cNvPr>
          <p:cNvPicPr>
            <a:picLocks noChangeAspect="1"/>
          </p:cNvPicPr>
          <p:nvPr/>
        </p:nvPicPr>
        <p:blipFill rotWithShape="1">
          <a:blip r:embed="rId3">
            <a:extLst>
              <a:ext uri="{28A0092B-C50C-407E-A947-70E740481C1C}">
                <a14:useLocalDpi xmlns:a14="http://schemas.microsoft.com/office/drawing/2010/main" val="0"/>
              </a:ext>
            </a:extLst>
          </a:blip>
          <a:srcRect l="43287" r="-1"/>
          <a:stretch/>
        </p:blipFill>
        <p:spPr>
          <a:xfrm rot="5400000">
            <a:off x="5440634" y="-5440633"/>
            <a:ext cx="1310733" cy="12192000"/>
          </a:xfrm>
          <a:prstGeom prst="rect">
            <a:avLst/>
          </a:prstGeom>
        </p:spPr>
      </p:pic>
      <p:sp>
        <p:nvSpPr>
          <p:cNvPr id="4" name="TextBox 3">
            <a:extLst>
              <a:ext uri="{FF2B5EF4-FFF2-40B4-BE49-F238E27FC236}">
                <a16:creationId xmlns:a16="http://schemas.microsoft.com/office/drawing/2014/main" id="{855EC692-958C-8642-4B68-6FB145EB149C}"/>
              </a:ext>
            </a:extLst>
          </p:cNvPr>
          <p:cNvSpPr txBox="1"/>
          <p:nvPr/>
        </p:nvSpPr>
        <p:spPr>
          <a:xfrm>
            <a:off x="-233704" y="70592"/>
            <a:ext cx="8681019" cy="584775"/>
          </a:xfrm>
          <a:prstGeom prst="rect">
            <a:avLst/>
          </a:prstGeom>
          <a:noFill/>
        </p:spPr>
        <p:txBody>
          <a:bodyPr wrap="square" rtlCol="0">
            <a:spAutoFit/>
          </a:bodyPr>
          <a:lstStyle/>
          <a:p>
            <a:pPr algn="ctr"/>
            <a:r>
              <a:rPr lang="en-US" sz="3200" b="1" dirty="0">
                <a:solidFill>
                  <a:schemeClr val="bg1"/>
                </a:solidFill>
                <a:latin typeface="Helvetica" panose="020B0604020202020204" pitchFamily="34" charset="0"/>
                <a:cs typeface="Helvetica" panose="020B0604020202020204" pitchFamily="34" charset="0"/>
              </a:rPr>
              <a:t>What does a Career in Water Look like? </a:t>
            </a:r>
          </a:p>
        </p:txBody>
      </p:sp>
      <p:sp>
        <p:nvSpPr>
          <p:cNvPr id="5" name="TextBox 4">
            <a:extLst>
              <a:ext uri="{FF2B5EF4-FFF2-40B4-BE49-F238E27FC236}">
                <a16:creationId xmlns:a16="http://schemas.microsoft.com/office/drawing/2014/main" id="{2C25B514-00A6-86F6-A55E-AAD00FF9B884}"/>
              </a:ext>
            </a:extLst>
          </p:cNvPr>
          <p:cNvSpPr txBox="1"/>
          <p:nvPr/>
        </p:nvSpPr>
        <p:spPr>
          <a:xfrm>
            <a:off x="1197429" y="2024743"/>
            <a:ext cx="7641771" cy="369332"/>
          </a:xfrm>
          <a:prstGeom prst="rect">
            <a:avLst/>
          </a:prstGeom>
          <a:noFill/>
        </p:spPr>
        <p:txBody>
          <a:bodyPr wrap="square" rtlCol="0">
            <a:spAutoFit/>
          </a:bodyPr>
          <a:lstStyle/>
          <a:p>
            <a:r>
              <a:rPr lang="en-US" dirty="0">
                <a:highlight>
                  <a:srgbClr val="FFFF00"/>
                </a:highlight>
              </a:rPr>
              <a:t>(Insert your photos here!  Show off your site!  </a:t>
            </a:r>
          </a:p>
        </p:txBody>
      </p:sp>
    </p:spTree>
    <p:extLst>
      <p:ext uri="{BB962C8B-B14F-4D97-AF65-F5344CB8AC3E}">
        <p14:creationId xmlns:p14="http://schemas.microsoft.com/office/powerpoint/2010/main" val="745465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Logo&#10;&#10;Description automatically generated with low confidence">
            <a:extLst>
              <a:ext uri="{FF2B5EF4-FFF2-40B4-BE49-F238E27FC236}">
                <a16:creationId xmlns:a16="http://schemas.microsoft.com/office/drawing/2014/main" id="{10AC8277-F463-F2E3-BB73-7AE07305A0C2}"/>
              </a:ext>
            </a:extLst>
          </p:cNvPr>
          <p:cNvPicPr>
            <a:picLocks noChangeAspect="1"/>
          </p:cNvPicPr>
          <p:nvPr/>
        </p:nvPicPr>
        <p:blipFill rotWithShape="1">
          <a:blip r:embed="rId3">
            <a:extLst>
              <a:ext uri="{28A0092B-C50C-407E-A947-70E740481C1C}">
                <a14:useLocalDpi xmlns:a14="http://schemas.microsoft.com/office/drawing/2010/main" val="0"/>
              </a:ext>
            </a:extLst>
          </a:blip>
          <a:srcRect l="43287" r="-1"/>
          <a:stretch/>
        </p:blipFill>
        <p:spPr>
          <a:xfrm rot="5400000">
            <a:off x="5212773" y="-5311832"/>
            <a:ext cx="1766455" cy="12390120"/>
          </a:xfrm>
          <a:prstGeom prst="rect">
            <a:avLst/>
          </a:prstGeom>
        </p:spPr>
      </p:pic>
      <p:sp>
        <p:nvSpPr>
          <p:cNvPr id="4" name="TextBox 3">
            <a:extLst>
              <a:ext uri="{FF2B5EF4-FFF2-40B4-BE49-F238E27FC236}">
                <a16:creationId xmlns:a16="http://schemas.microsoft.com/office/drawing/2014/main" id="{925EB259-54DB-1512-24A1-3F7FAF155882}"/>
              </a:ext>
            </a:extLst>
          </p:cNvPr>
          <p:cNvSpPr txBox="1"/>
          <p:nvPr/>
        </p:nvSpPr>
        <p:spPr>
          <a:xfrm>
            <a:off x="192460" y="195943"/>
            <a:ext cx="6595872" cy="584775"/>
          </a:xfrm>
          <a:prstGeom prst="rect">
            <a:avLst/>
          </a:prstGeom>
          <a:noFill/>
        </p:spPr>
        <p:txBody>
          <a:bodyPr wrap="square" rtlCol="0">
            <a:spAutoFit/>
          </a:bodyPr>
          <a:lstStyle/>
          <a:p>
            <a:r>
              <a:rPr lang="en-US" sz="3200" b="1" dirty="0">
                <a:solidFill>
                  <a:schemeClr val="bg1"/>
                </a:solidFill>
                <a:latin typeface="Helvetica" panose="020B0604020202020204" pitchFamily="34" charset="0"/>
                <a:cs typeface="Helvetica" panose="020B0604020202020204" pitchFamily="34" charset="0"/>
              </a:rPr>
              <a:t>Careers in Water and Wastewater</a:t>
            </a:r>
          </a:p>
        </p:txBody>
      </p:sp>
      <p:pic>
        <p:nvPicPr>
          <p:cNvPr id="8" name="Picture 3" descr="image003">
            <a:extLst>
              <a:ext uri="{FF2B5EF4-FFF2-40B4-BE49-F238E27FC236}">
                <a16:creationId xmlns:a16="http://schemas.microsoft.com/office/drawing/2014/main" id="{433442A1-E968-2C95-660E-DC91D1C695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7506" y="1766456"/>
            <a:ext cx="3744516" cy="4526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 descr="image001">
            <a:extLst>
              <a:ext uri="{FF2B5EF4-FFF2-40B4-BE49-F238E27FC236}">
                <a16:creationId xmlns:a16="http://schemas.microsoft.com/office/drawing/2014/main" id="{BFAC6B21-65C5-EACB-753F-77E43771C02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38588" y="1962399"/>
            <a:ext cx="3394578" cy="2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1FB6D221-46EC-DB9A-6FB7-AB2787CC6A4E}"/>
              </a:ext>
            </a:extLst>
          </p:cNvPr>
          <p:cNvSpPr txBox="1"/>
          <p:nvPr/>
        </p:nvSpPr>
        <p:spPr>
          <a:xfrm>
            <a:off x="7434391" y="4517571"/>
            <a:ext cx="2002972" cy="584775"/>
          </a:xfrm>
          <a:prstGeom prst="rect">
            <a:avLst/>
          </a:prstGeom>
          <a:noFill/>
        </p:spPr>
        <p:txBody>
          <a:bodyPr wrap="square" rtlCol="0">
            <a:spAutoFit/>
          </a:bodyPr>
          <a:lstStyle/>
          <a:p>
            <a:r>
              <a:rPr lang="en-US" sz="3200" b="1" dirty="0">
                <a:latin typeface="Helvetica" panose="020B0604020202020204" pitchFamily="34" charset="0"/>
                <a:cs typeface="Helvetica" panose="020B0604020202020204" pitchFamily="34" charset="0"/>
              </a:rPr>
              <a:t>Operator</a:t>
            </a:r>
          </a:p>
        </p:txBody>
      </p:sp>
    </p:spTree>
    <p:extLst>
      <p:ext uri="{BB962C8B-B14F-4D97-AF65-F5344CB8AC3E}">
        <p14:creationId xmlns:p14="http://schemas.microsoft.com/office/powerpoint/2010/main" val="4269860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Logo&#10;&#10;Description automatically generated with low confidence">
            <a:extLst>
              <a:ext uri="{FF2B5EF4-FFF2-40B4-BE49-F238E27FC236}">
                <a16:creationId xmlns:a16="http://schemas.microsoft.com/office/drawing/2014/main" id="{6B77CD4E-E88A-93EF-CEEA-E8DDDF5743B4}"/>
              </a:ext>
            </a:extLst>
          </p:cNvPr>
          <p:cNvPicPr>
            <a:picLocks noChangeAspect="1"/>
          </p:cNvPicPr>
          <p:nvPr/>
        </p:nvPicPr>
        <p:blipFill rotWithShape="1">
          <a:blip r:embed="rId3">
            <a:extLst>
              <a:ext uri="{28A0092B-C50C-407E-A947-70E740481C1C}">
                <a14:useLocalDpi xmlns:a14="http://schemas.microsoft.com/office/drawing/2010/main" val="0"/>
              </a:ext>
            </a:extLst>
          </a:blip>
          <a:srcRect l="43287" r="-1"/>
          <a:stretch/>
        </p:blipFill>
        <p:spPr>
          <a:xfrm rot="5400000">
            <a:off x="5212773" y="-5311832"/>
            <a:ext cx="1766455" cy="12390120"/>
          </a:xfrm>
          <a:prstGeom prst="rect">
            <a:avLst/>
          </a:prstGeom>
        </p:spPr>
      </p:pic>
      <p:sp>
        <p:nvSpPr>
          <p:cNvPr id="5" name="TextBox 4">
            <a:extLst>
              <a:ext uri="{FF2B5EF4-FFF2-40B4-BE49-F238E27FC236}">
                <a16:creationId xmlns:a16="http://schemas.microsoft.com/office/drawing/2014/main" id="{6F45289A-B489-2E84-874A-23AD85042162}"/>
              </a:ext>
            </a:extLst>
          </p:cNvPr>
          <p:cNvSpPr txBox="1"/>
          <p:nvPr/>
        </p:nvSpPr>
        <p:spPr>
          <a:xfrm>
            <a:off x="780288" y="304800"/>
            <a:ext cx="6595872" cy="584775"/>
          </a:xfrm>
          <a:prstGeom prst="rect">
            <a:avLst/>
          </a:prstGeom>
          <a:noFill/>
        </p:spPr>
        <p:txBody>
          <a:bodyPr wrap="square" rtlCol="0">
            <a:spAutoFit/>
          </a:bodyPr>
          <a:lstStyle/>
          <a:p>
            <a:r>
              <a:rPr lang="en-US" sz="3200" b="1" dirty="0">
                <a:solidFill>
                  <a:schemeClr val="bg1"/>
                </a:solidFill>
                <a:latin typeface="Helvetica" panose="020B0604020202020204" pitchFamily="34" charset="0"/>
                <a:cs typeface="Helvetica" panose="020B0604020202020204" pitchFamily="34" charset="0"/>
              </a:rPr>
              <a:t>Careers in Water and Wastewater</a:t>
            </a:r>
          </a:p>
        </p:txBody>
      </p:sp>
      <p:pic>
        <p:nvPicPr>
          <p:cNvPr id="7" name="Picture 1">
            <a:extLst>
              <a:ext uri="{FF2B5EF4-FFF2-40B4-BE49-F238E27FC236}">
                <a16:creationId xmlns:a16="http://schemas.microsoft.com/office/drawing/2014/main" id="{775B836D-0AC8-BF2A-2A2E-8AF453058D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70455" y="1841900"/>
            <a:ext cx="5381564" cy="345946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F12B80C0-98F0-9E6F-C173-E275E7168CC7}"/>
              </a:ext>
            </a:extLst>
          </p:cNvPr>
          <p:cNvSpPr txBox="1"/>
          <p:nvPr/>
        </p:nvSpPr>
        <p:spPr>
          <a:xfrm>
            <a:off x="7376160" y="5465617"/>
            <a:ext cx="2087645" cy="584775"/>
          </a:xfrm>
          <a:prstGeom prst="rect">
            <a:avLst/>
          </a:prstGeom>
          <a:noFill/>
        </p:spPr>
        <p:txBody>
          <a:bodyPr wrap="square" rtlCol="0">
            <a:spAutoFit/>
          </a:bodyPr>
          <a:lstStyle/>
          <a:p>
            <a:r>
              <a:rPr lang="en-US" sz="3200" b="1" dirty="0">
                <a:latin typeface="Helvetica" panose="020B0604020202020204" pitchFamily="34" charset="0"/>
                <a:cs typeface="Helvetica" panose="020B0604020202020204" pitchFamily="34" charset="0"/>
              </a:rPr>
              <a:t>Chemist</a:t>
            </a:r>
          </a:p>
        </p:txBody>
      </p:sp>
      <p:pic>
        <p:nvPicPr>
          <p:cNvPr id="10" name="Picture 9">
            <a:extLst>
              <a:ext uri="{FF2B5EF4-FFF2-40B4-BE49-F238E27FC236}">
                <a16:creationId xmlns:a16="http://schemas.microsoft.com/office/drawing/2014/main" id="{DDCC19AA-31B6-7890-F238-F50FD4DC246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3137" t="-261" r="1961"/>
          <a:stretch/>
        </p:blipFill>
        <p:spPr>
          <a:xfrm>
            <a:off x="659419" y="1841901"/>
            <a:ext cx="4006099" cy="3548126"/>
          </a:xfrm>
          <a:prstGeom prst="rect">
            <a:avLst/>
          </a:prstGeom>
        </p:spPr>
      </p:pic>
      <p:sp>
        <p:nvSpPr>
          <p:cNvPr id="11" name="TextBox 10">
            <a:extLst>
              <a:ext uri="{FF2B5EF4-FFF2-40B4-BE49-F238E27FC236}">
                <a16:creationId xmlns:a16="http://schemas.microsoft.com/office/drawing/2014/main" id="{86B3EC99-C846-6D54-D2EF-A036B99BFC97}"/>
              </a:ext>
            </a:extLst>
          </p:cNvPr>
          <p:cNvSpPr txBox="1"/>
          <p:nvPr/>
        </p:nvSpPr>
        <p:spPr>
          <a:xfrm>
            <a:off x="1561517" y="5465617"/>
            <a:ext cx="2201902" cy="584775"/>
          </a:xfrm>
          <a:prstGeom prst="rect">
            <a:avLst/>
          </a:prstGeom>
          <a:noFill/>
        </p:spPr>
        <p:txBody>
          <a:bodyPr wrap="square" rtlCol="0">
            <a:spAutoFit/>
          </a:bodyPr>
          <a:lstStyle/>
          <a:p>
            <a:r>
              <a:rPr lang="en-US" sz="3200" b="1" dirty="0">
                <a:latin typeface="Helvetica" panose="020B0604020202020204" pitchFamily="34" charset="0"/>
                <a:cs typeface="Helvetica" panose="020B0604020202020204" pitchFamily="34" charset="0"/>
              </a:rPr>
              <a:t>Regulator</a:t>
            </a:r>
          </a:p>
        </p:txBody>
      </p:sp>
    </p:spTree>
    <p:extLst>
      <p:ext uri="{BB962C8B-B14F-4D97-AF65-F5344CB8AC3E}">
        <p14:creationId xmlns:p14="http://schemas.microsoft.com/office/powerpoint/2010/main" val="12093117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Logo&#10;&#10;Description automatically generated with low confidence">
            <a:extLst>
              <a:ext uri="{FF2B5EF4-FFF2-40B4-BE49-F238E27FC236}">
                <a16:creationId xmlns:a16="http://schemas.microsoft.com/office/drawing/2014/main" id="{E3BE812F-A833-0338-2A64-936C6CD8BE13}"/>
              </a:ext>
            </a:extLst>
          </p:cNvPr>
          <p:cNvPicPr>
            <a:picLocks noChangeAspect="1"/>
          </p:cNvPicPr>
          <p:nvPr/>
        </p:nvPicPr>
        <p:blipFill rotWithShape="1">
          <a:blip r:embed="rId3">
            <a:extLst>
              <a:ext uri="{28A0092B-C50C-407E-A947-70E740481C1C}">
                <a14:useLocalDpi xmlns:a14="http://schemas.microsoft.com/office/drawing/2010/main" val="0"/>
              </a:ext>
            </a:extLst>
          </a:blip>
          <a:srcRect l="43287" r="-1"/>
          <a:stretch/>
        </p:blipFill>
        <p:spPr>
          <a:xfrm rot="5400000">
            <a:off x="5212773" y="-5311832"/>
            <a:ext cx="1766455" cy="12390120"/>
          </a:xfrm>
          <a:prstGeom prst="rect">
            <a:avLst/>
          </a:prstGeom>
        </p:spPr>
      </p:pic>
      <p:sp>
        <p:nvSpPr>
          <p:cNvPr id="5" name="TextBox 4">
            <a:extLst>
              <a:ext uri="{FF2B5EF4-FFF2-40B4-BE49-F238E27FC236}">
                <a16:creationId xmlns:a16="http://schemas.microsoft.com/office/drawing/2014/main" id="{A2F9A8AB-6B0A-A905-B192-80BBBAF3CB33}"/>
              </a:ext>
            </a:extLst>
          </p:cNvPr>
          <p:cNvSpPr txBox="1"/>
          <p:nvPr/>
        </p:nvSpPr>
        <p:spPr>
          <a:xfrm>
            <a:off x="780288" y="304800"/>
            <a:ext cx="6595872" cy="584775"/>
          </a:xfrm>
          <a:prstGeom prst="rect">
            <a:avLst/>
          </a:prstGeom>
          <a:noFill/>
        </p:spPr>
        <p:txBody>
          <a:bodyPr wrap="square" rtlCol="0">
            <a:spAutoFit/>
          </a:bodyPr>
          <a:lstStyle/>
          <a:p>
            <a:r>
              <a:rPr lang="en-US" sz="3200" b="1" dirty="0">
                <a:solidFill>
                  <a:schemeClr val="bg1"/>
                </a:solidFill>
                <a:latin typeface="Helvetica" panose="020B0604020202020204" pitchFamily="34" charset="0"/>
                <a:cs typeface="Helvetica" panose="020B0604020202020204" pitchFamily="34" charset="0"/>
              </a:rPr>
              <a:t>Careers in Water and Wastewater</a:t>
            </a:r>
          </a:p>
        </p:txBody>
      </p:sp>
      <p:pic>
        <p:nvPicPr>
          <p:cNvPr id="7" name="Picture 6">
            <a:extLst>
              <a:ext uri="{FF2B5EF4-FFF2-40B4-BE49-F238E27FC236}">
                <a16:creationId xmlns:a16="http://schemas.microsoft.com/office/drawing/2014/main" id="{7B79A85C-95F3-89BC-5B08-23D88DCFFE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1023996" y="1833065"/>
            <a:ext cx="3265562" cy="3191870"/>
          </a:xfrm>
          <a:prstGeom prst="rect">
            <a:avLst/>
          </a:prstGeom>
        </p:spPr>
      </p:pic>
      <p:sp>
        <p:nvSpPr>
          <p:cNvPr id="8" name="TextBox 7">
            <a:extLst>
              <a:ext uri="{FF2B5EF4-FFF2-40B4-BE49-F238E27FC236}">
                <a16:creationId xmlns:a16="http://schemas.microsoft.com/office/drawing/2014/main" id="{4DDCD010-183B-9C8E-EFE4-3CD9E65A2CEE}"/>
              </a:ext>
            </a:extLst>
          </p:cNvPr>
          <p:cNvSpPr txBox="1"/>
          <p:nvPr/>
        </p:nvSpPr>
        <p:spPr>
          <a:xfrm>
            <a:off x="633845" y="5237018"/>
            <a:ext cx="4675910" cy="1077218"/>
          </a:xfrm>
          <a:prstGeom prst="rect">
            <a:avLst/>
          </a:prstGeom>
          <a:noFill/>
        </p:spPr>
        <p:txBody>
          <a:bodyPr wrap="square" rtlCol="0">
            <a:spAutoFit/>
          </a:bodyPr>
          <a:lstStyle/>
          <a:p>
            <a:r>
              <a:rPr lang="en-US" sz="3200" b="1" dirty="0">
                <a:latin typeface="Helvetica" panose="020B0604020202020204" pitchFamily="34" charset="0"/>
                <a:cs typeface="Helvetica" panose="020B0604020202020204" pitchFamily="34" charset="0"/>
              </a:rPr>
              <a:t>Instrument, Electrical, and control Specialist</a:t>
            </a:r>
          </a:p>
        </p:txBody>
      </p:sp>
      <p:pic>
        <p:nvPicPr>
          <p:cNvPr id="10" name="Picture 9">
            <a:extLst>
              <a:ext uri="{FF2B5EF4-FFF2-40B4-BE49-F238E27FC236}">
                <a16:creationId xmlns:a16="http://schemas.microsoft.com/office/drawing/2014/main" id="{41CBEE88-5EFC-AACF-8331-5A2F0459D69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76160" y="1766455"/>
            <a:ext cx="3214252" cy="3325089"/>
          </a:xfrm>
          <a:prstGeom prst="rect">
            <a:avLst/>
          </a:prstGeom>
        </p:spPr>
      </p:pic>
      <p:sp>
        <p:nvSpPr>
          <p:cNvPr id="11" name="TextBox 10">
            <a:extLst>
              <a:ext uri="{FF2B5EF4-FFF2-40B4-BE49-F238E27FC236}">
                <a16:creationId xmlns:a16="http://schemas.microsoft.com/office/drawing/2014/main" id="{43B25B16-14B8-9685-E0BE-DAE46A1C3A1B}"/>
              </a:ext>
            </a:extLst>
          </p:cNvPr>
          <p:cNvSpPr txBox="1"/>
          <p:nvPr/>
        </p:nvSpPr>
        <p:spPr>
          <a:xfrm>
            <a:off x="6729846" y="5237018"/>
            <a:ext cx="4980710" cy="1077218"/>
          </a:xfrm>
          <a:prstGeom prst="rect">
            <a:avLst/>
          </a:prstGeom>
          <a:noFill/>
        </p:spPr>
        <p:txBody>
          <a:bodyPr wrap="square" rtlCol="0">
            <a:spAutoFit/>
          </a:bodyPr>
          <a:lstStyle/>
          <a:p>
            <a:r>
              <a:rPr lang="en-US" sz="3200" b="1" dirty="0">
                <a:latin typeface="Helvetica" panose="020B0604020202020204" pitchFamily="34" charset="0"/>
                <a:cs typeface="Helvetica" panose="020B0604020202020204" pitchFamily="34" charset="0"/>
              </a:rPr>
              <a:t>Operational Technology and Cyber Security</a:t>
            </a:r>
          </a:p>
        </p:txBody>
      </p:sp>
    </p:spTree>
    <p:extLst>
      <p:ext uri="{BB962C8B-B14F-4D97-AF65-F5344CB8AC3E}">
        <p14:creationId xmlns:p14="http://schemas.microsoft.com/office/powerpoint/2010/main" val="27059032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Logo&#10;&#10;Description automatically generated with low confidence">
            <a:extLst>
              <a:ext uri="{FF2B5EF4-FFF2-40B4-BE49-F238E27FC236}">
                <a16:creationId xmlns:a16="http://schemas.microsoft.com/office/drawing/2014/main" id="{135E9142-38CE-3817-51BC-C15F66F44DED}"/>
              </a:ext>
            </a:extLst>
          </p:cNvPr>
          <p:cNvPicPr>
            <a:picLocks noChangeAspect="1"/>
          </p:cNvPicPr>
          <p:nvPr/>
        </p:nvPicPr>
        <p:blipFill rotWithShape="1">
          <a:blip r:embed="rId3">
            <a:extLst>
              <a:ext uri="{28A0092B-C50C-407E-A947-70E740481C1C}">
                <a14:useLocalDpi xmlns:a14="http://schemas.microsoft.com/office/drawing/2010/main" val="0"/>
              </a:ext>
            </a:extLst>
          </a:blip>
          <a:srcRect l="43287" r="-1"/>
          <a:stretch/>
        </p:blipFill>
        <p:spPr>
          <a:xfrm rot="5400000">
            <a:off x="5212773" y="-5311832"/>
            <a:ext cx="1766455" cy="12390120"/>
          </a:xfrm>
          <a:prstGeom prst="rect">
            <a:avLst/>
          </a:prstGeom>
        </p:spPr>
      </p:pic>
      <p:sp>
        <p:nvSpPr>
          <p:cNvPr id="5" name="TextBox 4">
            <a:extLst>
              <a:ext uri="{FF2B5EF4-FFF2-40B4-BE49-F238E27FC236}">
                <a16:creationId xmlns:a16="http://schemas.microsoft.com/office/drawing/2014/main" id="{05AEFFA2-363F-862E-A7D2-D7252EECEC85}"/>
              </a:ext>
            </a:extLst>
          </p:cNvPr>
          <p:cNvSpPr txBox="1"/>
          <p:nvPr/>
        </p:nvSpPr>
        <p:spPr>
          <a:xfrm>
            <a:off x="780288" y="304800"/>
            <a:ext cx="6595872" cy="584775"/>
          </a:xfrm>
          <a:prstGeom prst="rect">
            <a:avLst/>
          </a:prstGeom>
          <a:noFill/>
        </p:spPr>
        <p:txBody>
          <a:bodyPr wrap="square" rtlCol="0">
            <a:spAutoFit/>
          </a:bodyPr>
          <a:lstStyle/>
          <a:p>
            <a:r>
              <a:rPr lang="en-US" sz="3200" b="1" dirty="0">
                <a:solidFill>
                  <a:schemeClr val="bg1"/>
                </a:solidFill>
                <a:latin typeface="Helvetica" panose="020B0604020202020204" pitchFamily="34" charset="0"/>
                <a:cs typeface="Helvetica" panose="020B0604020202020204" pitchFamily="34" charset="0"/>
              </a:rPr>
              <a:t>Careers in Water and Wastewater</a:t>
            </a:r>
          </a:p>
        </p:txBody>
      </p:sp>
      <p:pic>
        <p:nvPicPr>
          <p:cNvPr id="7" name="Picture 6">
            <a:extLst>
              <a:ext uri="{FF2B5EF4-FFF2-40B4-BE49-F238E27FC236}">
                <a16:creationId xmlns:a16="http://schemas.microsoft.com/office/drawing/2014/main" id="{938E66DB-7CEC-8E3D-4789-5F2749120F2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239" t="24792" r="52917"/>
          <a:stretch/>
        </p:blipFill>
        <p:spPr>
          <a:xfrm>
            <a:off x="1648201" y="1929375"/>
            <a:ext cx="2635473" cy="3315002"/>
          </a:xfrm>
          <a:prstGeom prst="rect">
            <a:avLst/>
          </a:prstGeom>
        </p:spPr>
      </p:pic>
      <p:pic>
        <p:nvPicPr>
          <p:cNvPr id="9" name="Picture 8">
            <a:extLst>
              <a:ext uri="{FF2B5EF4-FFF2-40B4-BE49-F238E27FC236}">
                <a16:creationId xmlns:a16="http://schemas.microsoft.com/office/drawing/2014/main" id="{80B92CB8-B3B1-CDDF-89CF-0AE6431E01C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0471" t="14753" r="28137" b="11442"/>
          <a:stretch/>
        </p:blipFill>
        <p:spPr>
          <a:xfrm>
            <a:off x="7255126" y="1933096"/>
            <a:ext cx="2791957" cy="3400463"/>
          </a:xfrm>
          <a:prstGeom prst="rect">
            <a:avLst/>
          </a:prstGeom>
        </p:spPr>
      </p:pic>
      <p:sp>
        <p:nvSpPr>
          <p:cNvPr id="10" name="TextBox 9">
            <a:extLst>
              <a:ext uri="{FF2B5EF4-FFF2-40B4-BE49-F238E27FC236}">
                <a16:creationId xmlns:a16="http://schemas.microsoft.com/office/drawing/2014/main" id="{D45FAA6B-0486-6C03-F359-DDDB4072164E}"/>
              </a:ext>
            </a:extLst>
          </p:cNvPr>
          <p:cNvSpPr txBox="1"/>
          <p:nvPr/>
        </p:nvSpPr>
        <p:spPr>
          <a:xfrm>
            <a:off x="1981200" y="5333559"/>
            <a:ext cx="1969477" cy="584775"/>
          </a:xfrm>
          <a:prstGeom prst="rect">
            <a:avLst/>
          </a:prstGeom>
          <a:noFill/>
        </p:spPr>
        <p:txBody>
          <a:bodyPr wrap="square" rtlCol="0">
            <a:spAutoFit/>
          </a:bodyPr>
          <a:lstStyle/>
          <a:p>
            <a:r>
              <a:rPr lang="en-US" sz="3200" b="1" dirty="0">
                <a:latin typeface="Helvetica" panose="020B0604020202020204" pitchFamily="34" charset="0"/>
                <a:cs typeface="Helvetica" panose="020B0604020202020204" pitchFamily="34" charset="0"/>
              </a:rPr>
              <a:t>Engineer</a:t>
            </a:r>
          </a:p>
        </p:txBody>
      </p:sp>
      <p:sp>
        <p:nvSpPr>
          <p:cNvPr id="11" name="TextBox 10">
            <a:extLst>
              <a:ext uri="{FF2B5EF4-FFF2-40B4-BE49-F238E27FC236}">
                <a16:creationId xmlns:a16="http://schemas.microsoft.com/office/drawing/2014/main" id="{742E262D-FFD2-9987-AB93-E0D0A50A5B13}"/>
              </a:ext>
            </a:extLst>
          </p:cNvPr>
          <p:cNvSpPr txBox="1"/>
          <p:nvPr/>
        </p:nvSpPr>
        <p:spPr>
          <a:xfrm>
            <a:off x="7595095" y="5474677"/>
            <a:ext cx="2791957" cy="584775"/>
          </a:xfrm>
          <a:prstGeom prst="rect">
            <a:avLst/>
          </a:prstGeom>
          <a:noFill/>
        </p:spPr>
        <p:txBody>
          <a:bodyPr wrap="square" rtlCol="0">
            <a:spAutoFit/>
          </a:bodyPr>
          <a:lstStyle/>
          <a:p>
            <a:r>
              <a:rPr lang="en-US" sz="3200" b="1" dirty="0">
                <a:latin typeface="Helvetica" panose="020B0604020202020204" pitchFamily="34" charset="0"/>
                <a:cs typeface="Helvetica" panose="020B0604020202020204" pitchFamily="34" charset="0"/>
              </a:rPr>
              <a:t>Lawyer</a:t>
            </a:r>
          </a:p>
        </p:txBody>
      </p:sp>
    </p:spTree>
    <p:extLst>
      <p:ext uri="{BB962C8B-B14F-4D97-AF65-F5344CB8AC3E}">
        <p14:creationId xmlns:p14="http://schemas.microsoft.com/office/powerpoint/2010/main" val="26988010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Logo&#10;&#10;Description automatically generated with low confidence">
            <a:extLst>
              <a:ext uri="{FF2B5EF4-FFF2-40B4-BE49-F238E27FC236}">
                <a16:creationId xmlns:a16="http://schemas.microsoft.com/office/drawing/2014/main" id="{7ED1843D-F121-BC7B-2C0F-E9E23CAE27C2}"/>
              </a:ext>
            </a:extLst>
          </p:cNvPr>
          <p:cNvPicPr>
            <a:picLocks noChangeAspect="1"/>
          </p:cNvPicPr>
          <p:nvPr/>
        </p:nvPicPr>
        <p:blipFill rotWithShape="1">
          <a:blip r:embed="rId3">
            <a:extLst>
              <a:ext uri="{28A0092B-C50C-407E-A947-70E740481C1C}">
                <a14:useLocalDpi xmlns:a14="http://schemas.microsoft.com/office/drawing/2010/main" val="0"/>
              </a:ext>
            </a:extLst>
          </a:blip>
          <a:srcRect l="43287" r="-1"/>
          <a:stretch/>
        </p:blipFill>
        <p:spPr>
          <a:xfrm rot="5400000">
            <a:off x="5212773" y="-5311832"/>
            <a:ext cx="1766455" cy="12390120"/>
          </a:xfrm>
          <a:prstGeom prst="rect">
            <a:avLst/>
          </a:prstGeom>
        </p:spPr>
      </p:pic>
      <p:pic>
        <p:nvPicPr>
          <p:cNvPr id="6" name="Picture 5" descr="University Of Kansas Campus Aerial">
            <a:extLst>
              <a:ext uri="{FF2B5EF4-FFF2-40B4-BE49-F238E27FC236}">
                <a16:creationId xmlns:a16="http://schemas.microsoft.com/office/drawing/2014/main" id="{C9C0F99A-7B36-9464-A024-3C2DBA34485B}"/>
              </a:ext>
            </a:extLst>
          </p:cNvPr>
          <p:cNvPicPr>
            <a:picLocks noChangeAspect="1"/>
          </p:cNvPicPr>
          <p:nvPr/>
        </p:nvPicPr>
        <p:blipFill>
          <a:blip r:embed="rId4"/>
          <a:stretch>
            <a:fillRect/>
          </a:stretch>
        </p:blipFill>
        <p:spPr>
          <a:xfrm>
            <a:off x="6900863" y="3788151"/>
            <a:ext cx="4965310" cy="2606788"/>
          </a:xfrm>
          <a:prstGeom prst="rect">
            <a:avLst/>
          </a:prstGeom>
        </p:spPr>
      </p:pic>
      <p:pic>
        <p:nvPicPr>
          <p:cNvPr id="7" name="Picture 6" descr="Fort Scott Community College | Fort scott kansas attractions">
            <a:extLst>
              <a:ext uri="{FF2B5EF4-FFF2-40B4-BE49-F238E27FC236}">
                <a16:creationId xmlns:a16="http://schemas.microsoft.com/office/drawing/2014/main" id="{164F2AD3-CCEB-5E35-34A2-E81AAB4BF09B}"/>
              </a:ext>
            </a:extLst>
          </p:cNvPr>
          <p:cNvPicPr>
            <a:picLocks noChangeAspect="1"/>
          </p:cNvPicPr>
          <p:nvPr/>
        </p:nvPicPr>
        <p:blipFill>
          <a:blip r:embed="rId5"/>
          <a:stretch>
            <a:fillRect/>
          </a:stretch>
        </p:blipFill>
        <p:spPr>
          <a:xfrm>
            <a:off x="4841825" y="1414029"/>
            <a:ext cx="3022456" cy="2014971"/>
          </a:xfrm>
          <a:prstGeom prst="rect">
            <a:avLst/>
          </a:prstGeom>
        </p:spPr>
      </p:pic>
      <p:pic>
        <p:nvPicPr>
          <p:cNvPr id="9" name="Picture 8" descr="Kansas State University — Manhattan KBED">
            <a:extLst>
              <a:ext uri="{FF2B5EF4-FFF2-40B4-BE49-F238E27FC236}">
                <a16:creationId xmlns:a16="http://schemas.microsoft.com/office/drawing/2014/main" id="{693ABF41-35AD-7B87-7272-B412CEFF998C}"/>
              </a:ext>
            </a:extLst>
          </p:cNvPr>
          <p:cNvPicPr>
            <a:picLocks noChangeAspect="1"/>
          </p:cNvPicPr>
          <p:nvPr/>
        </p:nvPicPr>
        <p:blipFill>
          <a:blip r:embed="rId6"/>
          <a:stretch>
            <a:fillRect/>
          </a:stretch>
        </p:blipFill>
        <p:spPr>
          <a:xfrm>
            <a:off x="8330206" y="1170077"/>
            <a:ext cx="3494930" cy="2326225"/>
          </a:xfrm>
          <a:prstGeom prst="rect">
            <a:avLst/>
          </a:prstGeom>
        </p:spPr>
      </p:pic>
      <p:pic>
        <p:nvPicPr>
          <p:cNvPr id="10" name="Picture 9" descr="Wichita State University - Kansas">
            <a:extLst>
              <a:ext uri="{FF2B5EF4-FFF2-40B4-BE49-F238E27FC236}">
                <a16:creationId xmlns:a16="http://schemas.microsoft.com/office/drawing/2014/main" id="{B85181C3-8A19-868D-D04E-101B39CBA55E}"/>
              </a:ext>
            </a:extLst>
          </p:cNvPr>
          <p:cNvPicPr>
            <a:picLocks noChangeAspect="1"/>
          </p:cNvPicPr>
          <p:nvPr/>
        </p:nvPicPr>
        <p:blipFill>
          <a:blip r:embed="rId7"/>
          <a:stretch>
            <a:fillRect/>
          </a:stretch>
        </p:blipFill>
        <p:spPr>
          <a:xfrm>
            <a:off x="1870364" y="3695066"/>
            <a:ext cx="4722837" cy="2656497"/>
          </a:xfrm>
          <a:prstGeom prst="rect">
            <a:avLst/>
          </a:prstGeom>
        </p:spPr>
      </p:pic>
      <p:sp>
        <p:nvSpPr>
          <p:cNvPr id="11" name="TextBox 10">
            <a:extLst>
              <a:ext uri="{FF2B5EF4-FFF2-40B4-BE49-F238E27FC236}">
                <a16:creationId xmlns:a16="http://schemas.microsoft.com/office/drawing/2014/main" id="{1574277C-6905-454A-B565-78B5134AD118}"/>
              </a:ext>
            </a:extLst>
          </p:cNvPr>
          <p:cNvSpPr txBox="1"/>
          <p:nvPr/>
        </p:nvSpPr>
        <p:spPr>
          <a:xfrm>
            <a:off x="332509" y="214049"/>
            <a:ext cx="6660572" cy="584775"/>
          </a:xfrm>
          <a:prstGeom prst="rect">
            <a:avLst/>
          </a:prstGeom>
          <a:noFill/>
        </p:spPr>
        <p:txBody>
          <a:bodyPr wrap="square" rtlCol="0">
            <a:spAutoFit/>
          </a:bodyPr>
          <a:lstStyle/>
          <a:p>
            <a:r>
              <a:rPr lang="en-US" sz="3200" b="1" dirty="0">
                <a:solidFill>
                  <a:schemeClr val="bg1"/>
                </a:solidFill>
                <a:latin typeface="Helvetica" panose="020B0604020202020204" pitchFamily="34" charset="0"/>
                <a:cs typeface="Helvetica" panose="020B0604020202020204" pitchFamily="34" charset="0"/>
              </a:rPr>
              <a:t>What comes after high school?</a:t>
            </a:r>
          </a:p>
        </p:txBody>
      </p:sp>
    </p:spTree>
    <p:extLst>
      <p:ext uri="{BB962C8B-B14F-4D97-AF65-F5344CB8AC3E}">
        <p14:creationId xmlns:p14="http://schemas.microsoft.com/office/powerpoint/2010/main" val="781971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E2E5E19C-1CDE-4FE1-A765-4AE91D6377F5}"/>
              </a:ext>
            </a:extLst>
          </p:cNvPr>
          <p:cNvPicPr>
            <a:picLocks noChangeAspect="1"/>
          </p:cNvPicPr>
          <p:nvPr/>
        </p:nvPicPr>
        <p:blipFill rotWithShape="1">
          <a:blip r:embed="rId3"/>
          <a:srcRect l="50000" t="78519" r="37750" b="10815"/>
          <a:stretch/>
        </p:blipFill>
        <p:spPr>
          <a:xfrm>
            <a:off x="5050552" y="790414"/>
            <a:ext cx="1493520" cy="731520"/>
          </a:xfrm>
          <a:prstGeom prst="rect">
            <a:avLst/>
          </a:prstGeom>
        </p:spPr>
      </p:pic>
      <p:pic>
        <p:nvPicPr>
          <p:cNvPr id="3" name="Picture 2" descr="Logo&#10;&#10;Description automatically generated with low confidence">
            <a:extLst>
              <a:ext uri="{FF2B5EF4-FFF2-40B4-BE49-F238E27FC236}">
                <a16:creationId xmlns:a16="http://schemas.microsoft.com/office/drawing/2014/main" id="{359BCA7F-CFEE-FBB4-B0FC-8C11B6FC0492}"/>
              </a:ext>
            </a:extLst>
          </p:cNvPr>
          <p:cNvPicPr>
            <a:picLocks noChangeAspect="1"/>
          </p:cNvPicPr>
          <p:nvPr/>
        </p:nvPicPr>
        <p:blipFill rotWithShape="1">
          <a:blip r:embed="rId4">
            <a:extLst>
              <a:ext uri="{28A0092B-C50C-407E-A947-70E740481C1C}">
                <a14:useLocalDpi xmlns:a14="http://schemas.microsoft.com/office/drawing/2010/main" val="0"/>
              </a:ext>
            </a:extLst>
          </a:blip>
          <a:srcRect l="13308" r="-1"/>
          <a:stretch/>
        </p:blipFill>
        <p:spPr>
          <a:xfrm rot="5400000">
            <a:off x="5348822" y="-5348820"/>
            <a:ext cx="1646455" cy="12344096"/>
          </a:xfrm>
          <a:prstGeom prst="rect">
            <a:avLst/>
          </a:prstGeom>
        </p:spPr>
      </p:pic>
      <p:sp>
        <p:nvSpPr>
          <p:cNvPr id="7" name="Title 1">
            <a:extLst>
              <a:ext uri="{FF2B5EF4-FFF2-40B4-BE49-F238E27FC236}">
                <a16:creationId xmlns:a16="http://schemas.microsoft.com/office/drawing/2014/main" id="{D84F9D04-376F-40E0-96A2-8BBCDCDBC264}"/>
              </a:ext>
            </a:extLst>
          </p:cNvPr>
          <p:cNvSpPr txBox="1">
            <a:spLocks/>
          </p:cNvSpPr>
          <p:nvPr/>
        </p:nvSpPr>
        <p:spPr>
          <a:xfrm>
            <a:off x="445476" y="100823"/>
            <a:ext cx="8596923" cy="1222873"/>
          </a:xfrm>
          <a:prstGeom prst="rect">
            <a:avLst/>
          </a:prstGeom>
        </p:spPr>
        <p:txBody>
          <a:bodyPr>
            <a:normAutofit fontScale="97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Helvetica" charset="0"/>
                <a:ea typeface="Helvetica" charset="0"/>
                <a:cs typeface="Helvetica" charset="0"/>
              </a:rPr>
              <a:t>Welcome and Introductions</a:t>
            </a:r>
          </a:p>
        </p:txBody>
      </p:sp>
      <p:sp>
        <p:nvSpPr>
          <p:cNvPr id="4" name="TextBox 3">
            <a:extLst>
              <a:ext uri="{FF2B5EF4-FFF2-40B4-BE49-F238E27FC236}">
                <a16:creationId xmlns:a16="http://schemas.microsoft.com/office/drawing/2014/main" id="{FFC68419-9B89-E5E7-966B-C79FF2813BC1}"/>
              </a:ext>
            </a:extLst>
          </p:cNvPr>
          <p:cNvSpPr txBox="1"/>
          <p:nvPr/>
        </p:nvSpPr>
        <p:spPr>
          <a:xfrm>
            <a:off x="313998" y="2585978"/>
            <a:ext cx="759649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Helvetica" charset="0"/>
              <a:ea typeface="+mn-ea"/>
              <a:cs typeface="Helvetica"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Helvetica" charset="0"/>
              <a:ea typeface="+mn-ea"/>
              <a:cs typeface="Helvetica" charset="0"/>
            </a:endParaRPr>
          </a:p>
        </p:txBody>
      </p:sp>
      <p:sp>
        <p:nvSpPr>
          <p:cNvPr id="5" name="TextBox 4">
            <a:extLst>
              <a:ext uri="{FF2B5EF4-FFF2-40B4-BE49-F238E27FC236}">
                <a16:creationId xmlns:a16="http://schemas.microsoft.com/office/drawing/2014/main" id="{F2477B56-B263-7503-EBB6-656E1A8D9BAF}"/>
              </a:ext>
            </a:extLst>
          </p:cNvPr>
          <p:cNvSpPr txBox="1"/>
          <p:nvPr/>
        </p:nvSpPr>
        <p:spPr>
          <a:xfrm>
            <a:off x="685800" y="1977887"/>
            <a:ext cx="10167731" cy="3816429"/>
          </a:xfrm>
          <a:prstGeom prst="rect">
            <a:avLst/>
          </a:prstGeom>
          <a:noFill/>
        </p:spPr>
        <p:txBody>
          <a:bodyPr wrap="square" rtlCol="0">
            <a:spAutoFit/>
          </a:bodyPr>
          <a:lstStyle/>
          <a:p>
            <a:r>
              <a:rPr lang="en-US" sz="3200" b="1" dirty="0"/>
              <a:t>Grade</a:t>
            </a:r>
          </a:p>
          <a:p>
            <a:endParaRPr lang="en-US" sz="3200" b="1" dirty="0"/>
          </a:p>
          <a:p>
            <a:endParaRPr lang="en-US" sz="3200" b="1" dirty="0"/>
          </a:p>
          <a:p>
            <a:r>
              <a:rPr lang="en-US" sz="3200" b="1" dirty="0"/>
              <a:t>Name</a:t>
            </a:r>
          </a:p>
          <a:p>
            <a:endParaRPr lang="en-US" sz="3200" b="1" dirty="0"/>
          </a:p>
          <a:p>
            <a:endParaRPr lang="en-US" sz="3200" b="1" dirty="0"/>
          </a:p>
          <a:p>
            <a:r>
              <a:rPr lang="en-US" sz="3200" b="1" dirty="0"/>
              <a:t>What kind of careers are you looking into?</a:t>
            </a:r>
          </a:p>
          <a:p>
            <a:endParaRPr lang="en-US" dirty="0"/>
          </a:p>
        </p:txBody>
      </p:sp>
    </p:spTree>
    <p:extLst>
      <p:ext uri="{BB962C8B-B14F-4D97-AF65-F5344CB8AC3E}">
        <p14:creationId xmlns:p14="http://schemas.microsoft.com/office/powerpoint/2010/main" val="15775800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7400E1A-22BD-A4EB-C2D6-B5A95C8306F5}"/>
              </a:ext>
            </a:extLst>
          </p:cNvPr>
          <p:cNvPicPr>
            <a:picLocks noChangeAspect="1"/>
          </p:cNvPicPr>
          <p:nvPr/>
        </p:nvPicPr>
        <p:blipFill>
          <a:blip r:embed="rId3"/>
          <a:stretch>
            <a:fillRect/>
          </a:stretch>
        </p:blipFill>
        <p:spPr>
          <a:xfrm>
            <a:off x="985124" y="737812"/>
            <a:ext cx="10221751" cy="5382376"/>
          </a:xfrm>
          <a:prstGeom prst="rect">
            <a:avLst/>
          </a:prstGeom>
        </p:spPr>
      </p:pic>
    </p:spTree>
    <p:extLst>
      <p:ext uri="{BB962C8B-B14F-4D97-AF65-F5344CB8AC3E}">
        <p14:creationId xmlns:p14="http://schemas.microsoft.com/office/powerpoint/2010/main" val="19852259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84E5C43-9FF8-B2AD-E773-D918150806F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contrast="25000"/>
                    </a14:imgEffect>
                  </a14:imgLayer>
                </a14:imgProps>
              </a:ext>
            </a:extLst>
          </a:blip>
          <a:srcRect l="26428"/>
          <a:stretch>
            <a:fillRect/>
          </a:stretch>
        </p:blipFill>
        <p:spPr>
          <a:xfrm rot="21060000">
            <a:off x="9078736" y="-391481"/>
            <a:ext cx="3549558" cy="5611134"/>
          </a:xfrm>
          <a:prstGeom prst="rect">
            <a:avLst/>
          </a:prstGeom>
        </p:spPr>
      </p:pic>
      <p:pic>
        <p:nvPicPr>
          <p:cNvPr id="5" name="Picture 4">
            <a:extLst>
              <a:ext uri="{FF2B5EF4-FFF2-40B4-BE49-F238E27FC236}">
                <a16:creationId xmlns:a16="http://schemas.microsoft.com/office/drawing/2014/main" id="{3324E09F-4708-66A9-A478-312B14A982BF}"/>
              </a:ext>
            </a:extLst>
          </p:cNvPr>
          <p:cNvPicPr>
            <a:picLocks noChangeAspect="1"/>
          </p:cNvPicPr>
          <p:nvPr/>
        </p:nvPicPr>
        <p:blipFill>
          <a:blip r:embed="rId5"/>
          <a:stretch>
            <a:fillRect/>
          </a:stretch>
        </p:blipFill>
        <p:spPr>
          <a:xfrm>
            <a:off x="-135927" y="-148289"/>
            <a:ext cx="3714750" cy="3738336"/>
          </a:xfrm>
          <a:prstGeom prst="rect">
            <a:avLst/>
          </a:prstGeom>
        </p:spPr>
      </p:pic>
      <p:pic>
        <p:nvPicPr>
          <p:cNvPr id="4" name="Picture 3">
            <a:extLst>
              <a:ext uri="{FF2B5EF4-FFF2-40B4-BE49-F238E27FC236}">
                <a16:creationId xmlns:a16="http://schemas.microsoft.com/office/drawing/2014/main" id="{01F45851-9164-6370-1F09-083BF5FD4D40}"/>
              </a:ext>
            </a:extLst>
          </p:cNvPr>
          <p:cNvPicPr>
            <a:picLocks noChangeAspect="1"/>
          </p:cNvPicPr>
          <p:nvPr/>
        </p:nvPicPr>
        <p:blipFill>
          <a:blip r:embed="rId6"/>
          <a:stretch>
            <a:fillRect/>
          </a:stretch>
        </p:blipFill>
        <p:spPr>
          <a:xfrm>
            <a:off x="7113813" y="3301092"/>
            <a:ext cx="5078187" cy="3321051"/>
          </a:xfrm>
          <a:prstGeom prst="rect">
            <a:avLst/>
          </a:prstGeom>
        </p:spPr>
      </p:pic>
      <p:sp>
        <p:nvSpPr>
          <p:cNvPr id="6" name="TextBox 5">
            <a:extLst>
              <a:ext uri="{FF2B5EF4-FFF2-40B4-BE49-F238E27FC236}">
                <a16:creationId xmlns:a16="http://schemas.microsoft.com/office/drawing/2014/main" id="{C4B7C84E-4374-5384-4496-3A91579290E4}"/>
              </a:ext>
            </a:extLst>
          </p:cNvPr>
          <p:cNvSpPr txBox="1"/>
          <p:nvPr/>
        </p:nvSpPr>
        <p:spPr>
          <a:xfrm>
            <a:off x="3875314" y="235857"/>
            <a:ext cx="4678751" cy="29700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algn="l" rtl="0">
              <a:spcAft>
                <a:spcPts val="600"/>
              </a:spcAft>
            </a:pPr>
            <a:r>
              <a:rPr lang="en-US" sz="2800" b="1" kern="1200" dirty="0">
                <a:solidFill>
                  <a:schemeClr val="bg1"/>
                </a:solidFill>
                <a:latin typeface="Tw Cen MT"/>
                <a:ea typeface="+mn-ea"/>
                <a:cs typeface="+mn-cs"/>
              </a:rPr>
              <a:t>“My career aspirations: I have not yet decided. But water Management has a lot of great careers and job opportunities.”  </a:t>
            </a:r>
            <a:endParaRPr lang="en-US" sz="2800" b="1" kern="1200" dirty="0">
              <a:solidFill>
                <a:schemeClr val="bg1"/>
              </a:solidFill>
              <a:latin typeface="Tw Cen MT"/>
            </a:endParaRPr>
          </a:p>
          <a:p>
            <a:pPr marL="0" algn="l" rtl="0"/>
            <a:r>
              <a:rPr lang="en-US" sz="2400" kern="1200" dirty="0">
                <a:solidFill>
                  <a:schemeClr val="bg1"/>
                </a:solidFill>
                <a:latin typeface="Tw Cen MT"/>
                <a:ea typeface="+mn-ea"/>
                <a:cs typeface="+mn-cs"/>
              </a:rPr>
              <a:t>- Carson Watkins, Quinter, KS Intern</a:t>
            </a:r>
            <a:endParaRPr lang="en-US" sz="2400" kern="1200" dirty="0">
              <a:solidFill>
                <a:schemeClr val="bg1"/>
              </a:solidFill>
              <a:latin typeface="Tw Cen MT"/>
            </a:endParaRPr>
          </a:p>
          <a:p>
            <a:pPr algn="ctr"/>
            <a:endParaRPr lang="en-US" dirty="0"/>
          </a:p>
        </p:txBody>
      </p:sp>
      <p:sp>
        <p:nvSpPr>
          <p:cNvPr id="7" name="TextBox 6">
            <a:extLst>
              <a:ext uri="{FF2B5EF4-FFF2-40B4-BE49-F238E27FC236}">
                <a16:creationId xmlns:a16="http://schemas.microsoft.com/office/drawing/2014/main" id="{1BC19621-3D95-1374-429C-95B7308E9B4F}"/>
              </a:ext>
            </a:extLst>
          </p:cNvPr>
          <p:cNvSpPr txBox="1"/>
          <p:nvPr/>
        </p:nvSpPr>
        <p:spPr>
          <a:xfrm>
            <a:off x="196410" y="3831652"/>
            <a:ext cx="6764827" cy="25391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algn="l" rtl="0">
              <a:spcAft>
                <a:spcPts val="600"/>
              </a:spcAft>
            </a:pPr>
            <a:r>
              <a:rPr lang="en-US" sz="2800" b="1" i="0" kern="1200" dirty="0">
                <a:solidFill>
                  <a:schemeClr val="bg1"/>
                </a:solidFill>
                <a:latin typeface="Tw Cen MT"/>
                <a:ea typeface="+mn-ea"/>
                <a:cs typeface="+mn-cs"/>
              </a:rPr>
              <a:t>“I want to pursue a career in the utilities field. It’s hands-on, interesting, and it feels good knowing you’re helping people and making a difference in your community.”</a:t>
            </a:r>
            <a:endParaRPr lang="en-US" sz="2800" b="1" i="0" kern="1200" dirty="0">
              <a:solidFill>
                <a:schemeClr val="bg1"/>
              </a:solidFill>
              <a:latin typeface="Tw Cen MT"/>
            </a:endParaRPr>
          </a:p>
          <a:p>
            <a:pPr marL="0" algn="l" rtl="0"/>
            <a:r>
              <a:rPr lang="en-US" sz="2400" kern="1200" dirty="0">
                <a:solidFill>
                  <a:schemeClr val="bg1"/>
                </a:solidFill>
                <a:latin typeface="Tw Cen MT"/>
                <a:ea typeface="+mn-ea"/>
                <a:cs typeface="+mn-cs"/>
              </a:rPr>
              <a:t>- </a:t>
            </a:r>
            <a:r>
              <a:rPr lang="en-US" sz="2400" i="0" kern="1200" dirty="0">
                <a:solidFill>
                  <a:schemeClr val="bg1"/>
                </a:solidFill>
                <a:latin typeface="Tw Cen MT"/>
                <a:ea typeface="+mn-ea"/>
                <a:cs typeface="+mn-cs"/>
              </a:rPr>
              <a:t>Logan Basgall, Derby, KS Intern</a:t>
            </a:r>
            <a:endParaRPr lang="en-US" sz="2400" i="0" kern="1200" dirty="0">
              <a:solidFill>
                <a:schemeClr val="bg1"/>
              </a:solidFill>
              <a:latin typeface="Tw Cen MT"/>
            </a:endParaRPr>
          </a:p>
          <a:p>
            <a:pPr algn="ctr"/>
            <a:endParaRPr lang="en-US" dirty="0"/>
          </a:p>
        </p:txBody>
      </p:sp>
    </p:spTree>
    <p:extLst>
      <p:ext uri="{BB962C8B-B14F-4D97-AF65-F5344CB8AC3E}">
        <p14:creationId xmlns:p14="http://schemas.microsoft.com/office/powerpoint/2010/main" val="11537295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Logo&#10;&#10;Description automatically generated with low confidence">
            <a:extLst>
              <a:ext uri="{FF2B5EF4-FFF2-40B4-BE49-F238E27FC236}">
                <a16:creationId xmlns:a16="http://schemas.microsoft.com/office/drawing/2014/main" id="{67D6EB0C-7C6B-96E9-225C-F0668DBB35BA}"/>
              </a:ext>
            </a:extLst>
          </p:cNvPr>
          <p:cNvPicPr>
            <a:picLocks noChangeAspect="1"/>
          </p:cNvPicPr>
          <p:nvPr/>
        </p:nvPicPr>
        <p:blipFill rotWithShape="1">
          <a:blip r:embed="rId3">
            <a:extLst>
              <a:ext uri="{28A0092B-C50C-407E-A947-70E740481C1C}">
                <a14:useLocalDpi xmlns:a14="http://schemas.microsoft.com/office/drawing/2010/main" val="0"/>
              </a:ext>
            </a:extLst>
          </a:blip>
          <a:srcRect l="43287" r="-1"/>
          <a:stretch/>
        </p:blipFill>
        <p:spPr>
          <a:xfrm rot="5400000">
            <a:off x="5212773" y="-5311832"/>
            <a:ext cx="1766455" cy="12390120"/>
          </a:xfrm>
          <a:prstGeom prst="rect">
            <a:avLst/>
          </a:prstGeom>
        </p:spPr>
      </p:pic>
      <p:sp>
        <p:nvSpPr>
          <p:cNvPr id="4" name="TextBox 3">
            <a:extLst>
              <a:ext uri="{FF2B5EF4-FFF2-40B4-BE49-F238E27FC236}">
                <a16:creationId xmlns:a16="http://schemas.microsoft.com/office/drawing/2014/main" id="{C38AE5B4-D758-6B2D-E213-3929391ACFF5}"/>
              </a:ext>
            </a:extLst>
          </p:cNvPr>
          <p:cNvSpPr txBox="1"/>
          <p:nvPr/>
        </p:nvSpPr>
        <p:spPr>
          <a:xfrm>
            <a:off x="480646" y="351692"/>
            <a:ext cx="5615354" cy="584775"/>
          </a:xfrm>
          <a:prstGeom prst="rect">
            <a:avLst/>
          </a:prstGeom>
          <a:noFill/>
        </p:spPr>
        <p:txBody>
          <a:bodyPr wrap="square" rtlCol="0">
            <a:spAutoFit/>
          </a:bodyPr>
          <a:lstStyle/>
          <a:p>
            <a:r>
              <a:rPr lang="en-US" sz="3200" b="1" dirty="0">
                <a:solidFill>
                  <a:schemeClr val="bg1"/>
                </a:solidFill>
                <a:latin typeface="Helvetica" panose="020B0604020202020204" pitchFamily="34" charset="0"/>
                <a:cs typeface="Helvetica" panose="020B0604020202020204" pitchFamily="34" charset="0"/>
              </a:rPr>
              <a:t>Wrap up and Questions</a:t>
            </a:r>
          </a:p>
        </p:txBody>
      </p:sp>
      <p:pic>
        <p:nvPicPr>
          <p:cNvPr id="7" name="Picture 6" descr="Magnifying glass and question mark">
            <a:extLst>
              <a:ext uri="{FF2B5EF4-FFF2-40B4-BE49-F238E27FC236}">
                <a16:creationId xmlns:a16="http://schemas.microsoft.com/office/drawing/2014/main" id="{06FC7F10-884F-C634-914B-70AB80D89A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18571" y="1872556"/>
            <a:ext cx="7384920" cy="4154171"/>
          </a:xfrm>
          <a:prstGeom prst="rect">
            <a:avLst/>
          </a:prstGeom>
        </p:spPr>
      </p:pic>
    </p:spTree>
    <p:extLst>
      <p:ext uri="{BB962C8B-B14F-4D97-AF65-F5344CB8AC3E}">
        <p14:creationId xmlns:p14="http://schemas.microsoft.com/office/powerpoint/2010/main" val="37561788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Logo&#10;&#10;Description automatically generated with low confidence">
            <a:extLst>
              <a:ext uri="{FF2B5EF4-FFF2-40B4-BE49-F238E27FC236}">
                <a16:creationId xmlns:a16="http://schemas.microsoft.com/office/drawing/2014/main" id="{DEF2CC21-474A-B59E-657E-076EB61A3004}"/>
              </a:ext>
            </a:extLst>
          </p:cNvPr>
          <p:cNvPicPr>
            <a:picLocks noChangeAspect="1"/>
          </p:cNvPicPr>
          <p:nvPr/>
        </p:nvPicPr>
        <p:blipFill rotWithShape="1">
          <a:blip r:embed="rId3">
            <a:extLst>
              <a:ext uri="{28A0092B-C50C-407E-A947-70E740481C1C}">
                <a14:useLocalDpi xmlns:a14="http://schemas.microsoft.com/office/drawing/2010/main" val="0"/>
              </a:ext>
            </a:extLst>
          </a:blip>
          <a:srcRect l="43287" r="-1"/>
          <a:stretch/>
        </p:blipFill>
        <p:spPr>
          <a:xfrm rot="5400000">
            <a:off x="5212773" y="-5311832"/>
            <a:ext cx="1766455" cy="12390120"/>
          </a:xfrm>
          <a:prstGeom prst="rect">
            <a:avLst/>
          </a:prstGeom>
        </p:spPr>
      </p:pic>
      <p:sp>
        <p:nvSpPr>
          <p:cNvPr id="5" name="TextBox 4">
            <a:extLst>
              <a:ext uri="{FF2B5EF4-FFF2-40B4-BE49-F238E27FC236}">
                <a16:creationId xmlns:a16="http://schemas.microsoft.com/office/drawing/2014/main" id="{8FD94681-4A76-F169-A501-8CDAF4829D4B}"/>
              </a:ext>
            </a:extLst>
          </p:cNvPr>
          <p:cNvSpPr txBox="1"/>
          <p:nvPr/>
        </p:nvSpPr>
        <p:spPr>
          <a:xfrm>
            <a:off x="780288" y="304800"/>
            <a:ext cx="6595872" cy="584775"/>
          </a:xfrm>
          <a:prstGeom prst="rect">
            <a:avLst/>
          </a:prstGeom>
          <a:noFill/>
        </p:spPr>
        <p:txBody>
          <a:bodyPr wrap="square" rtlCol="0">
            <a:spAutoFit/>
          </a:bodyPr>
          <a:lstStyle/>
          <a:p>
            <a:r>
              <a:rPr lang="en-US" sz="3200" b="1" dirty="0">
                <a:solidFill>
                  <a:schemeClr val="bg1"/>
                </a:solidFill>
                <a:latin typeface="Helvetica" panose="020B0604020202020204" pitchFamily="34" charset="0"/>
                <a:cs typeface="Helvetica" panose="020B0604020202020204" pitchFamily="34" charset="0"/>
              </a:rPr>
              <a:t>Video</a:t>
            </a:r>
          </a:p>
        </p:txBody>
      </p:sp>
      <p:sp>
        <p:nvSpPr>
          <p:cNvPr id="7" name="TextBox 6">
            <a:extLst>
              <a:ext uri="{FF2B5EF4-FFF2-40B4-BE49-F238E27FC236}">
                <a16:creationId xmlns:a16="http://schemas.microsoft.com/office/drawing/2014/main" id="{885050A5-D4CC-E4D9-83B8-285BACFF01B1}"/>
              </a:ext>
            </a:extLst>
          </p:cNvPr>
          <p:cNvSpPr txBox="1"/>
          <p:nvPr/>
        </p:nvSpPr>
        <p:spPr>
          <a:xfrm>
            <a:off x="1859973" y="2324265"/>
            <a:ext cx="7333383" cy="707886"/>
          </a:xfrm>
          <a:prstGeom prst="rect">
            <a:avLst/>
          </a:prstGeom>
          <a:noFill/>
        </p:spPr>
        <p:txBody>
          <a:bodyPr wrap="square">
            <a:spAutoFit/>
          </a:bodyPr>
          <a:lstStyle/>
          <a:p>
            <a:r>
              <a:rPr lang="en-US" sz="4000" dirty="0">
                <a:hlinkClick r:id="rId4"/>
              </a:rPr>
              <a:t>https://youtu.be/YxW_PxzsGxg</a:t>
            </a:r>
            <a:endParaRPr lang="en-US" dirty="0"/>
          </a:p>
        </p:txBody>
      </p:sp>
    </p:spTree>
    <p:extLst>
      <p:ext uri="{BB962C8B-B14F-4D97-AF65-F5344CB8AC3E}">
        <p14:creationId xmlns:p14="http://schemas.microsoft.com/office/powerpoint/2010/main" val="5831624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1533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22976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9BFDC-DBD1-D5CC-E206-27E0E95A5EA9}"/>
            </a:ext>
          </a:extLst>
        </p:cNvPr>
        <p:cNvGrpSpPr/>
        <p:nvPr/>
      </p:nvGrpSpPr>
      <p:grpSpPr>
        <a:xfrm>
          <a:off x="0" y="0"/>
          <a:ext cx="0" cy="0"/>
          <a:chOff x="0" y="0"/>
          <a:chExt cx="0" cy="0"/>
        </a:xfrm>
      </p:grpSpPr>
      <p:sp>
        <p:nvSpPr>
          <p:cNvPr id="13" name="Subtitle 2">
            <a:extLst>
              <a:ext uri="{FF2B5EF4-FFF2-40B4-BE49-F238E27FC236}">
                <a16:creationId xmlns:a16="http://schemas.microsoft.com/office/drawing/2014/main" id="{3A371BB8-9281-12B8-5BAA-D69B625CD52F}"/>
              </a:ext>
            </a:extLst>
          </p:cNvPr>
          <p:cNvSpPr txBox="1">
            <a:spLocks/>
          </p:cNvSpPr>
          <p:nvPr/>
        </p:nvSpPr>
        <p:spPr>
          <a:xfrm>
            <a:off x="206485" y="6385449"/>
            <a:ext cx="3424518" cy="550339"/>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i="1">
                <a:solidFill>
                  <a:schemeClr val="bg1"/>
                </a:solidFill>
                <a:latin typeface="Helvetica Neue"/>
                <a:cs typeface="Helvetica Neue"/>
              </a:rPr>
              <a:t>www.efcnetwork.org</a:t>
            </a:r>
          </a:p>
        </p:txBody>
      </p:sp>
      <p:sp>
        <p:nvSpPr>
          <p:cNvPr id="14" name="TextBox 13">
            <a:extLst>
              <a:ext uri="{FF2B5EF4-FFF2-40B4-BE49-F238E27FC236}">
                <a16:creationId xmlns:a16="http://schemas.microsoft.com/office/drawing/2014/main" id="{DABA4651-D9B6-8018-B600-A98ADEC14770}"/>
              </a:ext>
            </a:extLst>
          </p:cNvPr>
          <p:cNvSpPr txBox="1"/>
          <p:nvPr/>
        </p:nvSpPr>
        <p:spPr>
          <a:xfrm>
            <a:off x="5131143" y="6532084"/>
            <a:ext cx="8030966" cy="338554"/>
          </a:xfrm>
          <a:prstGeom prst="rect">
            <a:avLst/>
          </a:prstGeom>
          <a:noFill/>
        </p:spPr>
        <p:txBody>
          <a:bodyPr wrap="square" rtlCol="0">
            <a:spAutoFit/>
          </a:bodyPr>
          <a:lstStyle/>
          <a:p>
            <a:r>
              <a:rPr lang="en-US" sz="1600" i="1">
                <a:solidFill>
                  <a:schemeClr val="bg1"/>
                </a:solidFill>
                <a:latin typeface="Arial"/>
                <a:cs typeface="Arial"/>
              </a:rPr>
              <a:t>This program is made possible under a cooperative agreement with US EPA. </a:t>
            </a:r>
          </a:p>
        </p:txBody>
      </p:sp>
      <p:pic>
        <p:nvPicPr>
          <p:cNvPr id="10" name="Picture 9" descr="Logo&#10;&#10;Description automatically generated with low confidence">
            <a:extLst>
              <a:ext uri="{FF2B5EF4-FFF2-40B4-BE49-F238E27FC236}">
                <a16:creationId xmlns:a16="http://schemas.microsoft.com/office/drawing/2014/main" id="{B6259AD9-3E4E-8D4B-4A66-5DDAA5930998}"/>
              </a:ext>
            </a:extLst>
          </p:cNvPr>
          <p:cNvPicPr>
            <a:picLocks noChangeAspect="1"/>
          </p:cNvPicPr>
          <p:nvPr/>
        </p:nvPicPr>
        <p:blipFill rotWithShape="1">
          <a:blip r:embed="rId3">
            <a:extLst>
              <a:ext uri="{28A0092B-C50C-407E-A947-70E740481C1C}">
                <a14:useLocalDpi xmlns:a14="http://schemas.microsoft.com/office/drawing/2010/main" val="0"/>
              </a:ext>
            </a:extLst>
          </a:blip>
          <a:srcRect l="43287" r="-1"/>
          <a:stretch/>
        </p:blipFill>
        <p:spPr>
          <a:xfrm rot="5400000">
            <a:off x="5212773" y="-5311832"/>
            <a:ext cx="1766455" cy="12390120"/>
          </a:xfrm>
          <a:prstGeom prst="rect">
            <a:avLst/>
          </a:prstGeom>
        </p:spPr>
      </p:pic>
      <p:pic>
        <p:nvPicPr>
          <p:cNvPr id="3" name="Picture 2">
            <a:extLst>
              <a:ext uri="{FF2B5EF4-FFF2-40B4-BE49-F238E27FC236}">
                <a16:creationId xmlns:a16="http://schemas.microsoft.com/office/drawing/2014/main" id="{1FB1EA53-3F80-7768-C4F6-EE71ACBC23A2}"/>
              </a:ext>
            </a:extLst>
          </p:cNvPr>
          <p:cNvPicPr>
            <a:picLocks noChangeAspect="1"/>
          </p:cNvPicPr>
          <p:nvPr/>
        </p:nvPicPr>
        <p:blipFill>
          <a:blip r:embed="rId4"/>
          <a:stretch>
            <a:fillRect/>
          </a:stretch>
        </p:blipFill>
        <p:spPr>
          <a:xfrm>
            <a:off x="206485" y="1052459"/>
            <a:ext cx="11732670" cy="3214447"/>
          </a:xfrm>
          <a:prstGeom prst="rect">
            <a:avLst/>
          </a:prstGeom>
        </p:spPr>
      </p:pic>
      <p:pic>
        <p:nvPicPr>
          <p:cNvPr id="5" name="Picture 4">
            <a:extLst>
              <a:ext uri="{FF2B5EF4-FFF2-40B4-BE49-F238E27FC236}">
                <a16:creationId xmlns:a16="http://schemas.microsoft.com/office/drawing/2014/main" id="{D16B2F20-6816-D98A-FD62-9D31970942B6}"/>
              </a:ext>
            </a:extLst>
          </p:cNvPr>
          <p:cNvPicPr>
            <a:picLocks noChangeAspect="1"/>
          </p:cNvPicPr>
          <p:nvPr/>
        </p:nvPicPr>
        <p:blipFill>
          <a:blip r:embed="rId5"/>
          <a:stretch>
            <a:fillRect/>
          </a:stretch>
        </p:blipFill>
        <p:spPr>
          <a:xfrm>
            <a:off x="0" y="4114763"/>
            <a:ext cx="12192000" cy="2545855"/>
          </a:xfrm>
          <a:prstGeom prst="rect">
            <a:avLst/>
          </a:prstGeom>
        </p:spPr>
      </p:pic>
    </p:spTree>
    <p:extLst>
      <p:ext uri="{BB962C8B-B14F-4D97-AF65-F5344CB8AC3E}">
        <p14:creationId xmlns:p14="http://schemas.microsoft.com/office/powerpoint/2010/main" val="4007105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23C31-E2CB-D56A-C8E7-6C02F72EFA5A}"/>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5C14BA12-58DB-2A4D-5A63-A786047615F4}"/>
              </a:ext>
            </a:extLst>
          </p:cNvPr>
          <p:cNvPicPr>
            <a:picLocks noChangeAspect="1"/>
          </p:cNvPicPr>
          <p:nvPr/>
        </p:nvPicPr>
        <p:blipFill rotWithShape="1">
          <a:blip r:embed="rId3"/>
          <a:srcRect l="50000" t="78519" r="37750" b="10815"/>
          <a:stretch/>
        </p:blipFill>
        <p:spPr>
          <a:xfrm>
            <a:off x="5050552" y="790414"/>
            <a:ext cx="1493520" cy="731520"/>
          </a:xfrm>
          <a:prstGeom prst="rect">
            <a:avLst/>
          </a:prstGeom>
        </p:spPr>
      </p:pic>
      <p:pic>
        <p:nvPicPr>
          <p:cNvPr id="3" name="Picture 2" descr="Logo&#10;&#10;Description automatically generated with low confidence">
            <a:extLst>
              <a:ext uri="{FF2B5EF4-FFF2-40B4-BE49-F238E27FC236}">
                <a16:creationId xmlns:a16="http://schemas.microsoft.com/office/drawing/2014/main" id="{9F28A8C0-7980-1A7F-BEDF-2FD7D40E5F8A}"/>
              </a:ext>
            </a:extLst>
          </p:cNvPr>
          <p:cNvPicPr>
            <a:picLocks noChangeAspect="1"/>
          </p:cNvPicPr>
          <p:nvPr/>
        </p:nvPicPr>
        <p:blipFill rotWithShape="1">
          <a:blip r:embed="rId4">
            <a:extLst>
              <a:ext uri="{28A0092B-C50C-407E-A947-70E740481C1C}">
                <a14:useLocalDpi xmlns:a14="http://schemas.microsoft.com/office/drawing/2010/main" val="0"/>
              </a:ext>
            </a:extLst>
          </a:blip>
          <a:srcRect l="13308" r="-1"/>
          <a:stretch/>
        </p:blipFill>
        <p:spPr>
          <a:xfrm rot="5400000">
            <a:off x="5348822" y="-5348820"/>
            <a:ext cx="1646455" cy="12344096"/>
          </a:xfrm>
          <a:prstGeom prst="rect">
            <a:avLst/>
          </a:prstGeom>
        </p:spPr>
      </p:pic>
      <p:sp>
        <p:nvSpPr>
          <p:cNvPr id="7" name="Title 1">
            <a:extLst>
              <a:ext uri="{FF2B5EF4-FFF2-40B4-BE49-F238E27FC236}">
                <a16:creationId xmlns:a16="http://schemas.microsoft.com/office/drawing/2014/main" id="{62760CB5-71C5-A4A9-CDBC-35DB1126BE1F}"/>
              </a:ext>
            </a:extLst>
          </p:cNvPr>
          <p:cNvSpPr txBox="1">
            <a:spLocks/>
          </p:cNvSpPr>
          <p:nvPr/>
        </p:nvSpPr>
        <p:spPr>
          <a:xfrm>
            <a:off x="445476" y="100823"/>
            <a:ext cx="8596923" cy="1222873"/>
          </a:xfrm>
          <a:prstGeom prst="rect">
            <a:avLst/>
          </a:prstGeom>
        </p:spPr>
        <p:txBody>
          <a:bodyPr>
            <a:normAutofit fontScale="97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Helvetica" charset="0"/>
                <a:ea typeface="Helvetica" charset="0"/>
                <a:cs typeface="Helvetica" charset="0"/>
              </a:rPr>
              <a:t>Where does your water come from?</a:t>
            </a:r>
          </a:p>
        </p:txBody>
      </p:sp>
      <p:sp>
        <p:nvSpPr>
          <p:cNvPr id="4" name="TextBox 3">
            <a:extLst>
              <a:ext uri="{FF2B5EF4-FFF2-40B4-BE49-F238E27FC236}">
                <a16:creationId xmlns:a16="http://schemas.microsoft.com/office/drawing/2014/main" id="{075BCF9B-C966-F63C-19A1-4F5F13271660}"/>
              </a:ext>
            </a:extLst>
          </p:cNvPr>
          <p:cNvSpPr txBox="1"/>
          <p:nvPr/>
        </p:nvSpPr>
        <p:spPr>
          <a:xfrm>
            <a:off x="313998" y="2585978"/>
            <a:ext cx="759649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Helvetica" charset="0"/>
              <a:ea typeface="+mn-ea"/>
              <a:cs typeface="Helvetica"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Helvetica" charset="0"/>
              <a:ea typeface="+mn-ea"/>
              <a:cs typeface="Helvetica" charset="0"/>
            </a:endParaRPr>
          </a:p>
        </p:txBody>
      </p:sp>
      <p:pic>
        <p:nvPicPr>
          <p:cNvPr id="6" name="Picture 5" descr="Person washing hands">
            <a:extLst>
              <a:ext uri="{FF2B5EF4-FFF2-40B4-BE49-F238E27FC236}">
                <a16:creationId xmlns:a16="http://schemas.microsoft.com/office/drawing/2014/main" id="{B41257BB-E553-BD46-11FF-58DC5F874D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02838" y="1941621"/>
            <a:ext cx="6188948" cy="4125965"/>
          </a:xfrm>
          <a:prstGeom prst="rect">
            <a:avLst/>
          </a:prstGeom>
        </p:spPr>
      </p:pic>
    </p:spTree>
    <p:extLst>
      <p:ext uri="{BB962C8B-B14F-4D97-AF65-F5344CB8AC3E}">
        <p14:creationId xmlns:p14="http://schemas.microsoft.com/office/powerpoint/2010/main" val="14022382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2C10AA3-4EFB-0687-E345-B62325EDF9F7}"/>
              </a:ext>
            </a:extLst>
          </p:cNvPr>
          <p:cNvPicPr>
            <a:picLocks noChangeAspect="1"/>
          </p:cNvPicPr>
          <p:nvPr/>
        </p:nvPicPr>
        <p:blipFill rotWithShape="1">
          <a:blip r:embed="rId3">
            <a:extLst>
              <a:ext uri="{28A0092B-C50C-407E-A947-70E740481C1C}">
                <a14:useLocalDpi xmlns:a14="http://schemas.microsoft.com/office/drawing/2010/main" val="0"/>
              </a:ext>
            </a:extLst>
          </a:blip>
          <a:srcRect l="19124"/>
          <a:stretch/>
        </p:blipFill>
        <p:spPr>
          <a:xfrm>
            <a:off x="2798638" y="1860286"/>
            <a:ext cx="6594723" cy="4304275"/>
          </a:xfrm>
          <a:prstGeom prst="rect">
            <a:avLst/>
          </a:prstGeom>
        </p:spPr>
      </p:pic>
      <p:pic>
        <p:nvPicPr>
          <p:cNvPr id="5" name="Picture 4" descr="Logo&#10;&#10;Description automatically generated with low confidence">
            <a:extLst>
              <a:ext uri="{FF2B5EF4-FFF2-40B4-BE49-F238E27FC236}">
                <a16:creationId xmlns:a16="http://schemas.microsoft.com/office/drawing/2014/main" id="{140C643C-8D4F-9DB3-60D3-BC77B7BFBBFA}"/>
              </a:ext>
            </a:extLst>
          </p:cNvPr>
          <p:cNvPicPr>
            <a:picLocks noChangeAspect="1"/>
          </p:cNvPicPr>
          <p:nvPr/>
        </p:nvPicPr>
        <p:blipFill rotWithShape="1">
          <a:blip r:embed="rId4">
            <a:extLst>
              <a:ext uri="{28A0092B-C50C-407E-A947-70E740481C1C}">
                <a14:useLocalDpi xmlns:a14="http://schemas.microsoft.com/office/drawing/2010/main" val="0"/>
              </a:ext>
            </a:extLst>
          </a:blip>
          <a:srcRect l="43287" r="-1"/>
          <a:stretch/>
        </p:blipFill>
        <p:spPr>
          <a:xfrm rot="5400000">
            <a:off x="5212773" y="-5311832"/>
            <a:ext cx="1766455" cy="12390120"/>
          </a:xfrm>
          <a:prstGeom prst="rect">
            <a:avLst/>
          </a:prstGeom>
        </p:spPr>
      </p:pic>
    </p:spTree>
    <p:extLst>
      <p:ext uri="{BB962C8B-B14F-4D97-AF65-F5344CB8AC3E}">
        <p14:creationId xmlns:p14="http://schemas.microsoft.com/office/powerpoint/2010/main" val="19058281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70BDA-238A-109E-AAD1-BD4A00530AF3}"/>
              </a:ext>
            </a:extLst>
          </p:cNvPr>
          <p:cNvSpPr>
            <a:spLocks noGrp="1"/>
          </p:cNvSpPr>
          <p:nvPr>
            <p:ph type="title"/>
          </p:nvPr>
        </p:nvSpPr>
        <p:spPr/>
        <p:txBody>
          <a:bodyPr/>
          <a:lstStyle/>
          <a:p>
            <a:endParaRPr lang="en-US"/>
          </a:p>
        </p:txBody>
      </p:sp>
      <p:sp>
        <p:nvSpPr>
          <p:cNvPr id="4" name="Date Placeholder 3">
            <a:extLst>
              <a:ext uri="{FF2B5EF4-FFF2-40B4-BE49-F238E27FC236}">
                <a16:creationId xmlns:a16="http://schemas.microsoft.com/office/drawing/2014/main" id="{DD903889-0BCE-6060-47C8-05C9E1D01459}"/>
              </a:ext>
            </a:extLst>
          </p:cNvPr>
          <p:cNvSpPr>
            <a:spLocks noGrp="1"/>
          </p:cNvSpPr>
          <p:nvPr>
            <p:ph type="dt" sz="half" idx="10"/>
          </p:nvPr>
        </p:nvSpPr>
        <p:spPr/>
        <p:txBody>
          <a:bodyPr/>
          <a:lstStyle/>
          <a:p>
            <a:r>
              <a:rPr lang="en-US"/>
              <a:t>20XX</a:t>
            </a:r>
            <a:endParaRPr lang="en-US" dirty="0"/>
          </a:p>
        </p:txBody>
      </p:sp>
      <p:pic>
        <p:nvPicPr>
          <p:cNvPr id="1026" name="Picture 2" descr="Water Smart | How Utility Systems Work">
            <a:extLst>
              <a:ext uri="{FF2B5EF4-FFF2-40B4-BE49-F238E27FC236}">
                <a16:creationId xmlns:a16="http://schemas.microsoft.com/office/drawing/2014/main" id="{AA3B197D-9999-7C71-8CB5-055D5A937F5C}"/>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0" y="1"/>
            <a:ext cx="12192000" cy="67476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84650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Logo&#10;&#10;Description automatically generated with low confidence">
            <a:extLst>
              <a:ext uri="{FF2B5EF4-FFF2-40B4-BE49-F238E27FC236}">
                <a16:creationId xmlns:a16="http://schemas.microsoft.com/office/drawing/2014/main" id="{0CC414BC-FE22-D1D1-7EE7-C3AA2B4DCF1E}"/>
              </a:ext>
            </a:extLst>
          </p:cNvPr>
          <p:cNvPicPr>
            <a:picLocks noChangeAspect="1"/>
          </p:cNvPicPr>
          <p:nvPr/>
        </p:nvPicPr>
        <p:blipFill rotWithShape="1">
          <a:blip r:embed="rId3">
            <a:extLst>
              <a:ext uri="{28A0092B-C50C-407E-A947-70E740481C1C}">
                <a14:useLocalDpi xmlns:a14="http://schemas.microsoft.com/office/drawing/2010/main" val="0"/>
              </a:ext>
            </a:extLst>
          </a:blip>
          <a:srcRect l="43287" r="-1"/>
          <a:stretch/>
        </p:blipFill>
        <p:spPr>
          <a:xfrm rot="5400000">
            <a:off x="5212773" y="-5311832"/>
            <a:ext cx="1766455" cy="12390120"/>
          </a:xfrm>
          <a:prstGeom prst="rect">
            <a:avLst/>
          </a:prstGeom>
        </p:spPr>
      </p:pic>
      <p:sp>
        <p:nvSpPr>
          <p:cNvPr id="4" name="TextBox 3">
            <a:extLst>
              <a:ext uri="{FF2B5EF4-FFF2-40B4-BE49-F238E27FC236}">
                <a16:creationId xmlns:a16="http://schemas.microsoft.com/office/drawing/2014/main" id="{12E600D2-B818-2CB9-2AAC-9CC94F300B51}"/>
              </a:ext>
            </a:extLst>
          </p:cNvPr>
          <p:cNvSpPr txBox="1"/>
          <p:nvPr/>
        </p:nvSpPr>
        <p:spPr>
          <a:xfrm>
            <a:off x="445477" y="257908"/>
            <a:ext cx="10081846" cy="1077218"/>
          </a:xfrm>
          <a:prstGeom prst="rect">
            <a:avLst/>
          </a:prstGeom>
          <a:noFill/>
        </p:spPr>
        <p:txBody>
          <a:bodyPr wrap="square" rtlCol="0">
            <a:spAutoFit/>
          </a:bodyPr>
          <a:lstStyle/>
          <a:p>
            <a:r>
              <a:rPr lang="en-US" sz="3200" b="1" dirty="0">
                <a:solidFill>
                  <a:schemeClr val="bg1"/>
                </a:solidFill>
                <a:latin typeface="Helvetica" panose="020B0604020202020204" pitchFamily="34" charset="0"/>
                <a:cs typeface="Helvetica" panose="020B0604020202020204" pitchFamily="34" charset="0"/>
              </a:rPr>
              <a:t>Where does the water go when you flush the toilet, shower, or wash your hands?</a:t>
            </a:r>
          </a:p>
        </p:txBody>
      </p:sp>
      <p:pic>
        <p:nvPicPr>
          <p:cNvPr id="5" name="Picture 4">
            <a:extLst>
              <a:ext uri="{FF2B5EF4-FFF2-40B4-BE49-F238E27FC236}">
                <a16:creationId xmlns:a16="http://schemas.microsoft.com/office/drawing/2014/main" id="{292D22C8-52D2-3D32-1CA7-C31702812F8A}"/>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386232" y="1709737"/>
            <a:ext cx="4995863" cy="4995863"/>
          </a:xfrm>
          <a:prstGeom prst="rect">
            <a:avLst/>
          </a:prstGeom>
        </p:spPr>
      </p:pic>
    </p:spTree>
    <p:extLst>
      <p:ext uri="{BB962C8B-B14F-4D97-AF65-F5344CB8AC3E}">
        <p14:creationId xmlns:p14="http://schemas.microsoft.com/office/powerpoint/2010/main" val="16847313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a:stretch/>
        </p:blipFill>
        <p:spPr>
          <a:xfrm>
            <a:off x="1201327" y="1335024"/>
            <a:ext cx="9886605" cy="4876801"/>
          </a:xfrm>
        </p:spPr>
      </p:pic>
      <p:sp>
        <p:nvSpPr>
          <p:cNvPr id="2" name="Title 1"/>
          <p:cNvSpPr>
            <a:spLocks noGrp="1"/>
          </p:cNvSpPr>
          <p:nvPr>
            <p:ph type="title"/>
          </p:nvPr>
        </p:nvSpPr>
        <p:spPr/>
        <p:txBody>
          <a:bodyPr/>
          <a:lstStyle/>
          <a:p>
            <a:r>
              <a:rPr lang="en-US" dirty="0"/>
              <a:t>Your home sewer plumbing</a:t>
            </a:r>
          </a:p>
        </p:txBody>
      </p:sp>
      <p:pic>
        <p:nvPicPr>
          <p:cNvPr id="4" name="Picture 3" descr="Logo&#10;&#10;Description automatically generated with low confidence">
            <a:extLst>
              <a:ext uri="{FF2B5EF4-FFF2-40B4-BE49-F238E27FC236}">
                <a16:creationId xmlns:a16="http://schemas.microsoft.com/office/drawing/2014/main" id="{A90FE408-5491-C980-71C4-BA1F7E068D7E}"/>
              </a:ext>
            </a:extLst>
          </p:cNvPr>
          <p:cNvPicPr>
            <a:picLocks noChangeAspect="1"/>
          </p:cNvPicPr>
          <p:nvPr/>
        </p:nvPicPr>
        <p:blipFill rotWithShape="1">
          <a:blip r:embed="rId4">
            <a:extLst>
              <a:ext uri="{28A0092B-C50C-407E-A947-70E740481C1C}">
                <a14:useLocalDpi xmlns:a14="http://schemas.microsoft.com/office/drawing/2010/main" val="0"/>
              </a:ext>
            </a:extLst>
          </a:blip>
          <a:srcRect l="43287" r="-1"/>
          <a:stretch/>
        </p:blipFill>
        <p:spPr>
          <a:xfrm rot="5400000">
            <a:off x="5212773" y="-5311832"/>
            <a:ext cx="1766455" cy="12390120"/>
          </a:xfrm>
          <a:prstGeom prst="rect">
            <a:avLst/>
          </a:prstGeom>
        </p:spPr>
      </p:pic>
      <p:sp>
        <p:nvSpPr>
          <p:cNvPr id="6" name="TextBox 5">
            <a:extLst>
              <a:ext uri="{FF2B5EF4-FFF2-40B4-BE49-F238E27FC236}">
                <a16:creationId xmlns:a16="http://schemas.microsoft.com/office/drawing/2014/main" id="{67164814-88D6-9578-086F-B3C192897ACB}"/>
              </a:ext>
            </a:extLst>
          </p:cNvPr>
          <p:cNvSpPr txBox="1"/>
          <p:nvPr/>
        </p:nvSpPr>
        <p:spPr>
          <a:xfrm>
            <a:off x="358254" y="265299"/>
            <a:ext cx="6721522" cy="584775"/>
          </a:xfrm>
          <a:prstGeom prst="rect">
            <a:avLst/>
          </a:prstGeom>
          <a:noFill/>
        </p:spPr>
        <p:txBody>
          <a:bodyPr wrap="square">
            <a:spAutoFit/>
          </a:bodyPr>
          <a:lstStyle/>
          <a:p>
            <a:r>
              <a:rPr lang="en-US" sz="3200" b="1" dirty="0">
                <a:solidFill>
                  <a:schemeClr val="bg1"/>
                </a:solidFill>
                <a:latin typeface="Helvetica" panose="020B0604020202020204" pitchFamily="34" charset="0"/>
                <a:cs typeface="Helvetica" panose="020B0604020202020204" pitchFamily="34" charset="0"/>
              </a:rPr>
              <a:t>Waste Water Treatment</a:t>
            </a:r>
          </a:p>
        </p:txBody>
      </p:sp>
    </p:spTree>
    <p:extLst>
      <p:ext uri="{BB962C8B-B14F-4D97-AF65-F5344CB8AC3E}">
        <p14:creationId xmlns:p14="http://schemas.microsoft.com/office/powerpoint/2010/main" val="1315340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Logo&#10;&#10;Description automatically generated with low confidence">
            <a:extLst>
              <a:ext uri="{FF2B5EF4-FFF2-40B4-BE49-F238E27FC236}">
                <a16:creationId xmlns:a16="http://schemas.microsoft.com/office/drawing/2014/main" id="{0EA495D3-2AA4-B941-41EE-35F565DD4938}"/>
              </a:ext>
            </a:extLst>
          </p:cNvPr>
          <p:cNvPicPr>
            <a:picLocks noChangeAspect="1"/>
          </p:cNvPicPr>
          <p:nvPr/>
        </p:nvPicPr>
        <p:blipFill rotWithShape="1">
          <a:blip r:embed="rId3">
            <a:extLst>
              <a:ext uri="{28A0092B-C50C-407E-A947-70E740481C1C}">
                <a14:useLocalDpi xmlns:a14="http://schemas.microsoft.com/office/drawing/2010/main" val="0"/>
              </a:ext>
            </a:extLst>
          </a:blip>
          <a:srcRect l="43287" r="-1"/>
          <a:stretch/>
        </p:blipFill>
        <p:spPr>
          <a:xfrm rot="5400000">
            <a:off x="5212773" y="-5311832"/>
            <a:ext cx="1766455" cy="12390120"/>
          </a:xfrm>
          <a:prstGeom prst="rect">
            <a:avLst/>
          </a:prstGeom>
        </p:spPr>
      </p:pic>
      <p:pic>
        <p:nvPicPr>
          <p:cNvPr id="4" name="Picture 2">
            <a:extLst>
              <a:ext uri="{FF2B5EF4-FFF2-40B4-BE49-F238E27FC236}">
                <a16:creationId xmlns:a16="http://schemas.microsoft.com/office/drawing/2014/main" id="{833F332F-0E57-C033-8F71-C6B207D6F5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1144" y="1670081"/>
            <a:ext cx="9172362" cy="499339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43B7B0F-F1D5-ADF5-C6BF-9340AE9231EA}"/>
              </a:ext>
            </a:extLst>
          </p:cNvPr>
          <p:cNvSpPr txBox="1"/>
          <p:nvPr/>
        </p:nvSpPr>
        <p:spPr>
          <a:xfrm>
            <a:off x="322917" y="250265"/>
            <a:ext cx="5978769" cy="584775"/>
          </a:xfrm>
          <a:prstGeom prst="rect">
            <a:avLst/>
          </a:prstGeom>
          <a:noFill/>
        </p:spPr>
        <p:txBody>
          <a:bodyPr wrap="square" rtlCol="0">
            <a:spAutoFit/>
          </a:bodyPr>
          <a:lstStyle/>
          <a:p>
            <a:r>
              <a:rPr lang="en-US" sz="3200" b="1" dirty="0">
                <a:solidFill>
                  <a:schemeClr val="bg1"/>
                </a:solidFill>
                <a:latin typeface="Helvetica" panose="020B0604020202020204" pitchFamily="34" charset="0"/>
                <a:cs typeface="Helvetica" panose="020B0604020202020204" pitchFamily="34" charset="0"/>
              </a:rPr>
              <a:t>Waste Water Treatment</a:t>
            </a:r>
          </a:p>
        </p:txBody>
      </p:sp>
    </p:spTree>
    <p:extLst>
      <p:ext uri="{BB962C8B-B14F-4D97-AF65-F5344CB8AC3E}">
        <p14:creationId xmlns:p14="http://schemas.microsoft.com/office/powerpoint/2010/main" val="30068572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JAG_Template_for Utilities" id="{B1E2BD4E-D6F8-415C-A475-4DFA9A3996C3}" vid="{9E508A13-4A44-42EF-97D8-104410543B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B0D8BC98-9743-4BE2-9F51-DF83EB2FAB24}">
  <we:reference id="wa104051163" version="1.2.0.3" store="en-US" storeType="OMEX"/>
  <we:alternateReferences>
    <we:reference id="WA104051163" version="1.2.0.3" store="WA104051163"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06AB252EBEB224F83C30F8747D10998" ma:contentTypeVersion="18" ma:contentTypeDescription="Create a new document." ma:contentTypeScope="" ma:versionID="c353efcb326ef19df766915a7fec6b61">
  <xsd:schema xmlns:xsd="http://www.w3.org/2001/XMLSchema" xmlns:xs="http://www.w3.org/2001/XMLSchema" xmlns:p="http://schemas.microsoft.com/office/2006/metadata/properties" xmlns:ns2="ad00dcdd-654f-4ff7-b3d1-950b17930964" xmlns:ns3="31bef3e1-ebbd-4972-b7fa-2df80fdb98d3" targetNamespace="http://schemas.microsoft.com/office/2006/metadata/properties" ma:root="true" ma:fieldsID="87de7147766e4f74a032d4b6cca88e09" ns2:_="" ns3:_="">
    <xsd:import namespace="ad00dcdd-654f-4ff7-b3d1-950b17930964"/>
    <xsd:import namespace="31bef3e1-ebbd-4972-b7fa-2df80fdb98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OCR" minOccurs="0"/>
                <xsd:element ref="ns2:MediaServiceObjectDetectorVersions" minOccurs="0"/>
                <xsd:element ref="ns2:MediaServiceSearchProperties"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d00dcdd-654f-4ff7-b3d1-950b1793096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3767b9d-ded9-4dbc-9aef-368f895a3e77"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LengthInSeconds" ma:index="23" nillable="true" ma:displayName="MediaLengthInSeconds" ma:hidden="true" ma:internalName="MediaLengthInSeconds" ma:readOnly="true">
      <xsd:simpleType>
        <xsd:restriction base="dms:Unknown"/>
      </xsd:simpleType>
    </xsd:element>
    <xsd:element name="MediaServiceLocation" ma:index="24" nillable="true" ma:displayName="Location" ma:indexed="true" ma:internalName="MediaServiceLocation" ma:readOnly="true">
      <xsd:simpleType>
        <xsd:restriction base="dms:Text"/>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1bef3e1-ebbd-4972-b7fa-2df80fdb98d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78d4656-2b55-45b8-8c66-ba736f83d85b}" ma:internalName="TaxCatchAll" ma:showField="CatchAllData" ma:web="31bef3e1-ebbd-4972-b7fa-2df80fdb98d3">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1bef3e1-ebbd-4972-b7fa-2df80fdb98d3" xsi:nil="true"/>
    <lcf76f155ced4ddcb4097134ff3c332f xmlns="ad00dcdd-654f-4ff7-b3d1-950b1793096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1FE60BC-1B14-4461-8FC1-EBB7257294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d00dcdd-654f-4ff7-b3d1-950b17930964"/>
    <ds:schemaRef ds:uri="31bef3e1-ebbd-4972-b7fa-2df80fdb98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73C7256-A79D-4D76-8687-5DE27A05FCFC}">
  <ds:schemaRefs>
    <ds:schemaRef ds:uri="http://schemas.microsoft.com/sharepoint/v3/contenttype/forms"/>
  </ds:schemaRefs>
</ds:datastoreItem>
</file>

<file path=customXml/itemProps3.xml><?xml version="1.0" encoding="utf-8"?>
<ds:datastoreItem xmlns:ds="http://schemas.openxmlformats.org/officeDocument/2006/customXml" ds:itemID="{887FDE4F-A034-4931-B222-1DB3DD199FE4}">
  <ds:schemaRefs>
    <ds:schemaRef ds:uri="http://purl.org/dc/elements/1.1/"/>
    <ds:schemaRef ds:uri="http://purl.org/dc/dcmitype/"/>
    <ds:schemaRef ds:uri="http://schemas.openxmlformats.org/package/2006/metadata/core-properties"/>
    <ds:schemaRef ds:uri="http://schemas.microsoft.com/office/2006/documentManagement/types"/>
    <ds:schemaRef ds:uri="31bef3e1-ebbd-4972-b7fa-2df80fdb98d3"/>
    <ds:schemaRef ds:uri="http://schemas.microsoft.com/office/infopath/2007/PartnerControls"/>
    <ds:schemaRef ds:uri="http://purl.org/dc/terms/"/>
    <ds:schemaRef ds:uri="ad00dcdd-654f-4ff7-b3d1-950b17930964"/>
    <ds:schemaRef ds:uri="http://schemas.microsoft.com/office/2006/metadata/properties"/>
    <ds:schemaRef ds:uri="http://www.w3.org/XML/1998/namespace"/>
  </ds:schemaRefs>
</ds:datastoreItem>
</file>

<file path=docMetadata/LabelInfo.xml><?xml version="1.0" encoding="utf-8"?>
<clbl:labelList xmlns:clbl="http://schemas.microsoft.com/office/2020/mipLabelMetadata">
  <clbl:label id="{e05b6b3f-1980-4b24-8637-580771f44dee}" enabled="0" method="" siteId="{e05b6b3f-1980-4b24-8637-580771f44dee}" removed="1"/>
</clbl:labelList>
</file>

<file path=docProps/app.xml><?xml version="1.0" encoding="utf-8"?>
<Properties xmlns="http://schemas.openxmlformats.org/officeDocument/2006/extended-properties" xmlns:vt="http://schemas.openxmlformats.org/officeDocument/2006/docPropsVTypes">
  <Template/>
  <TotalTime>1401</TotalTime>
  <Words>2243</Words>
  <Application>Microsoft Office PowerPoint</Application>
  <PresentationFormat>Widescreen</PresentationFormat>
  <Paragraphs>178</Paragraphs>
  <Slides>25</Slides>
  <Notes>25</Notes>
  <HiddenSlides>0</HiddenSlides>
  <MMClips>1</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Your home sewer plumbing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Munhall, Analisa</dc:creator>
  <cp:lastModifiedBy>Munhall, Analisa</cp:lastModifiedBy>
  <cp:revision>361</cp:revision>
  <dcterms:created xsi:type="dcterms:W3CDTF">2026-07-01T14:41:42Z</dcterms:created>
  <dcterms:modified xsi:type="dcterms:W3CDTF">2026-08-26T20:03:38Z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0x010100706AB252EBEB224F83C30F8747D10998</vt:lpwstr>
  </property>
  <property fmtid="{D5CDD505-2E9C-101B-9397-08002B2CF9AE}" pid="3" name="MediaServiceImageTags">
    <vt:lpwstr/>
  </property>
</Properties>
</file>